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4.xml" ContentType="application/vnd.openxmlformats-officedocument.presentationml.notesSlide+xml"/>
  <Override PartName="/ppt/tags/tag10.xml" ContentType="application/vnd.openxmlformats-officedocument.presentationml.tags+xml"/>
  <Override PartName="/ppt/notesSlides/notesSlide55.xml" ContentType="application/vnd.openxmlformats-officedocument.presentationml.notesSlide+xml"/>
  <Override PartName="/ppt/tags/tag11.xml" ContentType="application/vnd.openxmlformats-officedocument.presentationml.tags+xml"/>
  <Override PartName="/ppt/notesSlides/notesSlide56.xml" ContentType="application/vnd.openxmlformats-officedocument.presentationml.notesSlide+xml"/>
  <Override PartName="/ppt/tags/tag12.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981" r:id="rId2"/>
    <p:sldMasterId id="2147484005" r:id="rId3"/>
    <p:sldMasterId id="2147484017" r:id="rId4"/>
  </p:sldMasterIdLst>
  <p:notesMasterIdLst>
    <p:notesMasterId r:id="rId93"/>
  </p:notesMasterIdLst>
  <p:sldIdLst>
    <p:sldId id="723" r:id="rId5"/>
    <p:sldId id="725" r:id="rId6"/>
    <p:sldId id="677" r:id="rId7"/>
    <p:sldId id="473" r:id="rId8"/>
    <p:sldId id="721" r:id="rId9"/>
    <p:sldId id="471" r:id="rId10"/>
    <p:sldId id="472" r:id="rId11"/>
    <p:sldId id="554" r:id="rId12"/>
    <p:sldId id="711" r:id="rId13"/>
    <p:sldId id="475" r:id="rId14"/>
    <p:sldId id="555" r:id="rId15"/>
    <p:sldId id="292" r:id="rId16"/>
    <p:sldId id="627" r:id="rId17"/>
    <p:sldId id="630" r:id="rId18"/>
    <p:sldId id="734" r:id="rId19"/>
    <p:sldId id="556" r:id="rId20"/>
    <p:sldId id="386" r:id="rId21"/>
    <p:sldId id="682" r:id="rId22"/>
    <p:sldId id="628" r:id="rId23"/>
    <p:sldId id="296" r:id="rId24"/>
    <p:sldId id="602" r:id="rId25"/>
    <p:sldId id="722" r:id="rId26"/>
    <p:sldId id="489" r:id="rId27"/>
    <p:sldId id="497" r:id="rId28"/>
    <p:sldId id="498" r:id="rId29"/>
    <p:sldId id="503" r:id="rId30"/>
    <p:sldId id="728" r:id="rId31"/>
    <p:sldId id="729" r:id="rId32"/>
    <p:sldId id="730" r:id="rId33"/>
    <p:sldId id="731" r:id="rId34"/>
    <p:sldId id="732" r:id="rId35"/>
    <p:sldId id="733" r:id="rId36"/>
    <p:sldId id="640" r:id="rId37"/>
    <p:sldId id="516" r:id="rId38"/>
    <p:sldId id="558" r:id="rId39"/>
    <p:sldId id="515" r:id="rId40"/>
    <p:sldId id="510" r:id="rId41"/>
    <p:sldId id="511" r:id="rId42"/>
    <p:sldId id="674" r:id="rId43"/>
    <p:sldId id="668" r:id="rId44"/>
    <p:sldId id="680" r:id="rId45"/>
    <p:sldId id="676" r:id="rId46"/>
    <p:sldId id="669" r:id="rId47"/>
    <p:sldId id="637" r:id="rId48"/>
    <p:sldId id="675" r:id="rId49"/>
    <p:sldId id="568" r:id="rId50"/>
    <p:sldId id="735" r:id="rId51"/>
    <p:sldId id="372" r:id="rId52"/>
    <p:sldId id="421" r:id="rId53"/>
    <p:sldId id="422" r:id="rId54"/>
    <p:sldId id="423" r:id="rId55"/>
    <p:sldId id="377" r:id="rId56"/>
    <p:sldId id="478" r:id="rId57"/>
    <p:sldId id="686" r:id="rId58"/>
    <p:sldId id="684" r:id="rId59"/>
    <p:sldId id="688" r:id="rId60"/>
    <p:sldId id="698" r:id="rId61"/>
    <p:sldId id="639" r:id="rId62"/>
    <p:sldId id="562" r:id="rId63"/>
    <p:sldId id="433" r:id="rId64"/>
    <p:sldId id="479" r:id="rId65"/>
    <p:sldId id="481" r:id="rId66"/>
    <p:sldId id="482" r:id="rId67"/>
    <p:sldId id="483" r:id="rId68"/>
    <p:sldId id="484" r:id="rId69"/>
    <p:sldId id="485" r:id="rId70"/>
    <p:sldId id="603" r:id="rId71"/>
    <p:sldId id="604" r:id="rId72"/>
    <p:sldId id="632" r:id="rId73"/>
    <p:sldId id="712" r:id="rId74"/>
    <p:sldId id="713" r:id="rId75"/>
    <p:sldId id="714" r:id="rId76"/>
    <p:sldId id="726" r:id="rId77"/>
    <p:sldId id="719" r:id="rId78"/>
    <p:sldId id="727" r:id="rId79"/>
    <p:sldId id="707" r:id="rId80"/>
    <p:sldId id="651" r:id="rId81"/>
    <p:sldId id="543" r:id="rId82"/>
    <p:sldId id="650" r:id="rId83"/>
    <p:sldId id="656" r:id="rId84"/>
    <p:sldId id="660" r:id="rId85"/>
    <p:sldId id="657" r:id="rId86"/>
    <p:sldId id="661" r:id="rId87"/>
    <p:sldId id="678" r:id="rId88"/>
    <p:sldId id="636" r:id="rId89"/>
    <p:sldId id="440" r:id="rId90"/>
    <p:sldId id="371" r:id="rId91"/>
    <p:sldId id="624" r:id="rId92"/>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20">
          <p15:clr>
            <a:srgbClr val="A4A3A4"/>
          </p15:clr>
        </p15:guide>
        <p15:guide id="2" pos="2877">
          <p15:clr>
            <a:srgbClr val="A4A3A4"/>
          </p15:clr>
        </p15:guide>
        <p15:guide id="3" pos="550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336600"/>
    <a:srgbClr val="009900"/>
    <a:srgbClr val="00FFCC"/>
    <a:srgbClr val="4D4D4D"/>
    <a:srgbClr val="FF9900"/>
    <a:srgbClr val="FBF43D"/>
    <a:srgbClr val="9C0031"/>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65"/>
    <p:restoredTop sz="94876" autoAdjust="0"/>
  </p:normalViewPr>
  <p:slideViewPr>
    <p:cSldViewPr snapToGrid="0">
      <p:cViewPr varScale="1">
        <p:scale>
          <a:sx n="128" d="100"/>
          <a:sy n="128" d="100"/>
        </p:scale>
        <p:origin x="1248" y="176"/>
      </p:cViewPr>
      <p:guideLst>
        <p:guide orient="horz" pos="4220"/>
        <p:guide pos="2877"/>
        <p:guide pos="550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pPr>
              <a:defRPr/>
            </a:pPr>
            <a:fld id="{F15BC1D4-C558-4B4C-B57F-65483228C4D9}" type="slidenum">
              <a:rPr lang="en-US"/>
              <a:pPr>
                <a:defRPr/>
              </a:pPr>
              <a:t>‹#›</a:t>
            </a:fld>
            <a:endParaRPr lang="en-US"/>
          </a:p>
        </p:txBody>
      </p:sp>
    </p:spTree>
    <p:extLst>
      <p:ext uri="{BB962C8B-B14F-4D97-AF65-F5344CB8AC3E}">
        <p14:creationId xmlns:p14="http://schemas.microsoft.com/office/powerpoint/2010/main" val="19191652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2525" y="692150"/>
            <a:ext cx="4552950"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07EB614-D9C3-F349-A020-4B7CBDDDD1D9}" type="slidenum">
              <a:rPr lang="en-US" sz="1200" b="0">
                <a:latin typeface="Times" charset="0"/>
              </a:rPr>
              <a:pPr/>
              <a:t>10</a:t>
            </a:fld>
            <a:endParaRPr lang="en-US" sz="1200" b="0">
              <a:latin typeface="Times"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So...the Mosaic Covenant, summed up…in its three distinct parts…</a:t>
            </a:r>
          </a:p>
          <a:p>
            <a:r>
              <a:rPr lang="en-US" b="1">
                <a:solidFill>
                  <a:srgbClr val="000000"/>
                </a:solidFill>
                <a:latin typeface="Times New Roman" charset="0"/>
                <a:ea typeface="ＭＳ Ｐゴシック" charset="0"/>
                <a:cs typeface="ＭＳ Ｐゴシック" charset="0"/>
              </a:rPr>
              <a:t>////	THE DECALOGUE…M…the MORAL PART…</a:t>
            </a:r>
          </a:p>
          <a:p>
            <a:r>
              <a:rPr lang="en-US" b="1">
                <a:solidFill>
                  <a:srgbClr val="000000"/>
                </a:solidFill>
                <a:latin typeface="Times New Roman" charset="0"/>
                <a:ea typeface="ＭＳ Ｐゴシック" charset="0"/>
                <a:cs typeface="ＭＳ Ｐゴシック" charset="0"/>
              </a:rPr>
              <a:t>////	THE SOCIAL ORDINANCES…C…the CIVIL PART…and</a:t>
            </a:r>
          </a:p>
          <a:p>
            <a:r>
              <a:rPr lang="en-US" b="1">
                <a:solidFill>
                  <a:srgbClr val="000000"/>
                </a:solidFill>
                <a:latin typeface="Times New Roman" charset="0"/>
                <a:ea typeface="ＭＳ Ｐゴシック" charset="0"/>
                <a:cs typeface="ＭＳ Ｐゴシック" charset="0"/>
              </a:rPr>
              <a:t>////	THE TABERNACLE ORDINANCES…another C…the CEREMONIAL PART…all given to Moses by the Lord…and then to the people...in all of their complexities and far-reaching implications -- even into our own day.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135BF75-570D-E84B-8FA2-41F32B30E9BA}" type="slidenum">
              <a:rPr lang="en-US" sz="1200" b="0">
                <a:latin typeface="Times" charset="0"/>
              </a:rPr>
              <a:pPr/>
              <a:t>11</a:t>
            </a:fld>
            <a:endParaRPr lang="en-US" sz="1200" b="0">
              <a:latin typeface="Times"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So…what were some of those implications of the Mosaic Covenant?</a:t>
            </a:r>
          </a:p>
          <a:p>
            <a:r>
              <a:rPr lang="en-US" b="1" dirty="0">
                <a:solidFill>
                  <a:srgbClr val="000000"/>
                </a:solidFill>
                <a:latin typeface="Times New Roman" charset="0"/>
                <a:ea typeface="ＭＳ Ｐゴシック" charset="0"/>
                <a:cs typeface="ＭＳ Ｐゴシック" charset="0"/>
              </a:rPr>
              <a:t>At least…these four…</a:t>
            </a:r>
          </a:p>
          <a:p>
            <a:r>
              <a:rPr lang="en-US" b="1" dirty="0">
                <a:solidFill>
                  <a:srgbClr val="000000"/>
                </a:solidFill>
                <a:latin typeface="Times New Roman" charset="0"/>
                <a:ea typeface="ＭＳ Ｐゴシック" charset="0"/>
                <a:cs typeface="ＭＳ Ｐゴシック" charset="0"/>
              </a:rPr>
              <a:t>////	the Mosaic Covenant was a TEMPORARY arrangement.  It had a beginning and it had an end.  </a:t>
            </a:r>
          </a:p>
          <a:p>
            <a:r>
              <a:rPr lang="en-US" b="1" dirty="0">
                <a:solidFill>
                  <a:srgbClr val="000000"/>
                </a:solidFill>
                <a:latin typeface="Times New Roman" charset="0"/>
                <a:ea typeface="ＭＳ Ｐゴシック" charset="0"/>
                <a:cs typeface="ＭＳ Ｐゴシック" charset="0"/>
              </a:rPr>
              <a:t>////	It was a CONDITIONAL  agreement.  You do THIS, God will do THAT.  And then…some 1500 years later…in Jerusalem…on Calvary…</a:t>
            </a:r>
          </a:p>
          <a:p>
            <a:r>
              <a:rPr lang="en-US" b="1" dirty="0">
                <a:solidFill>
                  <a:srgbClr val="000000"/>
                </a:solidFill>
                <a:latin typeface="Times New Roman" charset="0"/>
                <a:ea typeface="ＭＳ Ｐゴシック" charset="0"/>
                <a:cs typeface="ＭＳ Ｐゴシック" charset="0"/>
              </a:rPr>
              <a:t>////	….it had served its purpose at the conclusion of Jesus Christ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ministry.  It ended there.  Finally…</a:t>
            </a:r>
          </a:p>
          <a:p>
            <a:r>
              <a:rPr lang="en-US" b="1" dirty="0">
                <a:solidFill>
                  <a:srgbClr val="000000"/>
                </a:solidFill>
                <a:latin typeface="Times New Roman" charset="0"/>
                <a:ea typeface="ＭＳ Ｐゴシック" charset="0"/>
                <a:cs typeface="ＭＳ Ｐゴシック" charset="0"/>
              </a:rPr>
              <a:t>////	After the Holy Spirit was introduced into the earth – following the Lord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Ascension -- the Mosaic Law became an internalized part of the life and heart of each believer.  Jeremiah had foretold that enormous change in man</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heart when He announced the New Covenant.</a:t>
            </a:r>
          </a:p>
          <a:p>
            <a:r>
              <a:rPr lang="en-US" b="1" dirty="0">
                <a:solidFill>
                  <a:srgbClr val="000000"/>
                </a:solidFill>
                <a:latin typeface="Times New Roman" charset="0"/>
                <a:ea typeface="ＭＳ Ｐゴシック" charset="0"/>
                <a:cs typeface="ＭＳ Ｐゴシック" charset="0"/>
              </a:rPr>
              <a:t>Jesus himself attested to his place in the history of the Law…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17AD88F-B319-934C-AFD3-F5F5A2D3A97F}" type="slidenum">
              <a:rPr lang="en-US" sz="1200" b="0">
                <a:latin typeface="Times" charset="0"/>
              </a:rPr>
              <a:pPr/>
              <a:t>12</a:t>
            </a:fld>
            <a:endParaRPr lang="en-US" sz="1200" b="0">
              <a:latin typeface="Times"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In Matthew 5:17, he said..."Do not think that I have some to abolish the Law or the Prophets. </a:t>
            </a:r>
          </a:p>
          <a:p>
            <a:r>
              <a:rPr lang="en-US" b="1">
                <a:solidFill>
                  <a:srgbClr val="000000"/>
                </a:solidFill>
                <a:latin typeface="Times New Roman" charset="0"/>
                <a:ea typeface="ＭＳ Ｐゴシック" charset="0"/>
                <a:cs typeface="ＭＳ Ｐゴシック" charset="0"/>
              </a:rPr>
              <a:t>////	I HAVE NOT COME TO ABOLISH THEM BUT TO FULFILL THEM."  Remember in the JESUS FILE,  where we mentioned the implications of the Cross?  This statement is at the core of that enormous event…a profound shift in man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relationship to his Creator through the new Gospel ministry of the Messiah.</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9749742-E002-1544-BB37-5A931B1480E6}" type="slidenum">
              <a:rPr lang="en-US" sz="1200" b="0">
                <a:latin typeface="Times" charset="0"/>
              </a:rPr>
              <a:pPr/>
              <a:t>13</a:t>
            </a:fld>
            <a:endParaRPr lang="en-US" sz="1200" b="0">
              <a:latin typeface="Times"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الآن ... باستخدام الدراسة المساعدة رقم 14 ... دعنا نعود للتعمّق قليلاً في العمود الفقري للوحي الإنجيلي ... العهد </a:t>
            </a:r>
            <a:r>
              <a:rPr lang="ar-JO" b="1" dirty="0" err="1">
                <a:solidFill>
                  <a:srgbClr val="000000"/>
                </a:solidFill>
                <a:latin typeface="Times New Roman" charset="0"/>
                <a:ea typeface="ＭＳ Ｐゴシック" charset="0"/>
                <a:cs typeface="ＭＳ Ｐゴシック" charset="0"/>
              </a:rPr>
              <a:t>الأبراهيمي</a:t>
            </a:r>
            <a:r>
              <a:rPr lang="ar-JO" b="1" dirty="0">
                <a:solidFill>
                  <a:srgbClr val="000000"/>
                </a:solidFill>
                <a:latin typeface="Times New Roman" charset="0"/>
                <a:ea typeface="ＭＳ Ｐゴシック" charset="0"/>
                <a:cs typeface="ＭＳ Ｐゴシック" charset="0"/>
              </a:rPr>
              <a:t>. سنقوم بتطوير ما يسمى بالعهود الفرعية الموسّعة لبرنامج الله للعهود غير المشروط مع الإنسان ...</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C2CA8DD-42E7-6544-9CD5-BAEE426C24EF}" type="slidenum">
              <a:rPr lang="en-US" sz="1200" b="0">
                <a:latin typeface="Times" charset="0"/>
              </a:rPr>
              <a:pPr/>
              <a:t>14</a:t>
            </a:fld>
            <a:endParaRPr lang="en-US" sz="1200" b="0">
              <a:latin typeface="Times"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…the LAND, SEED AND BLESSING aspects of the Abrahamic arrangements….and their qualities as: </a:t>
            </a:r>
          </a:p>
          <a:p>
            <a:r>
              <a:rPr lang="en-US" b="1" dirty="0">
                <a:solidFill>
                  <a:srgbClr val="000000"/>
                </a:solidFill>
                <a:latin typeface="Times New Roman" charset="0"/>
                <a:ea typeface="ＭＳ Ｐゴシック" charset="0"/>
                <a:cs typeface="ＭＳ Ｐゴシック" charset="0"/>
              </a:rPr>
              <a:t>////	ETERNAL, LITERAL, and UNCONDITIONAL.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C2CA8DD-42E7-6544-9CD5-BAEE426C24EF}" type="slidenum">
              <a:rPr lang="en-US" sz="1200" b="0">
                <a:latin typeface="Times" charset="0"/>
              </a:rPr>
              <a:pPr/>
              <a:t>15</a:t>
            </a:fld>
            <a:endParaRPr lang="en-US" sz="1200" b="0">
              <a:latin typeface="Times"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Beginning with the Land Covenant...sometimes called by its earlier name, the Palestinian...</a:t>
            </a:r>
          </a:p>
          <a:p>
            <a:r>
              <a:rPr lang="en-US" b="1" dirty="0">
                <a:solidFill>
                  <a:srgbClr val="000000"/>
                </a:solidFill>
                <a:latin typeface="Times New Roman" charset="0"/>
                <a:ea typeface="ＭＳ Ｐゴシック" charset="0"/>
                <a:cs typeface="ＭＳ Ｐゴシック" charset="0"/>
              </a:rPr>
              <a:t>////	This is the first amplification of the Abrahamic Covenant…the land portion.</a:t>
            </a:r>
          </a:p>
        </p:txBody>
      </p:sp>
    </p:spTree>
    <p:extLst>
      <p:ext uri="{BB962C8B-B14F-4D97-AF65-F5344CB8AC3E}">
        <p14:creationId xmlns:p14="http://schemas.microsoft.com/office/powerpoint/2010/main" val="195507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B1BA3E1-E67F-B24A-A8A1-5C925C1747D5}" type="slidenum">
              <a:rPr lang="en-US" sz="1200" b="0">
                <a:latin typeface="Times" charset="0"/>
              </a:rPr>
              <a:pPr/>
              <a:t>16</a:t>
            </a:fld>
            <a:endParaRPr lang="en-US" sz="1200" b="0">
              <a:latin typeface="Times" charset="0"/>
            </a:endParaRPr>
          </a:p>
        </p:txBody>
      </p:sp>
      <p:sp>
        <p:nvSpPr>
          <p:cNvPr id="4403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First…take a look at the Land of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inheritance…remember that this was…and is…real acreage…real land…real lakes…farm fields…orchards…deserts and canyons.  A place of great beauty and enormous wealth potential…</a:t>
            </a:r>
          </a:p>
          <a:p>
            <a:endParaRPr lang="en-US">
              <a:latin typeface="Times New Roman" charset="0"/>
              <a:ea typeface="ＭＳ Ｐゴシック" charset="0"/>
              <a:cs typeface="ＭＳ Ｐゴシック" charset="0"/>
            </a:endParaRPr>
          </a:p>
        </p:txBody>
      </p:sp>
      <p:sp>
        <p:nvSpPr>
          <p:cNvPr id="44035"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DC20584-BE95-1F40-8B44-1318970068D4}" type="slidenum">
              <a:rPr lang="en-US" sz="1200" b="0">
                <a:latin typeface="Times" charset="0"/>
              </a:rPr>
              <a:pPr/>
              <a:t>17</a:t>
            </a:fld>
            <a:endParaRPr lang="en-US" sz="1200" b="0">
              <a:latin typeface="Times" charset="0"/>
            </a:endParaRPr>
          </a:p>
        </p:txBody>
      </p:sp>
      <p:sp>
        <p:nvSpPr>
          <p:cNvPr id="46082"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dirty="0">
                <a:solidFill>
                  <a:srgbClr val="000000"/>
                </a:solidFill>
                <a:latin typeface="Times New Roman" charset="0"/>
                <a:ea typeface="ＭＳ Ｐゴシック" charset="0"/>
                <a:cs typeface="ＭＳ Ｐゴシック" charset="0"/>
              </a:rPr>
              <a:t>THE LAND PROMISE is recounted by Moses in Scripture at Deuteronomy 30, verses 1-10. In the heart of those ten verses lie these two:</a:t>
            </a:r>
          </a:p>
          <a:p>
            <a:r>
              <a:rPr lang="en-US" b="1" dirty="0">
                <a:solidFill>
                  <a:srgbClr val="000000"/>
                </a:solidFill>
                <a:latin typeface="Times New Roman" charset="0"/>
                <a:ea typeface="ＭＳ Ｐゴシック" charset="0"/>
                <a:cs typeface="ＭＳ Ｐゴシック" charset="0"/>
              </a:rPr>
              <a:t>////	</a:t>
            </a:r>
            <a:r>
              <a:rPr lang="en-US" b="1" baseline="30000" dirty="0">
                <a:solidFill>
                  <a:srgbClr val="000000"/>
                </a:solidFill>
                <a:latin typeface="Times New Roman" charset="0"/>
                <a:ea typeface="ＭＳ Ｐゴシック" charset="0"/>
                <a:cs typeface="ＭＳ Ｐゴシック" charset="0"/>
              </a:rPr>
              <a:t>5</a:t>
            </a:r>
            <a:r>
              <a:rPr lang="en-US" b="1" dirty="0">
                <a:solidFill>
                  <a:srgbClr val="000000"/>
                </a:solidFill>
                <a:latin typeface="Times New Roman" charset="0"/>
                <a:ea typeface="ＭＳ Ｐゴシック" charset="0"/>
                <a:cs typeface="ＭＳ Ｐゴシック" charset="0"/>
              </a:rPr>
              <a:t> He will bring you to the land that belonged to your fathers, and you will take possession of it.  He will make you more prosperous and numerous than your fathers.    </a:t>
            </a:r>
          </a:p>
          <a:p>
            <a:r>
              <a:rPr lang="en-US" b="1" dirty="0">
                <a:solidFill>
                  <a:srgbClr val="000000"/>
                </a:solidFill>
                <a:latin typeface="Times New Roman" charset="0"/>
                <a:ea typeface="ＭＳ Ｐゴシック" charset="0"/>
                <a:cs typeface="ＭＳ Ｐゴシック" charset="0"/>
              </a:rPr>
              <a:t>////  	</a:t>
            </a:r>
            <a:r>
              <a:rPr lang="en-US" b="1" baseline="30000" dirty="0">
                <a:solidFill>
                  <a:srgbClr val="000000"/>
                </a:solidFill>
                <a:latin typeface="Times New Roman" charset="0"/>
                <a:ea typeface="ＭＳ Ｐゴシック" charset="0"/>
                <a:cs typeface="ＭＳ Ｐゴシック" charset="0"/>
              </a:rPr>
              <a:t>6 </a:t>
            </a:r>
            <a:r>
              <a:rPr lang="en-US" b="1" dirty="0">
                <a:solidFill>
                  <a:srgbClr val="000000"/>
                </a:solidFill>
                <a:latin typeface="Times New Roman" charset="0"/>
                <a:ea typeface="ＭＳ Ｐゴシック" charset="0"/>
                <a:cs typeface="ＭＳ Ｐゴシック" charset="0"/>
              </a:rPr>
              <a:t>The Lord your God will circumcise your hearts and the hearts of your descendants so that you may love him with all your heart and with all your soul, and live.</a:t>
            </a:r>
          </a:p>
        </p:txBody>
      </p:sp>
      <p:sp>
        <p:nvSpPr>
          <p:cNvPr id="46083"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EBA0024-8B82-F64C-B46D-A3A12CADDDB3}" type="slidenum">
              <a:rPr lang="en-US" sz="1200" b="0">
                <a:latin typeface="Times" charset="0"/>
              </a:rPr>
              <a:pPr/>
              <a:t>18</a:t>
            </a:fld>
            <a:endParaRPr lang="en-US" sz="1200" b="0">
              <a:latin typeface="Times" charset="0"/>
            </a:endParaRPr>
          </a:p>
        </p:txBody>
      </p:sp>
      <p:sp>
        <p:nvSpPr>
          <p:cNvPr id="4813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The words of that promise, made here to Moses, reflect God</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earlier promises to Abraham, stating clearly that, in some distant day, both Israel AND Judah will return to their land to live in peace with their neighbors…a land of enormous beauty and material prosperity.</a:t>
            </a:r>
          </a:p>
        </p:txBody>
      </p:sp>
      <p:sp>
        <p:nvSpPr>
          <p:cNvPr id="48131" name="Rectangle 3"/>
          <p:cNvSpPr>
            <a:spLocks noGrp="1" noRot="1" noChangeAspect="1" noChangeArrowheads="1"/>
          </p:cNvSpPr>
          <p:nvPr>
            <p:ph type="sldImg"/>
          </p:nvPr>
        </p:nvSpPr>
        <p:spPr>
          <a:ln w="12700" cap="flat">
            <a:solidFill>
              <a:schemeClr val="tx1"/>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55481FD-E77C-FC4B-A55F-562CA2F42D87}" type="slidenum">
              <a:rPr lang="en-US" sz="1200" b="0">
                <a:latin typeface="Times" charset="0"/>
              </a:rPr>
              <a:pPr/>
              <a:t>19</a:t>
            </a:fld>
            <a:endParaRPr lang="en-US" sz="1200" b="0">
              <a:latin typeface="Times"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b="1" dirty="0">
                <a:solidFill>
                  <a:srgbClr val="000000"/>
                </a:solidFill>
                <a:latin typeface="Times New Roman" charset="0"/>
                <a:ea typeface="ＭＳ Ｐゴシック" charset="0"/>
                <a:cs typeface="ＭＳ Ｐゴシック" charset="0"/>
              </a:rPr>
              <a:t>الآن... العهد الداودي...</a:t>
            </a:r>
            <a:endParaRPr lang="en-US" b="1" dirty="0">
              <a:solidFill>
                <a:srgbClr val="000000"/>
              </a:solidFill>
              <a:latin typeface="Times New Roman" charset="0"/>
              <a:ea typeface="ＭＳ Ｐゴシック" charset="0"/>
              <a:cs typeface="ＭＳ Ｐゴシック" charset="0"/>
            </a:endParaRPr>
          </a:p>
          <a:p>
            <a:r>
              <a:rPr lang="ar-JO" b="1" dirty="0">
                <a:solidFill>
                  <a:srgbClr val="000000"/>
                </a:solidFill>
                <a:latin typeface="Times New Roman" charset="0"/>
                <a:ea typeface="ＭＳ Ｐゴシック" charset="0"/>
                <a:cs typeface="ＭＳ Ｐゴシック" charset="0"/>
              </a:rPr>
              <a:t>التوسّع في جزئية النسب من </a:t>
            </a:r>
            <a:r>
              <a:rPr lang="ar-JO" b="1" dirty="0" err="1">
                <a:solidFill>
                  <a:srgbClr val="000000"/>
                </a:solidFill>
                <a:latin typeface="Times New Roman" charset="0"/>
                <a:ea typeface="ＭＳ Ｐゴシック" charset="0"/>
                <a:cs typeface="ＭＳ Ｐゴシック" charset="0"/>
              </a:rPr>
              <a:t>الابراهيمي</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2 Samuel 7: 4-16.</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BB0D5C-AFD1-D243-B6E4-5550B92FCDC8}"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sz="1200" kern="1200" dirty="0">
                <a:solidFill>
                  <a:schemeClr val="tx1"/>
                </a:solidFill>
                <a:effectLst/>
                <a:latin typeface="Times New Roman" pitchFamily="-108" charset="0"/>
                <a:ea typeface="ＭＳ Ｐゴシック" pitchFamily="-108" charset="-128"/>
                <a:cs typeface="ＭＳ Ｐゴシック" pitchFamily="-108" charset="-128"/>
              </a:rPr>
              <a:t> سوف</a:t>
            </a:r>
            <a:r>
              <a:rPr lang="ar-SA" sz="1200" kern="1200" baseline="0" dirty="0">
                <a:solidFill>
                  <a:schemeClr val="tx1"/>
                </a:solidFill>
                <a:effectLst/>
                <a:latin typeface="Times New Roman" pitchFamily="-108" charset="0"/>
                <a:ea typeface="ＭＳ Ｐゴシック" pitchFamily="-108" charset="-128"/>
                <a:cs typeface="ＭＳ Ｐゴシック" pitchFamily="-108" charset="-128"/>
              </a:rPr>
              <a:t> نعمل على العهد الموسوي عن طريق المساعد الدراسي رقم ١٥</a:t>
            </a:r>
          </a:p>
          <a:p>
            <a:pPr algn="r" rtl="1"/>
            <a:r>
              <a:rPr lang="ar-SA" b="1" dirty="0">
                <a:solidFill>
                  <a:srgbClr val="000000"/>
                </a:solidFill>
                <a:latin typeface="Times New Roman" charset="0"/>
                <a:ea typeface="ＭＳ Ｐゴシック" charset="0"/>
                <a:cs typeface="ＭＳ Ｐゴシック" charset="0"/>
              </a:rPr>
              <a:t>- راجع العهد الموسوي أو ناموس موسى في سفر الخروج.</a:t>
            </a:r>
          </a:p>
          <a:p>
            <a:pPr algn="r" rtl="1"/>
            <a:r>
              <a:rPr lang="ar-SA" b="1" dirty="0">
                <a:solidFill>
                  <a:srgbClr val="000000"/>
                </a:solidFill>
                <a:latin typeface="Times New Roman" charset="0"/>
                <a:ea typeface="ＭＳ Ｐゴシック" charset="0"/>
                <a:cs typeface="ＭＳ Ｐゴシック" charset="0"/>
              </a:rPr>
              <a:t>- ماذا عن هذا الترتيب؟  يجل أن نأخذه بعين الاعتبار بهدف رؤية الصورة الكاملة.</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03925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76BF0F1-9460-A041-98E6-F93F7507A3E3}" type="slidenum">
              <a:rPr lang="en-US" sz="1200" b="0">
                <a:latin typeface="Times" charset="0"/>
              </a:rPr>
              <a:pPr/>
              <a:t>20</a:t>
            </a:fld>
            <a:endParaRPr lang="en-US" sz="1200" b="0">
              <a:latin typeface="Times"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Again...at the heart of that scripture…</a:t>
            </a:r>
          </a:p>
          <a:p>
            <a:r>
              <a:rPr lang="en-US" b="1" dirty="0">
                <a:solidFill>
                  <a:srgbClr val="000000"/>
                </a:solidFill>
                <a:latin typeface="Times New Roman" charset="0"/>
                <a:ea typeface="ＭＳ Ｐゴシック" charset="0"/>
                <a:cs typeface="ＭＳ Ｐゴシック" charset="0"/>
              </a:rPr>
              <a:t>////	is the great Davidic Covenant and its three guarantees…</a:t>
            </a:r>
          </a:p>
          <a:p>
            <a:r>
              <a:rPr lang="en-US" b="1" dirty="0">
                <a:solidFill>
                  <a:srgbClr val="000000"/>
                </a:solidFill>
                <a:latin typeface="Times New Roman" charset="0"/>
                <a:ea typeface="ＭＳ Ｐゴシック" charset="0"/>
                <a:cs typeface="ＭＳ Ｐゴシック" charset="0"/>
              </a:rPr>
              <a:t>///	It has this statement:  2 Samuel 7:16…to David through his household prophet Nathan…God says, </a:t>
            </a:r>
            <a:r>
              <a:rPr lang="en-US" altLang="ja-JP" b="1" dirty="0">
                <a:solidFill>
                  <a:srgbClr val="000000"/>
                </a:solidFill>
                <a:latin typeface="Times New Roman" charset="0"/>
                <a:ea typeface="ＭＳ Ｐゴシック" charset="0"/>
                <a:cs typeface="ＭＳ Ｐゴシック" charset="0"/>
              </a:rPr>
              <a:t>"Your </a:t>
            </a:r>
            <a:r>
              <a:rPr lang="en-US" altLang="ja-JP" b="1" u="sng" dirty="0">
                <a:solidFill>
                  <a:srgbClr val="000000"/>
                </a:solidFill>
                <a:latin typeface="Times New Roman" charset="0"/>
                <a:ea typeface="ＭＳ Ｐゴシック" charset="0"/>
                <a:cs typeface="ＭＳ Ｐゴシック" charset="0"/>
              </a:rPr>
              <a:t>house</a:t>
            </a:r>
            <a:r>
              <a:rPr lang="en-US" altLang="ja-JP" b="1" dirty="0">
                <a:solidFill>
                  <a:srgbClr val="000000"/>
                </a:solidFill>
                <a:latin typeface="Times New Roman" charset="0"/>
                <a:ea typeface="ＭＳ Ｐゴシック" charset="0"/>
                <a:cs typeface="ＭＳ Ｐゴシック" charset="0"/>
              </a:rPr>
              <a:t> and your </a:t>
            </a:r>
            <a:r>
              <a:rPr lang="en-US" altLang="ja-JP" b="1" u="sng" dirty="0">
                <a:solidFill>
                  <a:srgbClr val="000000"/>
                </a:solidFill>
                <a:latin typeface="Times New Roman" charset="0"/>
                <a:ea typeface="ＭＳ Ｐゴシック" charset="0"/>
                <a:cs typeface="ＭＳ Ｐゴシック" charset="0"/>
              </a:rPr>
              <a:t>kingdom</a:t>
            </a:r>
            <a:r>
              <a:rPr lang="en-US" altLang="ja-JP" b="1" dirty="0">
                <a:solidFill>
                  <a:srgbClr val="000000"/>
                </a:solidFill>
                <a:latin typeface="Times New Roman" charset="0"/>
                <a:ea typeface="ＭＳ Ｐゴシック" charset="0"/>
                <a:cs typeface="ＭＳ Ｐゴシック" charset="0"/>
              </a:rPr>
              <a:t> will endure forever before me; your </a:t>
            </a:r>
            <a:r>
              <a:rPr lang="en-US" altLang="ja-JP" b="1" u="sng" dirty="0">
                <a:solidFill>
                  <a:srgbClr val="000000"/>
                </a:solidFill>
                <a:latin typeface="Times New Roman" charset="0"/>
                <a:ea typeface="ＭＳ Ｐゴシック" charset="0"/>
                <a:cs typeface="ＭＳ Ｐゴシック" charset="0"/>
              </a:rPr>
              <a:t>throne</a:t>
            </a:r>
            <a:r>
              <a:rPr lang="en-US" altLang="ja-JP" b="1" dirty="0">
                <a:solidFill>
                  <a:srgbClr val="000000"/>
                </a:solidFill>
                <a:latin typeface="Times New Roman" charset="0"/>
                <a:ea typeface="ＭＳ Ｐゴシック" charset="0"/>
                <a:cs typeface="ＭＳ Ｐゴシック" charset="0"/>
              </a:rPr>
              <a:t> will be established forever.".</a:t>
            </a:r>
          </a:p>
          <a:p>
            <a:r>
              <a:rPr lang="en-US" b="1" dirty="0">
                <a:solidFill>
                  <a:srgbClr val="000000"/>
                </a:solidFill>
                <a:latin typeface="Times New Roman" charset="0"/>
                <a:ea typeface="ＭＳ Ｐゴシック" charset="0"/>
                <a:cs typeface="ＭＳ Ｐゴシック" charset="0"/>
              </a:rPr>
              <a:t>To clarify:...</a:t>
            </a:r>
          </a:p>
          <a:p>
            <a:r>
              <a:rPr lang="en-US" b="1" dirty="0">
                <a:solidFill>
                  <a:srgbClr val="000000"/>
                </a:solidFill>
                <a:latin typeface="Times New Roman" charset="0"/>
                <a:ea typeface="ＭＳ Ｐゴシック" charset="0"/>
                <a:cs typeface="ＭＳ Ｐゴシック" charset="0"/>
              </a:rPr>
              <a:t>////	Your HOUSE.. or your lineage or family line...and your </a:t>
            </a:r>
          </a:p>
          <a:p>
            <a:r>
              <a:rPr lang="en-US" b="1" dirty="0">
                <a:solidFill>
                  <a:srgbClr val="000000"/>
                </a:solidFill>
                <a:latin typeface="Times New Roman" charset="0"/>
                <a:ea typeface="ＭＳ Ｐゴシック" charset="0"/>
                <a:cs typeface="ＭＳ Ｐゴシック" charset="0"/>
              </a:rPr>
              <a:t>////	KINGDOM...meaning actual real estate over which to govern...</a:t>
            </a:r>
          </a:p>
          <a:p>
            <a:r>
              <a:rPr lang="en-US" b="1" dirty="0">
                <a:solidFill>
                  <a:srgbClr val="000000"/>
                </a:solidFill>
                <a:latin typeface="Times New Roman" charset="0"/>
                <a:ea typeface="ＭＳ Ｐゴシック" charset="0"/>
                <a:cs typeface="ＭＳ Ｐゴシック" charset="0"/>
              </a:rPr>
              <a:t>////	and your THRONE...meaning a governmental administration...will be established…</a:t>
            </a:r>
          </a:p>
          <a:p>
            <a:r>
              <a:rPr lang="en-US" b="1" dirty="0">
                <a:solidFill>
                  <a:srgbClr val="000000"/>
                </a:solidFill>
                <a:latin typeface="Times New Roman" charset="0"/>
                <a:ea typeface="ＭＳ Ｐゴシック" charset="0"/>
                <a:cs typeface="ＭＳ Ｐゴシック" charset="0"/>
              </a:rPr>
              <a:t>////	…forever.  Not just until the end of modern history,  but forever...into eternity.   So this verse then becomes a key idea in understanding Biblical eschatology or a study of The End Times.</a:t>
            </a:r>
          </a:p>
          <a:p>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4E394EF-3299-0F4D-8DAA-DBEB0D5D741B}" type="slidenum">
              <a:rPr lang="en-US" sz="1200" b="0">
                <a:latin typeface="Times" charset="0"/>
              </a:rPr>
              <a:pPr/>
              <a:t>21</a:t>
            </a:fld>
            <a:endParaRPr lang="en-US" sz="1200" b="0">
              <a:latin typeface="Times"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إذن، بعد ذلك يجب طرح السؤال… بعد يوم الملك داود… 1000 ق.م .. من المؤهل للجلوس على عرش داود؟</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129924-111A-334D-9545-C1FA41C0DCAE}" type="slidenum">
              <a:rPr lang="en-US" sz="1200" b="1">
                <a:latin typeface="Arial" panose="020B0604020202020204" pitchFamily="34" charset="0"/>
              </a:rPr>
              <a:pPr/>
              <a:t>22</a:t>
            </a:fld>
            <a:endParaRPr lang="en-US" sz="1200" b="1" dirty="0">
              <a:latin typeface="Arial" panose="020B0604020202020204" pitchFamily="34"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913310-A449-3C4C-8050-359CA73AE3FD}" type="slidenum">
              <a:rPr lang="en-US" sz="1200" b="0">
                <a:latin typeface="Times" charset="0"/>
              </a:rPr>
              <a:pPr/>
              <a:t>23</a:t>
            </a:fld>
            <a:endParaRPr lang="en-US" sz="1200" b="0">
              <a:latin typeface="Times"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ماذا عن سلسلة نسب الرب يسوع المسيح من سلالة داود بحسب الكتاب المقدس؟ ماذا يقول الكتاب المقدس عن كل ذلك؟ لقد حصلنا على سلسلة طويلة ومعقدة من الأنساب ...</a:t>
            </a:r>
          </a:p>
          <a:p>
            <a:pPr algn="r" rtl="1"/>
            <a:r>
              <a:rPr lang="ar-JO" b="1" dirty="0">
                <a:solidFill>
                  <a:srgbClr val="000000"/>
                </a:solidFill>
                <a:latin typeface="Times New Roman" charset="0"/>
                <a:ea typeface="ＭＳ Ｐゴシック" charset="0"/>
                <a:cs typeface="ＭＳ Ｐゴシック" charset="0"/>
              </a:rPr>
              <a:t>لذلك سيتم اختصار هذا بشكل كبير.</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484AA9-DD1B-754A-8449-88C67ECC10E4}" type="slidenum">
              <a:rPr lang="en-US" sz="1200" b="0">
                <a:latin typeface="Times" charset="0"/>
              </a:rPr>
              <a:pPr/>
              <a:t>24</a:t>
            </a:fld>
            <a:endParaRPr lang="en-US" sz="1200" b="0">
              <a:latin typeface="Times"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نبدأ بآدم وحواء ، اللذان ذُكرا لأول مرة في تكوين 3: 20 ...</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2FB6A29-ED0A-C24B-A001-FDCA107DB588}" type="slidenum">
              <a:rPr lang="en-US" sz="1200" b="0">
                <a:latin typeface="Times" charset="0"/>
              </a:rPr>
              <a:pPr/>
              <a:t>25</a:t>
            </a:fld>
            <a:endParaRPr lang="en-US" sz="1200" b="0">
              <a:latin typeface="Times"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من اتحادهم جاء </a:t>
            </a:r>
            <a:r>
              <a:rPr lang="ar-JO" b="1" dirty="0" err="1">
                <a:solidFill>
                  <a:srgbClr val="000000"/>
                </a:solidFill>
                <a:latin typeface="Times New Roman" charset="0"/>
                <a:ea typeface="ＭＳ Ｐゴシック" charset="0"/>
                <a:cs typeface="ＭＳ Ｐゴシック" charset="0"/>
              </a:rPr>
              <a:t>قايين</a:t>
            </a:r>
            <a:r>
              <a:rPr lang="ar-JO" b="1" dirty="0">
                <a:solidFill>
                  <a:srgbClr val="000000"/>
                </a:solidFill>
                <a:latin typeface="Times New Roman" charset="0"/>
                <a:ea typeface="ＭＳ Ｐゴシック" charset="0"/>
                <a:cs typeface="ＭＳ Ｐゴシック" charset="0"/>
              </a:rPr>
              <a:t> وهابيل</a:t>
            </a:r>
            <a:endParaRPr lang="en-US" b="1" dirty="0">
              <a:solidFill>
                <a:srgbClr val="000000"/>
              </a:solidFill>
              <a:latin typeface="Times New Roman" charset="0"/>
              <a:ea typeface="ＭＳ Ｐゴシック" charset="0"/>
              <a:cs typeface="ＭＳ Ｐゴシック" charset="0"/>
            </a:endParaRPr>
          </a:p>
          <a:p>
            <a:pPr algn="r" rtl="1"/>
            <a:r>
              <a:rPr lang="ar-JO" b="1" dirty="0">
                <a:solidFill>
                  <a:srgbClr val="000000"/>
                </a:solidFill>
                <a:latin typeface="Times New Roman" charset="0"/>
                <a:ea typeface="ＭＳ Ｐゴシック" charset="0"/>
                <a:cs typeface="ＭＳ Ｐゴシック" charset="0"/>
              </a:rPr>
              <a:t>ونعلم أن </a:t>
            </a:r>
            <a:r>
              <a:rPr lang="ar-JO" b="1" dirty="0" err="1">
                <a:solidFill>
                  <a:srgbClr val="000000"/>
                </a:solidFill>
                <a:latin typeface="Times New Roman" charset="0"/>
                <a:ea typeface="ＭＳ Ｐゴシック" charset="0"/>
                <a:cs typeface="ＭＳ Ｐゴシック" charset="0"/>
              </a:rPr>
              <a:t>قايين</a:t>
            </a:r>
            <a:r>
              <a:rPr lang="ar-JO" b="1" dirty="0">
                <a:solidFill>
                  <a:srgbClr val="000000"/>
                </a:solidFill>
                <a:latin typeface="Times New Roman" charset="0"/>
                <a:ea typeface="ＭＳ Ｐゴシック" charset="0"/>
                <a:cs typeface="ＭＳ Ｐゴシック" charset="0"/>
              </a:rPr>
              <a:t> قتل هابيل بسبب غيرة </a:t>
            </a:r>
            <a:r>
              <a:rPr lang="ar-JO" b="1" dirty="0" err="1">
                <a:solidFill>
                  <a:srgbClr val="000000"/>
                </a:solidFill>
                <a:latin typeface="Times New Roman" charset="0"/>
                <a:ea typeface="ＭＳ Ｐゴシック" charset="0"/>
                <a:cs typeface="ＭＳ Ｐゴシック" charset="0"/>
              </a:rPr>
              <a:t>قايين</a:t>
            </a:r>
            <a:r>
              <a:rPr lang="ar-JO" b="1" dirty="0">
                <a:solidFill>
                  <a:srgbClr val="000000"/>
                </a:solidFill>
                <a:latin typeface="Times New Roman" charset="0"/>
                <a:ea typeface="ＭＳ Ｐゴシック" charset="0"/>
                <a:cs typeface="ＭＳ Ｐゴシック" charset="0"/>
              </a:rPr>
              <a:t> من الذبيحة التي قدمها هابيل عطية للرب. كبديل لذلك الأخ المقتول الذي كان أكثر تفضيلاً عند الله، ولد ابن آخر لآدم وحواء ...</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83A5A3-FBFA-BF4D-AFEA-57FAE9DCA4F9}" type="slidenum">
              <a:rPr lang="en-US" sz="1200" b="0">
                <a:latin typeface="Times" charset="0"/>
              </a:rPr>
              <a:pPr/>
              <a:t>26</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كيف كان </a:t>
            </a:r>
            <a:r>
              <a:rPr lang="ar-JO" b="1" dirty="0" err="1">
                <a:solidFill>
                  <a:srgbClr val="000000"/>
                </a:solidFill>
                <a:latin typeface="Times New Roman" charset="0"/>
                <a:ea typeface="ＭＳ Ｐゴシック" charset="0"/>
                <a:cs typeface="ＭＳ Ｐゴシック" charset="0"/>
              </a:rPr>
              <a:t>شيث</a:t>
            </a:r>
            <a:r>
              <a:rPr lang="ar-JO" b="1" dirty="0">
                <a:solidFill>
                  <a:srgbClr val="000000"/>
                </a:solidFill>
                <a:latin typeface="Times New Roman" charset="0"/>
                <a:ea typeface="ＭＳ Ｐゴシック" charset="0"/>
                <a:cs typeface="ＭＳ Ｐゴシック" charset="0"/>
              </a:rPr>
              <a:t>، بداية سلسلة النسب الصالحة. وهنا حيث تبدأ سلسلة النسب الملكية ليسوع المسيح.</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83A5A3-FBFA-BF4D-AFEA-57FAE9DCA4F9}" type="slidenum">
              <a:rPr lang="en-US" sz="1200" b="0">
                <a:latin typeface="Times" charset="0"/>
              </a:rPr>
              <a:pPr/>
              <a:t>27</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dirty="0">
                <a:solidFill>
                  <a:srgbClr val="000000"/>
                </a:solidFill>
                <a:effectLst/>
              </a:rPr>
              <a:t>من </a:t>
            </a:r>
            <a:r>
              <a:rPr lang="ar-JO" dirty="0" err="1">
                <a:solidFill>
                  <a:srgbClr val="000000"/>
                </a:solidFill>
                <a:effectLst/>
              </a:rPr>
              <a:t>شيث</a:t>
            </a:r>
            <a:r>
              <a:rPr lang="ar-JO" dirty="0">
                <a:solidFill>
                  <a:srgbClr val="000000"/>
                </a:solidFill>
                <a:effectLst/>
              </a:rPr>
              <a:t> ... وتبعه نوح بالمناسبة ... تمثل الخطوط المنقطة اختصارًا لجميع الأسماء التوراتية التي تحدث بالفعل خلال سلسلة النسب الطويلة. يخبرنا الكتاب المقدس أسماء كل واحد.</a:t>
            </a:r>
          </a:p>
          <a:p>
            <a:pPr algn="r" rtl="1"/>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1115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83A5A3-FBFA-BF4D-AFEA-57FAE9DCA4F9}" type="slidenum">
              <a:rPr lang="en-US" sz="1200" b="0">
                <a:latin typeface="Times" charset="0"/>
              </a:rPr>
              <a:pPr/>
              <a:t>28</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في النهاية من خلال هذا النسب... نصل إلى إبراهيم.</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46229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83A5A3-FBFA-BF4D-AFEA-57FAE9DCA4F9}" type="slidenum">
              <a:rPr lang="en-US" sz="1200" b="0">
                <a:latin typeface="Times" charset="0"/>
              </a:rPr>
              <a:pPr/>
              <a:t>29</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ومن إبراهيم بعد ألف سنة ظهر داود ..</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18047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DF7D4D3-B523-9146-BA85-6B254227F185}" type="slidenum">
              <a:rPr lang="en-US" sz="1200" b="0">
                <a:latin typeface="Times" charset="0"/>
              </a:rPr>
              <a:pPr/>
              <a:t>3</a:t>
            </a:fld>
            <a:endParaRPr lang="en-US" sz="1200" b="0">
              <a:latin typeface="Times"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In the MOSES Bible File, remember the item M-C-C? </a:t>
            </a:r>
            <a:endParaRPr lang="en-US" b="1" dirty="0">
              <a:solidFill>
                <a:srgbClr val="000000"/>
              </a:solidFill>
              <a:latin typeface="Times" charset="0"/>
              <a:ea typeface="ＭＳ Ｐゴシック" charset="0"/>
              <a:cs typeface="ＭＳ Ｐゴシック" charset="0"/>
            </a:endParaRPr>
          </a:p>
          <a:p>
            <a:r>
              <a:rPr lang="en-US" b="1" dirty="0">
                <a:solidFill>
                  <a:srgbClr val="000000"/>
                </a:solidFill>
                <a:latin typeface="Times" charset="0"/>
                <a:ea typeface="ＭＳ Ｐゴシック" charset="0"/>
                <a:cs typeface="ＭＳ Ｐゴシック" charset="0"/>
              </a:rPr>
              <a:t>//// 	M-C-C: standing for MORAL...CIVIL...CEREMONIAL parts of the new Law.  Many scholars and teachers have organized the Mosaic Law into those main parts…as God dictated Moses—twice, by the way – </a:t>
            </a:r>
            <a:r>
              <a:rPr lang="en-US" b="1" dirty="0">
                <a:solidFill>
                  <a:srgbClr val="000000"/>
                </a:solidFill>
                <a:latin typeface="Times New Roman" charset="0"/>
                <a:ea typeface="ＭＳ Ｐゴシック" charset="0"/>
                <a:cs typeface="ＭＳ Ｐゴシック" charset="0"/>
              </a:rPr>
              <a:t>atop Mt. Sinai.</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83A5A3-FBFA-BF4D-AFEA-57FAE9DCA4F9}" type="slidenum">
              <a:rPr lang="en-US" sz="1200" b="0">
                <a:latin typeface="Times" charset="0"/>
              </a:rPr>
              <a:pPr/>
              <a:t>30</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ومن بين زوجات داود المتعددات... ظهرت </a:t>
            </a:r>
            <a:r>
              <a:rPr lang="ar-JO" b="1" dirty="0" err="1">
                <a:solidFill>
                  <a:srgbClr val="000000"/>
                </a:solidFill>
                <a:latin typeface="Times New Roman" charset="0"/>
                <a:ea typeface="ＭＳ Ｐゴシック" charset="0"/>
                <a:cs typeface="ＭＳ Ｐゴシック" charset="0"/>
              </a:rPr>
              <a:t>بثشبع</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15087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83A5A3-FBFA-BF4D-AFEA-57FAE9DCA4F9}" type="slidenum">
              <a:rPr lang="en-US" sz="1200" b="0">
                <a:latin typeface="Times" charset="0"/>
              </a:rPr>
              <a:pPr/>
              <a:t>31</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ومن بني داود </a:t>
            </a:r>
            <a:r>
              <a:rPr lang="ar-JO" b="1" dirty="0" err="1">
                <a:solidFill>
                  <a:srgbClr val="000000"/>
                </a:solidFill>
                <a:latin typeface="Times New Roman" charset="0"/>
                <a:ea typeface="ＭＳ Ｐゴシック" charset="0"/>
                <a:cs typeface="ＭＳ Ｐゴシック" charset="0"/>
              </a:rPr>
              <a:t>وبثشبع</a:t>
            </a:r>
            <a:r>
              <a:rPr lang="ar-JO" b="1" dirty="0">
                <a:solidFill>
                  <a:srgbClr val="000000"/>
                </a:solidFill>
                <a:latin typeface="Times New Roman" charset="0"/>
                <a:ea typeface="ＭＳ Ｐゴシック" charset="0"/>
                <a:cs typeface="ＭＳ Ｐゴシック" charset="0"/>
              </a:rPr>
              <a:t> ابناهما: ناثان وسليمان.  وهنا ينقسم النسب. لاحظ أنه. إنه مكان حساس.</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85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283A5A3-FBFA-BF4D-AFEA-57FAE9DCA4F9}" type="slidenum">
              <a:rPr lang="en-US" sz="1200" b="0">
                <a:latin typeface="Times" charset="0"/>
              </a:rPr>
              <a:pPr/>
              <a:t>32</a:t>
            </a:fld>
            <a:endParaRPr lang="en-US" sz="1200" b="0">
              <a:latin typeface="Times"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من نسل الابن ناثان ، تظهر في النهاية مريم ، والدة يسوع.</a:t>
            </a:r>
            <a:endParaRPr lang="en-US" b="1"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22881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7CC549A-F7A1-7E4A-91BB-10A1E7E27423}" type="slidenum">
              <a:rPr lang="en-US" sz="1200" b="0">
                <a:latin typeface="Times" charset="0"/>
              </a:rPr>
              <a:pPr/>
              <a:t>33</a:t>
            </a:fld>
            <a:endParaRPr lang="en-US" sz="1200" b="0">
              <a:latin typeface="Times"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كتب لوقا عن هذا في إنجيله. في إصحاحه الثالث الآية 23: َلَمَّا </a:t>
            </a:r>
            <a:r>
              <a:rPr lang="ar-JO" b="1" dirty="0" err="1">
                <a:solidFill>
                  <a:srgbClr val="000000"/>
                </a:solidFill>
                <a:latin typeface="Times New Roman" charset="0"/>
                <a:ea typeface="ＭＳ Ｐゴシック" charset="0"/>
                <a:cs typeface="ＭＳ Ｐゴシック" charset="0"/>
              </a:rPr>
              <a:t>ٱبْتَدَأَ</a:t>
            </a:r>
            <a:r>
              <a:rPr lang="ar-JO" b="1" dirty="0">
                <a:solidFill>
                  <a:srgbClr val="000000"/>
                </a:solidFill>
                <a:latin typeface="Times New Roman" charset="0"/>
                <a:ea typeface="ＭＳ Ｐゴシック" charset="0"/>
                <a:cs typeface="ＭＳ Ｐゴシック" charset="0"/>
              </a:rPr>
              <a:t> يَسُوعُ كَانَ لَهُ نَحْوُ ثَلَاثِينَ سَنَةً، وَهُوَ عَلَى مَا كَانَ يُظَنُّ </a:t>
            </a:r>
            <a:r>
              <a:rPr lang="ar-JO" b="1" dirty="0" err="1">
                <a:solidFill>
                  <a:srgbClr val="000000"/>
                </a:solidFill>
                <a:latin typeface="Times New Roman" charset="0"/>
                <a:ea typeface="ＭＳ Ｐゴシック" charset="0"/>
                <a:cs typeface="ＭＳ Ｐゴシック" charset="0"/>
              </a:rPr>
              <a:t>ٱبْنَ</a:t>
            </a:r>
            <a:r>
              <a:rPr lang="ar-JO" b="1">
                <a:solidFill>
                  <a:srgbClr val="000000"/>
                </a:solidFill>
                <a:latin typeface="Times New Roman" charset="0"/>
                <a:ea typeface="ＭＳ Ｐゴシック" charset="0"/>
                <a:cs typeface="ＭＳ Ｐゴシック" charset="0"/>
              </a:rPr>
              <a:t> يُوسُفَ</a:t>
            </a:r>
          </a:p>
          <a:p>
            <a:pPr algn="r" rtl="1"/>
            <a:endParaRPr lang="en-US" altLang="ja-JP" b="1" dirty="0">
              <a:solidFill>
                <a:srgbClr val="000000"/>
              </a:solidFill>
              <a:latin typeface="Times New Roman" charset="0"/>
              <a:ea typeface="ＭＳ Ｐゴシック" charset="0"/>
              <a:cs typeface="ＭＳ Ｐゴシック" charset="0"/>
            </a:endParaRPr>
          </a:p>
          <a:p>
            <a:pPr algn="r" rtl="1"/>
            <a:r>
              <a:rPr lang="ar-JO" b="1" dirty="0">
                <a:solidFill>
                  <a:srgbClr val="000000"/>
                </a:solidFill>
                <a:latin typeface="Times New Roman" charset="0"/>
                <a:ea typeface="ＭＳ Ｐゴシック" charset="0"/>
                <a:cs typeface="ＭＳ Ｐゴシック" charset="0"/>
              </a:rPr>
              <a:t>هذا الشرح الإضافي من اثنين من علماء الكتاب المقدس البارزين.</a:t>
            </a:r>
            <a:endParaRPr lang="en-US" altLang="ja-JP"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973C7F7-7787-254D-8373-81621F6A44D7}" type="slidenum">
              <a:rPr lang="en-US" sz="1200" b="0">
                <a:latin typeface="Times" charset="0"/>
              </a:rPr>
              <a:pPr/>
              <a:t>34</a:t>
            </a:fld>
            <a:endParaRPr lang="en-US" sz="1200" b="0">
              <a:latin typeface="Times"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from Solomon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side...the line of descent leads directly to Joseph,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FOSTER-father. And then the climactic event of the ages...from Joseph and Mary, through the intervention of the Holy Spirit in Mary</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womb…</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66540F-E062-0647-A4B2-9B674B90C584}" type="slidenum">
              <a:rPr lang="en-US" sz="1200" b="0">
                <a:latin typeface="Times" charset="0"/>
              </a:rPr>
              <a:pPr/>
              <a:t>35</a:t>
            </a:fld>
            <a:endParaRPr lang="en-US" sz="1200" b="0">
              <a:latin typeface="Times"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Lord Jesus Christ enters the earth.  And, you might say, </a:t>
            </a:r>
            <a:r>
              <a:rPr lang="en-US" altLang="ja-JP" b="1">
                <a:solidFill>
                  <a:srgbClr val="000000"/>
                </a:solidFill>
                <a:latin typeface="Times New Roman" charset="0"/>
                <a:ea typeface="ＭＳ Ｐゴシック" charset="0"/>
                <a:cs typeface="ＭＳ Ｐゴシック" charset="0"/>
              </a:rPr>
              <a:t>"well…we all know that.  What is the importance of such an emphasis on it?" Answer: earthly kingship presents two requirements...</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8E601CB-49EA-7747-96CA-1E91B3224259}" type="slidenum">
              <a:rPr lang="en-US" sz="1200" b="0">
                <a:latin typeface="Times" charset="0"/>
              </a:rPr>
              <a:pPr/>
              <a:t>36</a:t>
            </a:fld>
            <a:endParaRPr lang="en-US" sz="1200" b="0">
              <a:latin typeface="Times"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FIRST…a family qualification by right of a </a:t>
            </a:r>
            <a:r>
              <a:rPr lang="en-US" b="1" u="sng">
                <a:solidFill>
                  <a:srgbClr val="000000"/>
                </a:solidFill>
                <a:latin typeface="Times New Roman" charset="0"/>
                <a:ea typeface="ＭＳ Ｐゴシック" charset="0"/>
                <a:cs typeface="ＭＳ Ｐゴシック" charset="0"/>
              </a:rPr>
              <a:t>bloodline</a:t>
            </a:r>
            <a:r>
              <a:rPr lang="en-US" b="1">
                <a:solidFill>
                  <a:srgbClr val="000000"/>
                </a:solidFill>
                <a:latin typeface="Times New Roman" charset="0"/>
                <a:ea typeface="ＭＳ Ｐゴシック" charset="0"/>
                <a:cs typeface="ＭＳ Ｐゴシック" charset="0"/>
              </a:rPr>
              <a:t> succession. </a:t>
            </a:r>
          </a:p>
          <a:p>
            <a:r>
              <a:rPr lang="en-US" b="1">
                <a:solidFill>
                  <a:srgbClr val="000000"/>
                </a:solidFill>
                <a:latin typeface="Times New Roman" charset="0"/>
                <a:ea typeface="ＭＳ Ｐゴシック" charset="0"/>
                <a:cs typeface="ＭＳ Ｐゴシック" charset="0"/>
              </a:rPr>
              <a:t>////	SECOND…there must also be a legal qualification </a:t>
            </a:r>
            <a:r>
              <a:rPr lang="en-US" b="1" u="sng">
                <a:solidFill>
                  <a:srgbClr val="000000"/>
                </a:solidFill>
                <a:latin typeface="Times New Roman" charset="0"/>
                <a:ea typeface="ＭＳ Ｐゴシック" charset="0"/>
                <a:cs typeface="ＭＳ Ｐゴシック" charset="0"/>
              </a:rPr>
              <a:t>by right of traditional succession.</a:t>
            </a:r>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The family right and blood line through Mary – the mother of Jesus – as it is laid out in Luke</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gospel, third chapter, verses 23-38, </a:t>
            </a:r>
          </a:p>
          <a:p>
            <a:r>
              <a:rPr lang="en-US" b="1">
                <a:solidFill>
                  <a:srgbClr val="000000"/>
                </a:solidFill>
                <a:latin typeface="Times New Roman" charset="0"/>
                <a:ea typeface="ＭＳ Ｐゴシック" charset="0"/>
                <a:cs typeface="ＭＳ Ｐゴシック" charset="0"/>
              </a:rPr>
              <a:t>////	While the legal line of Jesus</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father – Joseph -- appears in detail in Matthew</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Gospel, chapter 1, verses 1-17.</a:t>
            </a:r>
          </a:p>
          <a:p>
            <a:r>
              <a:rPr lang="en-US" b="1">
                <a:solidFill>
                  <a:srgbClr val="000000"/>
                </a:solidFill>
                <a:latin typeface="Times New Roman" charset="0"/>
                <a:ea typeface="ＭＳ Ｐゴシック" charset="0"/>
                <a:cs typeface="ＭＳ Ｐゴシック" charset="0"/>
              </a:rPr>
              <a:t>Much has been written all about this...far more than can be described here.  So you are encouraged to dig into these ideas.  They are rich with meaning, significance and credibility toward establishing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place in the great Plan of the Ages.</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F8260F-3C32-CF4F-B8CF-10B2D5C1F2EA}" type="slidenum">
              <a:rPr lang="en-US" sz="1200" b="0">
                <a:latin typeface="Times" charset="0"/>
              </a:rPr>
              <a:pPr/>
              <a:t>37</a:t>
            </a:fld>
            <a:endParaRPr lang="en-US" sz="1200" b="0">
              <a:latin typeface="Times"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إذن ... للتلخيص ...مريم، والدة يسوع، تزوده بنسل مباشرة من عرش داود ... وما بعده.</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0D38038-005D-BC4E-9359-3B677DBBF935}" type="slidenum">
              <a:rPr lang="en-US" sz="1200" b="0">
                <a:latin typeface="Times" charset="0"/>
              </a:rPr>
              <a:pPr/>
              <a:t>38</a:t>
            </a:fld>
            <a:endParaRPr lang="en-US" sz="1200" b="0">
              <a:latin typeface="Times"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sz="16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 ويوسف ... بصفته الأب بالتبني ونسل الملك سليمان ... له الحق في الخلافة القانونية لمنح ابنه بالتبني، يسوع. </a:t>
            </a:r>
          </a:p>
          <a:p>
            <a:pPr algn="r" rtl="1"/>
            <a:r>
              <a:rPr lang="ar-JO" sz="16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دليل رائع على مصداقية سجل الكتاب المقدس.</a:t>
            </a:r>
            <a:endParaRPr lang="en-US" sz="16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FF7E50C-5DD3-D540-A86C-853FEDF4CA07}" type="slidenum">
              <a:rPr lang="en-US" sz="1200" b="0">
                <a:latin typeface="Times" charset="0"/>
              </a:rPr>
              <a:pPr/>
              <a:t>39</a:t>
            </a:fld>
            <a:endParaRPr lang="en-US" sz="1200" b="0">
              <a:latin typeface="Times"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is a list of only a few of the dozens of authors who have written extensively on the genealogy of Jesus Christ as it is presented in the Gospels of Matthew and Luke.  There are many, many more than these!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527F8D4-081A-ED45-BEF3-F942E200E854}" type="slidenum">
              <a:rPr lang="en-US" sz="1200" b="0">
                <a:latin typeface="Times" charset="0"/>
              </a:rPr>
              <a:pPr/>
              <a:t>4</a:t>
            </a:fld>
            <a:endParaRPr lang="en-US" sz="1200" b="0">
              <a:latin typeface="Times"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Remember also the context for these Laws.  </a:t>
            </a:r>
          </a:p>
          <a:p>
            <a:r>
              <a:rPr lang="en-US" b="1" dirty="0">
                <a:solidFill>
                  <a:srgbClr val="000000"/>
                </a:solidFill>
                <a:latin typeface="Times New Roman" charset="0"/>
                <a:ea typeface="ＭＳ Ｐゴシック" charset="0"/>
                <a:cs typeface="ＭＳ Ｐゴシック" charset="0"/>
              </a:rPr>
              <a:t>////	The Israelites had been in Egyptian bondage for four long centuries...hard labor...</a:t>
            </a:r>
          </a:p>
          <a:p>
            <a:r>
              <a:rPr lang="en-US" b="1" dirty="0">
                <a:solidFill>
                  <a:srgbClr val="000000"/>
                </a:solidFill>
                <a:latin typeface="Times New Roman" charset="0"/>
                <a:ea typeface="ＭＳ Ｐゴシック" charset="0"/>
                <a:cs typeface="ＭＳ Ｐゴシック" charset="0"/>
              </a:rPr>
              <a:t>////	poor or very little cultural and civic development...probably deeply lacking in experience in relating to each other in a civilized society...having no time for development of higher levels of interpersonal relationships..  </a:t>
            </a:r>
          </a:p>
          <a:p>
            <a:r>
              <a:rPr lang="en-US" b="1" dirty="0">
                <a:solidFill>
                  <a:srgbClr val="000000"/>
                </a:solidFill>
                <a:latin typeface="Times New Roman" charset="0"/>
                <a:ea typeface="ＭＳ Ｐゴシック" charset="0"/>
                <a:cs typeface="ＭＳ Ｐゴシック" charset="0"/>
              </a:rPr>
              <a:t>////	And certainly, little direction on how to maintain a growing relationship with their Creator God. ..the God of Abraham, Isaac, and Jacob.  It had become a mystery…perhaps only a distant memory. </a:t>
            </a:r>
          </a:p>
          <a:p>
            <a:r>
              <a:rPr lang="en-US" b="1" dirty="0">
                <a:solidFill>
                  <a:srgbClr val="000000"/>
                </a:solidFill>
                <a:latin typeface="Times New Roman" charset="0"/>
                <a:ea typeface="ＭＳ Ｐゴシック" charset="0"/>
                <a:cs typeface="ＭＳ Ｐゴシック" charset="0"/>
              </a:rPr>
              <a:t>////	So…the Mosaic Law then becomes a major step in the development of the Israelites as they mature in their relationship to God while learning to behave among themselves as the Chosen People.</a:t>
            </a:r>
          </a:p>
          <a:p>
            <a:r>
              <a:rPr lang="en-US" b="1" dirty="0">
                <a:solidFill>
                  <a:srgbClr val="000000"/>
                </a:solidFill>
                <a:latin typeface="Times New Roman" charset="0"/>
                <a:ea typeface="ＭＳ Ｐゴシック" charset="0"/>
                <a:cs typeface="ＭＳ Ｐゴシック" charset="0"/>
              </a:rPr>
              <a:t>SO YOU SEE…THERE IS ALWAYS A CONTEXTUAL REASON FOR EVERY BIBLICAL EVENT OR INSTRUCTION.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C2FA85D-D491-9B48-B024-0B5C3A133D50}" type="slidenum">
              <a:rPr lang="en-US" sz="1200" b="0">
                <a:latin typeface="Times" charset="0"/>
              </a:rPr>
              <a:pPr/>
              <a:t>40</a:t>
            </a:fld>
            <a:endParaRPr lang="en-US" sz="1200" b="0">
              <a:latin typeface="Times"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#17 in hand…place yourself here in a rocky field outside Bethlehem where a shepherd tends his flock  –– as it has been for thousands of years on this same land…just outside that ancient little town where Jesus was born.  From here you could have seen and heard the angelic announcement of his miraculous birth!  Which leads to another another question…</a:t>
            </a:r>
          </a:p>
          <a:p>
            <a:r>
              <a:rPr lang="en-US" b="1">
                <a:solidFill>
                  <a:srgbClr val="000000"/>
                </a:solidFill>
                <a:latin typeface="Times New Roman" charset="0"/>
                <a:ea typeface="ＭＳ Ｐゴシック" charset="0"/>
                <a:cs typeface="ＭＳ Ｐゴシック" charset="0"/>
              </a:rPr>
              <a:t>////	Have you ever considered the astonishing statistical probabilities of the birth and life of Jesus Christ?</a:t>
            </a:r>
          </a:p>
          <a:p>
            <a:r>
              <a:rPr lang="en-US" b="1">
                <a:solidFill>
                  <a:srgbClr val="000000"/>
                </a:solidFill>
                <a:latin typeface="Times New Roman" charset="0"/>
                <a:ea typeface="ＭＳ Ｐゴシック" charset="0"/>
                <a:cs typeface="ＭＳ Ｐゴシック" charset="0"/>
              </a:rPr>
              <a:t>////	Was it just an accident of birth?</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EB2C2C-1DE0-1F4B-9C1B-7A3FE0E3F063}" type="slidenum">
              <a:rPr lang="en-US" sz="1200" b="0">
                <a:latin typeface="Times" charset="0"/>
              </a:rPr>
              <a:pPr/>
              <a:t>41</a:t>
            </a:fld>
            <a:endParaRPr lang="en-US" sz="1200" b="0">
              <a:latin typeface="Times"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In the Old Testament…more than 300 references to a coming Messiah were fulfilled upon the birth, life and crucifixion of Jesus Christ.  So then, with that said, according to established scientific techniques of probability and statistics.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761B9C1-C2EF-2645-A70B-F311B420FC97}" type="slidenum">
              <a:rPr lang="en-US" sz="1200" b="0">
                <a:latin typeface="Times" charset="0"/>
              </a:rPr>
              <a:pPr/>
              <a:t>42</a:t>
            </a:fld>
            <a:endParaRPr lang="en-US" sz="1200" b="0">
              <a:latin typeface="Times"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What, then, are the chances of only EIGHT predictions being fulfilled in the life of any one individual between then and now?</a:t>
            </a:r>
          </a:p>
          <a:p>
            <a:r>
              <a:rPr lang="en-US" b="1">
                <a:solidFill>
                  <a:srgbClr val="000000"/>
                </a:solidFill>
                <a:latin typeface="Times New Roman" charset="0"/>
                <a:ea typeface="ＭＳ Ｐゴシック" charset="0"/>
                <a:cs typeface="ＭＳ Ｐゴシック" charset="0"/>
              </a:rPr>
              <a:t>////	The answer: one chance in 100 quadrillion…or…10 to the 17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and here is what that number looks like typed out!</a:t>
            </a:r>
          </a:p>
          <a:p>
            <a:r>
              <a:rPr lang="en-US" b="1">
                <a:solidFill>
                  <a:srgbClr val="000000"/>
                </a:solidFill>
                <a:latin typeface="Times New Roman" charset="0"/>
                <a:ea typeface="ＭＳ Ｐゴシック" charset="0"/>
                <a:cs typeface="ＭＳ Ｐゴシック" charset="0"/>
              </a:rPr>
              <a:t>If you think that is incredible…here comes another one.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868AE5E-7750-754C-BDC0-EC44625A9425}" type="slidenum">
              <a:rPr lang="en-US" sz="1200" b="0">
                <a:latin typeface="Times" charset="0"/>
              </a:rPr>
              <a:pPr/>
              <a:t>43</a:t>
            </a:fld>
            <a:endParaRPr lang="en-US" sz="1200" b="0">
              <a:latin typeface="Times"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measure of scientific probability…</a:t>
            </a:r>
          </a:p>
          <a:p>
            <a:r>
              <a:rPr lang="en-US" b="1">
                <a:solidFill>
                  <a:srgbClr val="000000"/>
                </a:solidFill>
                <a:latin typeface="Times New Roman" charset="0"/>
                <a:ea typeface="ＭＳ Ｐゴシック" charset="0"/>
                <a:cs typeface="ＭＳ Ｐゴシック" charset="0"/>
              </a:rPr>
              <a:t>////	Then…with just 48 of the 300 predictions being fulfilled in the life of any one individual between then and now: </a:t>
            </a:r>
          </a:p>
          <a:p>
            <a:r>
              <a:rPr lang="en-US" b="1">
                <a:solidFill>
                  <a:srgbClr val="000000"/>
                </a:solidFill>
                <a:latin typeface="Times New Roman" charset="0"/>
                <a:ea typeface="ＭＳ Ｐゴシック" charset="0"/>
                <a:cs typeface="ＭＳ Ｐゴシック" charset="0"/>
              </a:rPr>
              <a:t>////	The answer: one chance in 10 to the 157</a:t>
            </a:r>
            <a:r>
              <a:rPr lang="en-US" b="1" baseline="30000">
                <a:solidFill>
                  <a:srgbClr val="000000"/>
                </a:solidFill>
                <a:latin typeface="Times New Roman" charset="0"/>
                <a:ea typeface="ＭＳ Ｐゴシック" charset="0"/>
                <a:cs typeface="ＭＳ Ｐゴシック" charset="0"/>
              </a:rPr>
              <a:t>th</a:t>
            </a:r>
            <a:r>
              <a:rPr lang="en-US" b="1">
                <a:solidFill>
                  <a:srgbClr val="000000"/>
                </a:solidFill>
                <a:latin typeface="Times New Roman" charset="0"/>
                <a:ea typeface="ＭＳ Ｐゴシック" charset="0"/>
                <a:cs typeface="ＭＳ Ｐゴシック" charset="0"/>
              </a:rPr>
              <a:t>!</a:t>
            </a:r>
          </a:p>
          <a:p>
            <a:r>
              <a:rPr lang="en-US" b="1">
                <a:solidFill>
                  <a:srgbClr val="000000"/>
                </a:solidFill>
                <a:latin typeface="Times New Roman" charset="0"/>
                <a:ea typeface="ＭＳ Ｐゴシック" charset="0"/>
                <a:cs typeface="ＭＳ Ｐゴシック" charset="0"/>
              </a:rPr>
              <a:t>////	Typed out…here you are!</a:t>
            </a:r>
          </a:p>
          <a:p>
            <a:r>
              <a:rPr lang="en-US" b="1">
                <a:solidFill>
                  <a:srgbClr val="000000"/>
                </a:solidFill>
                <a:latin typeface="Times New Roman" charset="0"/>
                <a:ea typeface="ＭＳ Ｐゴシック" charset="0"/>
                <a:cs typeface="ＭＳ Ｐゴシック" charset="0"/>
              </a:rPr>
              <a:t>Before your very eyes…statistical probabilities produced by a world-renowned scientist…according to established scientific procedures of statistics and probability.</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4998005-2D53-6D46-AE28-9FE8E9112FFF}" type="slidenum">
              <a:rPr lang="en-US" sz="1200" b="0">
                <a:latin typeface="Times" charset="0"/>
              </a:rPr>
              <a:pPr/>
              <a:t>44</a:t>
            </a:fld>
            <a:endParaRPr lang="en-US" sz="1200" b="0">
              <a:latin typeface="Times"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Now…with all this said, let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summarize the ROYAL GENEALOGY OF JESUS CHRIST…along with Study Help 16…</a:t>
            </a:r>
          </a:p>
          <a:p>
            <a:r>
              <a:rPr lang="en-US" b="1" dirty="0">
                <a:solidFill>
                  <a:srgbClr val="000000"/>
                </a:solidFill>
                <a:latin typeface="Times New Roman" charset="0"/>
                <a:ea typeface="ＭＳ Ｐゴシック" charset="0"/>
                <a:cs typeface="ＭＳ Ｐゴシック" charset="0"/>
              </a:rPr>
              <a:t>////	….Mary…produced the bloodline for the Messiah.</a:t>
            </a:r>
          </a:p>
          <a:p>
            <a:r>
              <a:rPr lang="en-US" b="1" dirty="0">
                <a:solidFill>
                  <a:srgbClr val="000000"/>
                </a:solidFill>
                <a:latin typeface="Times New Roman" charset="0"/>
                <a:ea typeface="ＭＳ Ｐゴシック" charset="0"/>
                <a:cs typeface="ＭＳ Ｐゴシック" charset="0"/>
              </a:rPr>
              <a:t>////	….This Lucan genealogy traces the Lord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bloodline </a:t>
            </a:r>
          </a:p>
          <a:p>
            <a:r>
              <a:rPr lang="en-US" b="1" dirty="0">
                <a:solidFill>
                  <a:srgbClr val="000000"/>
                </a:solidFill>
                <a:latin typeface="Times New Roman" charset="0"/>
                <a:ea typeface="ＭＳ Ｐゴシック" charset="0"/>
                <a:cs typeface="ＭＳ Ｐゴシック" charset="0"/>
              </a:rPr>
              <a:t>backward to Adam.</a:t>
            </a:r>
          </a:p>
          <a:p>
            <a:r>
              <a:rPr lang="en-US" b="1" dirty="0">
                <a:solidFill>
                  <a:srgbClr val="000000"/>
                </a:solidFill>
                <a:latin typeface="Times New Roman" charset="0"/>
                <a:ea typeface="ＭＳ Ｐゴシック" charset="0"/>
                <a:cs typeface="ＭＳ Ｐゴシック" charset="0"/>
              </a:rPr>
              <a:t>////	….through Mary.</a:t>
            </a:r>
          </a:p>
          <a:p>
            <a:r>
              <a:rPr lang="en-US" b="1" dirty="0">
                <a:solidFill>
                  <a:srgbClr val="000000"/>
                </a:solidFill>
                <a:latin typeface="Times New Roman" charset="0"/>
                <a:ea typeface="ＭＳ Ｐゴシック" charset="0"/>
                <a:cs typeface="ＭＳ Ｐゴシック" charset="0"/>
              </a:rPr>
              <a:t>////	….it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the lineal descent.</a:t>
            </a:r>
          </a:p>
          <a:p>
            <a:r>
              <a:rPr lang="en-US" b="1" dirty="0">
                <a:solidFill>
                  <a:srgbClr val="000000"/>
                </a:solidFill>
                <a:latin typeface="Times New Roman" charset="0"/>
                <a:ea typeface="ＭＳ Ｐゴシック" charset="0"/>
                <a:cs typeface="ＭＳ Ｐゴシック" charset="0"/>
              </a:rPr>
              <a:t>////	….It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a personal genealogy…</a:t>
            </a:r>
          </a:p>
          <a:p>
            <a:r>
              <a:rPr lang="en-US" b="1" dirty="0">
                <a:solidFill>
                  <a:srgbClr val="000000"/>
                </a:solidFill>
                <a:latin typeface="Times New Roman" charset="0"/>
                <a:ea typeface="ＭＳ Ｐゴシック" charset="0"/>
                <a:cs typeface="ＭＳ Ｐゴシック" charset="0"/>
              </a:rPr>
              <a:t>////	….through Mary.</a:t>
            </a:r>
          </a:p>
          <a:p>
            <a:r>
              <a:rPr lang="en-US" b="1" dirty="0">
                <a:solidFill>
                  <a:srgbClr val="000000"/>
                </a:solidFill>
                <a:latin typeface="Times New Roman" charset="0"/>
                <a:ea typeface="ＭＳ Ｐゴシック" charset="0"/>
                <a:cs typeface="ＭＳ Ｐゴシック" charset="0"/>
              </a:rPr>
              <a:t>////	….A seed of the House of David…</a:t>
            </a:r>
          </a:p>
          <a:p>
            <a:r>
              <a:rPr lang="en-US" b="1" dirty="0">
                <a:solidFill>
                  <a:srgbClr val="000000"/>
                </a:solidFill>
                <a:latin typeface="Times New Roman" charset="0"/>
                <a:ea typeface="ＭＳ Ｐゴシック" charset="0"/>
                <a:cs typeface="ＭＳ Ｐゴシック" charset="0"/>
              </a:rPr>
              <a:t>////	….All of it recounted in 2 Samuel and Romans.</a:t>
            </a:r>
          </a:p>
          <a:p>
            <a:r>
              <a:rPr lang="en-US" b="1" dirty="0">
                <a:solidFill>
                  <a:srgbClr val="000000"/>
                </a:solidFill>
                <a:latin typeface="Times New Roman" charset="0"/>
                <a:ea typeface="ＭＳ Ｐゴシック" charset="0"/>
                <a:cs typeface="ＭＳ Ｐゴシック" charset="0"/>
              </a:rPr>
              <a:t>Meanwhile…from Joseph</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side…</a:t>
            </a:r>
          </a:p>
          <a:p>
            <a:r>
              <a:rPr lang="en-US" b="1" dirty="0">
                <a:solidFill>
                  <a:srgbClr val="000000"/>
                </a:solidFill>
                <a:latin typeface="Times New Roman" charset="0"/>
                <a:ea typeface="ＭＳ Ｐゴシック" charset="0"/>
                <a:cs typeface="ＭＳ Ｐゴシック" charset="0"/>
              </a:rPr>
              <a:t>////	….This is the Royal</a:t>
            </a:r>
          </a:p>
          <a:p>
            <a:r>
              <a:rPr lang="en-US" b="1" dirty="0">
                <a:solidFill>
                  <a:srgbClr val="000000"/>
                </a:solidFill>
                <a:latin typeface="Times New Roman" charset="0"/>
                <a:ea typeface="ＭＳ Ｐゴシック" charset="0"/>
                <a:cs typeface="ＭＳ Ｐゴシック" charset="0"/>
              </a:rPr>
              <a:t>////	….Legal line.</a:t>
            </a:r>
          </a:p>
          <a:p>
            <a:r>
              <a:rPr lang="en-US" b="1" dirty="0">
                <a:solidFill>
                  <a:srgbClr val="000000"/>
                </a:solidFill>
                <a:latin typeface="Times New Roman" charset="0"/>
                <a:ea typeface="ＭＳ Ｐゴシック" charset="0"/>
                <a:cs typeface="ＭＳ Ｐゴシック" charset="0"/>
              </a:rPr>
              <a:t>////	….Moving forward from Abraham…</a:t>
            </a:r>
          </a:p>
          <a:p>
            <a:r>
              <a:rPr lang="en-US" b="1" dirty="0">
                <a:solidFill>
                  <a:srgbClr val="000000"/>
                </a:solidFill>
                <a:latin typeface="Times New Roman" charset="0"/>
                <a:ea typeface="ＭＳ Ｐゴシック" charset="0"/>
                <a:cs typeface="ＭＳ Ｐゴシック" charset="0"/>
              </a:rPr>
              <a:t>////	….As a son of David…</a:t>
            </a:r>
          </a:p>
          <a:p>
            <a:r>
              <a:rPr lang="en-US" b="1" dirty="0">
                <a:solidFill>
                  <a:srgbClr val="000000"/>
                </a:solidFill>
                <a:latin typeface="Times New Roman" charset="0"/>
                <a:ea typeface="ＭＳ Ｐゴシック" charset="0"/>
                <a:cs typeface="ＭＳ Ｐゴシック" charset="0"/>
              </a:rPr>
              <a:t>////	….through Joseph…</a:t>
            </a:r>
          </a:p>
          <a:p>
            <a:r>
              <a:rPr lang="en-US" b="1" dirty="0">
                <a:solidFill>
                  <a:srgbClr val="000000"/>
                </a:solidFill>
                <a:latin typeface="Times New Roman" charset="0"/>
                <a:ea typeface="ＭＳ Ｐゴシック" charset="0"/>
                <a:cs typeface="ＭＳ Ｐゴシック" charset="0"/>
              </a:rPr>
              <a:t>////	….the Legal Line…</a:t>
            </a:r>
          </a:p>
          <a:p>
            <a:r>
              <a:rPr lang="en-US" b="1" dirty="0">
                <a:solidFill>
                  <a:srgbClr val="000000"/>
                </a:solidFill>
                <a:latin typeface="Times New Roman" charset="0"/>
                <a:ea typeface="ＭＳ Ｐゴシック" charset="0"/>
                <a:cs typeface="ＭＳ Ｐゴシック" charset="0"/>
              </a:rPr>
              <a:t>////	….As a revelation to the Jew…</a:t>
            </a:r>
          </a:p>
          <a:p>
            <a:r>
              <a:rPr lang="en-US" b="1" dirty="0">
                <a:solidFill>
                  <a:srgbClr val="000000"/>
                </a:solidFill>
                <a:latin typeface="Times New Roman" charset="0"/>
                <a:ea typeface="ＭＳ Ｐゴシック" charset="0"/>
                <a:cs typeface="ＭＳ Ｐゴシック" charset="0"/>
              </a:rPr>
              <a:t>////	….both lines of descent then producing….THE ROYAL BIRTH …INTO THE EARTH…OF THE LORD JESUS CHRIST.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8A7A1A9-2040-884F-B9EE-020A1EE1EC5C}" type="slidenum">
              <a:rPr lang="en-US" sz="1200" b="0">
                <a:latin typeface="Times" charset="0"/>
              </a:rPr>
              <a:pPr/>
              <a:t>45</a:t>
            </a:fld>
            <a:endParaRPr lang="en-US" sz="1200" b="0">
              <a:latin typeface="Times"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Taken together, we can see that when Jesus entered</a:t>
            </a:r>
          </a:p>
          <a:p>
            <a:r>
              <a:rPr lang="en-US" b="1">
                <a:solidFill>
                  <a:srgbClr val="000000"/>
                </a:solidFill>
                <a:latin typeface="Times New Roman" charset="0"/>
                <a:ea typeface="ＭＳ Ｐゴシック" charset="0"/>
                <a:cs typeface="ＭＳ Ｐゴシック" charset="0"/>
              </a:rPr>
              <a:t>the City of Jerusalem on Palm Sunday he was approaching…the eastern entrance to the great Herodian Temple with the apparent purpose –– so the people thought –– of actually claiming the Throne of David as his own.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B57F26E-9EFB-D64B-89EE-BC244C9632CE}" type="slidenum">
              <a:rPr lang="en-US" sz="1200" b="0">
                <a:latin typeface="Times" charset="0"/>
              </a:rPr>
              <a:pPr/>
              <a:t>46</a:t>
            </a:fld>
            <a:endParaRPr lang="en-US" sz="1200" b="0">
              <a:latin typeface="Times"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It all happened here… in the massive armed precincts of Herod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great Temple on the same site as Solomon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earlier Temple and before that, the mountaintop where Abraham was instructed to sacrifice Isaac 2000 years earlier…</a:t>
            </a:r>
          </a:p>
          <a:p>
            <a:r>
              <a:rPr lang="en-US" b="1">
                <a:solidFill>
                  <a:srgbClr val="000000"/>
                </a:solidFill>
                <a:latin typeface="Times New Roman" charset="0"/>
                <a:ea typeface="ＭＳ Ｐゴシック" charset="0"/>
                <a:cs typeface="ＭＳ Ｐゴシック" charset="0"/>
              </a:rPr>
              <a:t>….and on the Mount of Olives…in the outskirts of the ancient city of Jerusalem…</a:t>
            </a:r>
          </a:p>
          <a:p>
            <a:r>
              <a:rPr lang="en-US" b="1">
                <a:solidFill>
                  <a:srgbClr val="000000"/>
                </a:solidFill>
                <a:latin typeface="Times New Roman" charset="0"/>
                <a:ea typeface="ＭＳ Ｐゴシック" charset="0"/>
                <a:cs typeface="ＭＳ Ｐゴシック" charset="0"/>
              </a:rPr>
              <a:t>…and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agony in the Gethsemane garden.</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4AFB346-ED75-A34A-B4E0-5E4C6D355C12}" type="slidenum">
              <a:rPr lang="en-US" sz="1200" b="0">
                <a:latin typeface="Times" charset="0"/>
              </a:rPr>
              <a:pPr/>
              <a:t>47</a:t>
            </a:fld>
            <a:endParaRPr lang="en-US" sz="1200" b="0">
              <a:latin typeface="Times"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appearance of the Lord in Israel 2000 years ago leads directly to the last of the amplified subcontracts of the Abrahamic Covenant.  This last one is...the NEW COVENANT...</a:t>
            </a:r>
          </a:p>
          <a:p>
            <a:r>
              <a:rPr lang="en-US" b="1">
                <a:solidFill>
                  <a:srgbClr val="000000"/>
                </a:solidFill>
                <a:latin typeface="Times New Roman" charset="0"/>
                <a:ea typeface="ＭＳ Ｐゴシック" charset="0"/>
                <a:cs typeface="ＭＳ Ｐゴシック" charset="0"/>
              </a:rPr>
              <a:t>////	….a further expansion on the message and implications of that BLESSING part of the Abrahamic.  We find it in Jeremiah 31:31-34.</a:t>
            </a:r>
          </a:p>
        </p:txBody>
      </p:sp>
    </p:spTree>
    <p:extLst>
      <p:ext uri="{BB962C8B-B14F-4D97-AF65-F5344CB8AC3E}">
        <p14:creationId xmlns:p14="http://schemas.microsoft.com/office/powerpoint/2010/main" val="4796511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F2D8087-FE3D-4044-8555-455F59BD475F}" type="slidenum">
              <a:rPr lang="en-US" sz="1200" b="0">
                <a:latin typeface="Times" charset="0"/>
              </a:rPr>
              <a:pPr/>
              <a:t>48</a:t>
            </a:fld>
            <a:endParaRPr lang="en-US" sz="1200" b="0">
              <a:latin typeface="Times" charset="0"/>
            </a:endParaRPr>
          </a:p>
        </p:txBody>
      </p:sp>
      <p:sp>
        <p:nvSpPr>
          <p:cNvPr id="10957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ll become more familiar with Jeremiah further on.  But for now…Jeremiah is the Bible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central figure in delivering the New Covenant announcement…a new arrangement just over the prophet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historical horizon from his Old Testament time!</a:t>
            </a:r>
          </a:p>
          <a:p>
            <a:r>
              <a:rPr lang="en-US" b="1">
                <a:solidFill>
                  <a:srgbClr val="000000"/>
                </a:solidFill>
                <a:latin typeface="Times New Roman" charset="0"/>
                <a:ea typeface="ＭＳ Ｐゴシック" charset="0"/>
                <a:cs typeface="ＭＳ Ｐゴシック" charset="0"/>
              </a:rPr>
              <a:t>////	Think about the prophet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severe circumstances at the time he was writing…They are right there in the ROYALTY FILE FOLDER.  Jeremiah appeared in the time of  THE PROPHETS.</a:t>
            </a:r>
          </a:p>
          <a:p>
            <a:r>
              <a:rPr lang="en-US" b="1">
                <a:solidFill>
                  <a:srgbClr val="000000"/>
                </a:solidFill>
                <a:latin typeface="Times New Roman" charset="0"/>
                <a:ea typeface="ＭＳ Ｐゴシック" charset="0"/>
                <a:cs typeface="ＭＳ Ｐゴシック" charset="0"/>
              </a:rPr>
              <a:t>The United Kingdom had split apart.  Jerusalem was soon to be destroyed by the approaching Babylonians.  In spite of those terrible times, Jeremiah pronounced a message of incomparable brilliance and optimism…a piece of </a:t>
            </a:r>
            <a:r>
              <a:rPr lang="en-US" altLang="ja-JP" b="1">
                <a:solidFill>
                  <a:srgbClr val="000000"/>
                </a:solidFill>
                <a:latin typeface="Times New Roman" charset="0"/>
                <a:ea typeface="ＭＳ Ｐゴシック" charset="0"/>
                <a:cs typeface="ＭＳ Ｐゴシック" charset="0"/>
              </a:rPr>
              <a:t>"good news" that would echo through the coming centuries...awaiting only the appearance of Messiah to fulfill his vision.</a:t>
            </a:r>
          </a:p>
          <a:p>
            <a:r>
              <a:rPr lang="en-US" b="1">
                <a:solidFill>
                  <a:srgbClr val="000000"/>
                </a:solidFill>
                <a:latin typeface="Times New Roman" charset="0"/>
                <a:ea typeface="ＭＳ Ｐゴシック" charset="0"/>
                <a:cs typeface="ＭＳ Ｐゴシック" charset="0"/>
              </a:rPr>
              <a:t>////	…Yes…Jeremiah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circumstances were severe…JUDAH WAS IN CRISIS! </a:t>
            </a:r>
            <a:endParaRPr lang="en-US" b="1">
              <a:solidFill>
                <a:srgbClr val="000000"/>
              </a:solidFill>
              <a:latin typeface="Times New Roman" charset="0"/>
              <a:ea typeface="ＭＳ Ｐゴシック" charset="0"/>
              <a:cs typeface="ＭＳ Ｐゴシック" charset="0"/>
            </a:endParaRPr>
          </a:p>
        </p:txBody>
      </p:sp>
      <p:sp>
        <p:nvSpPr>
          <p:cNvPr id="109571"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FA0CCAD-BCC9-3E4C-B864-FD48AB223D77}" type="slidenum">
              <a:rPr lang="en-US" sz="1200" b="0">
                <a:latin typeface="Times" charset="0"/>
              </a:rPr>
              <a:pPr/>
              <a:t>49</a:t>
            </a:fld>
            <a:endParaRPr lang="en-US" sz="1200" b="0">
              <a:latin typeface="Times" charset="0"/>
            </a:endParaRPr>
          </a:p>
        </p:txBody>
      </p:sp>
      <p:sp>
        <p:nvSpPr>
          <p:cNvPr id="11161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Here are those amazing words from Jeremiah 31... This is THE NEW COVENANT announcement!  Pay close attention to every word!</a:t>
            </a:r>
          </a:p>
          <a:p>
            <a:r>
              <a:rPr lang="en-US" b="1">
                <a:solidFill>
                  <a:srgbClr val="000000"/>
                </a:solidFill>
                <a:latin typeface="Times New Roman" charset="0"/>
                <a:ea typeface="ＭＳ Ｐゴシック" charset="0"/>
                <a:cs typeface="ＭＳ Ｐゴシック" charset="0"/>
              </a:rPr>
              <a:t>////	Calling out verse 31 specifically..."The time is coming," declares the Lord, "when I will make a NEW COVENANT with the house of Israel</a:t>
            </a:r>
            <a:r>
              <a:rPr lang="en-US" altLang="ja-JP" b="1">
                <a:solidFill>
                  <a:srgbClr val="000000"/>
                </a:solidFill>
                <a:latin typeface="Times New Roman" charset="0"/>
                <a:ea typeface="ＭＳ Ｐゴシック" charset="0"/>
                <a:cs typeface="ＭＳ Ｐゴシック" charset="0"/>
              </a:rPr>
              <a:t>"…the Northern Kingdom… "and with the house of Judah"…the Southern Kingdom.</a:t>
            </a:r>
          </a:p>
          <a:p>
            <a:r>
              <a:rPr lang="en-US" b="1">
                <a:solidFill>
                  <a:srgbClr val="000000"/>
                </a:solidFill>
                <a:latin typeface="Times New Roman" charset="0"/>
                <a:ea typeface="ＭＳ Ｐゴシック" charset="0"/>
                <a:cs typeface="ＭＳ Ｐゴシック" charset="0"/>
              </a:rPr>
              <a:t>////	A new covenant…</a:t>
            </a:r>
          </a:p>
          <a:p>
            <a:r>
              <a:rPr lang="en-US" b="1">
                <a:solidFill>
                  <a:srgbClr val="000000"/>
                </a:solidFill>
                <a:latin typeface="Times" charset="0"/>
                <a:ea typeface="ＭＳ Ｐゴシック" charset="0"/>
                <a:cs typeface="ＭＳ Ｐゴシック" charset="0"/>
              </a:rPr>
              <a:t>////	with Israel…the Northern Kingdom, now dispersed…</a:t>
            </a:r>
          </a:p>
          <a:p>
            <a:r>
              <a:rPr lang="en-US" b="1">
                <a:solidFill>
                  <a:srgbClr val="000000"/>
                </a:solidFill>
                <a:latin typeface="Times" charset="0"/>
                <a:ea typeface="ＭＳ Ｐゴシック" charset="0"/>
                <a:cs typeface="ＭＳ Ｐゴシック" charset="0"/>
              </a:rPr>
              <a:t>////	and with Judah…the Southern Kingdom…a nation to go into captivity but with a promised return to the Land of Abraham</a:t>
            </a:r>
            <a:r>
              <a:rPr lang="fr-FR"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inheritance.</a:t>
            </a:r>
            <a:endParaRPr lang="en-US" b="1">
              <a:solidFill>
                <a:srgbClr val="000000"/>
              </a:solidFill>
              <a:latin typeface="Times" charset="0"/>
              <a:ea typeface="ＭＳ Ｐゴシック" charset="0"/>
              <a:cs typeface="ＭＳ Ｐゴシック" charset="0"/>
            </a:endParaRPr>
          </a:p>
        </p:txBody>
      </p:sp>
      <p:sp>
        <p:nvSpPr>
          <p:cNvPr id="111619"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786A9AD-5F75-A446-8BD4-4D48C13DE2AA}" type="slidenum">
              <a:rPr lang="en-US" sz="1200" b="0">
                <a:latin typeface="Times" charset="0"/>
              </a:rPr>
              <a:pPr/>
              <a:t>5</a:t>
            </a:fld>
            <a:endParaRPr lang="en-US" sz="1200" b="0">
              <a:latin typeface="Times"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JO" sz="1200" b="1" dirty="0">
                <a:solidFill>
                  <a:srgbClr val="000000"/>
                </a:solidFill>
                <a:latin typeface="Times New Roman" charset="0"/>
                <a:ea typeface="ＭＳ Ｐゴシック" charset="0"/>
                <a:cs typeface="ＭＳ Ｐゴシック" charset="0"/>
              </a:rPr>
              <a:t>لكن هناك تمييز واحد مهم بين الترتيبات الإبراهيمية والفسيفساء. وهي كالتالي…</a:t>
            </a:r>
          </a:p>
          <a:p>
            <a:pPr algn="r" rtl="1"/>
            <a:r>
              <a:rPr lang="en-US" sz="1200" b="1" dirty="0">
                <a:solidFill>
                  <a:srgbClr val="000000"/>
                </a:solidFill>
                <a:latin typeface="Times New Roman" charset="0"/>
                <a:ea typeface="ＭＳ Ｐゴシック" charset="0"/>
                <a:cs typeface="ＭＳ Ｐゴシック" charset="0"/>
              </a:rPr>
              <a:t>	</a:t>
            </a:r>
            <a:r>
              <a:rPr lang="ar-JO" sz="1200" b="1" dirty="0">
                <a:solidFill>
                  <a:srgbClr val="000000"/>
                </a:solidFill>
                <a:latin typeface="Times New Roman" charset="0"/>
                <a:ea typeface="ＭＳ Ｐゴシック" charset="0"/>
                <a:cs typeface="ＭＳ Ｐゴシック" charset="0"/>
              </a:rPr>
              <a:t>كان للعهد الموسوي بداية - كما الإبراهيمي، بالطبع - لكن للموسوي أيضًا نهاية.  اعتبارًا من هذه اللحظة، لا يزال العقد الإبراهيمي ساريًا بينما انتهى الموسوي عند </a:t>
            </a:r>
            <a:r>
              <a:rPr lang="ar-JO" sz="1200" b="1" dirty="0" err="1">
                <a:solidFill>
                  <a:srgbClr val="000000"/>
                </a:solidFill>
                <a:latin typeface="Times New Roman" charset="0"/>
                <a:ea typeface="ＭＳ Ｐゴシック" charset="0"/>
                <a:cs typeface="ＭＳ Ｐゴシック" charset="0"/>
              </a:rPr>
              <a:t>الجلجثة</a:t>
            </a:r>
            <a:r>
              <a:rPr lang="ar-JO" sz="1200" b="1" dirty="0">
                <a:solidFill>
                  <a:srgbClr val="000000"/>
                </a:solidFill>
                <a:latin typeface="Times New Roman" charset="0"/>
                <a:ea typeface="ＭＳ Ｐゴシック" charset="0"/>
                <a:cs typeface="ＭＳ Ｐゴシック" charset="0"/>
              </a:rPr>
              <a:t> ... كما سنرى قريبًا!</a:t>
            </a:r>
            <a:endParaRPr lang="en-US" sz="1200" b="1" dirty="0">
              <a:solidFill>
                <a:srgbClr val="000000"/>
              </a:solidFill>
              <a:latin typeface="Times New Roman" charset="0"/>
              <a:ea typeface="ＭＳ Ｐゴシック" charset="0"/>
              <a:cs typeface="ＭＳ Ｐゴシック" charset="0"/>
            </a:endParaRPr>
          </a:p>
          <a:p>
            <a:pPr algn="r" rtl="1"/>
            <a:endParaRPr lang="en-US" sz="1200" b="1" dirty="0">
              <a:solidFill>
                <a:srgbClr val="000000"/>
              </a:solidFill>
              <a:latin typeface="Times" charset="0"/>
              <a:ea typeface="ＭＳ Ｐゴシック" charset="0"/>
              <a:cs typeface="ＭＳ Ｐゴシック" charset="0"/>
            </a:endParaRPr>
          </a:p>
          <a:p>
            <a:pPr algn="r" rtl="1"/>
            <a:endParaRPr lang="en-US" sz="1200"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FE33075-B11B-5046-A7A7-780EB60CE68A}" type="slidenum">
              <a:rPr lang="en-US" sz="1200" b="0">
                <a:latin typeface="Times" charset="0"/>
              </a:rPr>
              <a:pPr/>
              <a:t>50</a:t>
            </a:fld>
            <a:endParaRPr lang="en-US" sz="1200" b="0">
              <a:latin typeface="Times" charset="0"/>
            </a:endParaRPr>
          </a:p>
        </p:txBody>
      </p:sp>
      <p:sp>
        <p:nvSpPr>
          <p:cNvPr id="113666"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"It will not be like the covenant I made with their forefathers when I took them by the hand to lead them out of Egypt, because they broke my covenant though I was a husband to them, " declares the Lord.</a:t>
            </a:r>
            <a:r>
              <a:rPr lang="en-US" altLang="ja-JP"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
        <p:nvSpPr>
          <p:cNvPr id="113667"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4B8278E-33A1-EB43-8AF7-2B30D9C02240}" type="slidenum">
              <a:rPr lang="en-US" sz="1200" b="0">
                <a:latin typeface="Times" charset="0"/>
              </a:rPr>
              <a:pPr/>
              <a:t>51</a:t>
            </a:fld>
            <a:endParaRPr lang="en-US" sz="1200" b="0">
              <a:latin typeface="Times" charset="0"/>
            </a:endParaRPr>
          </a:p>
        </p:txBody>
      </p:sp>
      <p:sp>
        <p:nvSpPr>
          <p:cNvPr id="11571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New Roman" charset="0"/>
                <a:ea typeface="ＭＳ Ｐゴシック" charset="0"/>
                <a:cs typeface="ＭＳ Ｐゴシック" charset="0"/>
              </a:rPr>
              <a:t>This is the covenant I will make with the house of Israel after that time, declares the Lord. </a:t>
            </a:r>
          </a:p>
          <a:p>
            <a:r>
              <a:rPr lang="en-US" b="1">
                <a:solidFill>
                  <a:srgbClr val="000000"/>
                </a:solidFill>
                <a:latin typeface="Times New Roman" charset="0"/>
                <a:ea typeface="ＭＳ Ｐゴシック" charset="0"/>
                <a:cs typeface="ＭＳ Ｐゴシック" charset="0"/>
              </a:rPr>
              <a:t>////	[THIS PHRASE IS TYPED OUT ON SCREEN FOR EMPHASIS.]  "I will put my law in their minds and write it on their hearts.  I will be their God and they will be my people." Notice that this newly announced Covenant will be with BOTH HOUSES OF THE DIVIDED KINGDOM...BOTH JUDAH AND ISRAEL.</a:t>
            </a:r>
          </a:p>
          <a:p>
            <a:r>
              <a:rPr lang="en-US" b="1">
                <a:solidFill>
                  <a:srgbClr val="000000"/>
                </a:solidFill>
                <a:latin typeface="Times New Roman" charset="0"/>
                <a:ea typeface="ＭＳ Ｐゴシック" charset="0"/>
                <a:cs typeface="ＭＳ Ｐゴシック" charset="0"/>
              </a:rPr>
              <a:t>[John Walvoord, Roy Zuck; </a:t>
            </a:r>
            <a:r>
              <a:rPr lang="en-US" b="1" i="1">
                <a:solidFill>
                  <a:srgbClr val="000000"/>
                </a:solidFill>
                <a:latin typeface="Times New Roman" charset="0"/>
                <a:ea typeface="ＭＳ Ｐゴシック" charset="0"/>
                <a:cs typeface="ＭＳ Ｐゴシック" charset="0"/>
              </a:rPr>
              <a:t>The Bible Knowledge Commentary – Old Testament 	Edition</a:t>
            </a:r>
            <a:r>
              <a:rPr lang="en-US" b="1">
                <a:solidFill>
                  <a:srgbClr val="000000"/>
                </a:solidFill>
                <a:latin typeface="Times New Roman" charset="0"/>
                <a:ea typeface="ＭＳ Ｐゴシック" charset="0"/>
                <a:cs typeface="ＭＳ Ｐゴシック" charset="0"/>
              </a:rPr>
              <a:t>; Victor Books, 1985; page 1171</a:t>
            </a:r>
          </a:p>
        </p:txBody>
      </p:sp>
      <p:sp>
        <p:nvSpPr>
          <p:cNvPr id="115715"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79BFB7-1294-804E-8706-3F560DE35D23}" type="slidenum">
              <a:rPr lang="en-US" sz="1200" b="0">
                <a:latin typeface="Times" charset="0"/>
              </a:rPr>
              <a:pPr/>
              <a:t>52</a:t>
            </a:fld>
            <a:endParaRPr lang="en-US" sz="1200" b="0">
              <a:latin typeface="Times"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move over to the New Testament...for the announcement at that time…</a:t>
            </a:r>
          </a:p>
          <a:p>
            <a:r>
              <a:rPr lang="en-US" b="1">
                <a:solidFill>
                  <a:srgbClr val="000000"/>
                </a:solidFill>
                <a:latin typeface="Times New Roman" charset="0"/>
                <a:ea typeface="ＭＳ Ｐゴシック" charset="0"/>
                <a:cs typeface="ＭＳ Ｐゴシック" charset="0"/>
              </a:rPr>
              <a:t>////	…The 22nd chapter of Luke...verses 19-20.  At that final supper with his friends…Jesus</a:t>
            </a:r>
          </a:p>
          <a:p>
            <a:r>
              <a:rPr lang="en-US" b="1">
                <a:solidFill>
                  <a:srgbClr val="000000"/>
                </a:solidFill>
                <a:latin typeface="Times New Roman" charset="0"/>
                <a:ea typeface="ＭＳ Ｐゴシック" charset="0"/>
                <a:cs typeface="ＭＳ Ｐゴシック" charset="0"/>
              </a:rPr>
              <a:t>////	..."took bread, gave thanks and broke it, and gave it to them, saying, </a:t>
            </a:r>
            <a:r>
              <a:rPr lang="en-US" altLang="ja-JP" b="1">
                <a:solidFill>
                  <a:srgbClr val="000000"/>
                </a:solidFill>
                <a:latin typeface="Times New Roman" charset="0"/>
                <a:ea typeface="ＭＳ Ｐゴシック" charset="0"/>
                <a:cs typeface="ＭＳ Ｐゴシック" charset="0"/>
              </a:rPr>
              <a:t>"This is my body given for you; do this in remembrance of me." </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20</a:t>
            </a:r>
            <a:r>
              <a:rPr lang="en-US" b="1">
                <a:solidFill>
                  <a:srgbClr val="000000"/>
                </a:solidFill>
                <a:latin typeface="Times New Roman" charset="0"/>
                <a:ea typeface="ＭＳ Ｐゴシック" charset="0"/>
                <a:cs typeface="ＭＳ Ｐゴシック" charset="0"/>
              </a:rPr>
              <a:t>In the same way, after the supper he took the cup, saying, </a:t>
            </a:r>
            <a:r>
              <a:rPr lang="en-US" altLang="ja-JP" b="1">
                <a:solidFill>
                  <a:srgbClr val="000000"/>
                </a:solidFill>
                <a:latin typeface="Times New Roman" charset="0"/>
                <a:ea typeface="ＭＳ Ｐゴシック" charset="0"/>
                <a:cs typeface="ＭＳ Ｐゴシック" charset="0"/>
              </a:rPr>
              <a:t>"This is the …</a:t>
            </a:r>
          </a:p>
          <a:p>
            <a:r>
              <a:rPr lang="en-US" b="1">
                <a:solidFill>
                  <a:srgbClr val="000000"/>
                </a:solidFill>
                <a:latin typeface="Times New Roman" charset="0"/>
                <a:ea typeface="ＭＳ Ｐゴシック" charset="0"/>
                <a:cs typeface="ＭＳ Ｐゴシック" charset="0"/>
              </a:rPr>
              <a:t>////	…new covenant in my blood, which is poured out for you.</a:t>
            </a:r>
            <a:r>
              <a:rPr lang="en-US" altLang="ja-JP"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954345E-469F-7F43-9CA0-6A13CAE3BA27}" type="slidenum">
              <a:rPr lang="en-US" sz="1200" b="0">
                <a:latin typeface="Times" charset="0"/>
              </a:rPr>
              <a:pPr/>
              <a:t>53</a:t>
            </a:fld>
            <a:endParaRPr lang="en-US" sz="1200" b="0">
              <a:latin typeface="Times"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then again...in the 26th chapter of Matthew...verses 26-28:</a:t>
            </a:r>
          </a:p>
          <a:p>
            <a:r>
              <a:rPr lang="en-US" b="1">
                <a:solidFill>
                  <a:srgbClr val="000000"/>
                </a:solidFill>
                <a:latin typeface="Times New Roman" charset="0"/>
                <a:ea typeface="ＭＳ Ｐゴシック" charset="0"/>
                <a:cs typeface="ＭＳ Ｐゴシック" charset="0"/>
              </a:rPr>
              <a:t>////</a:t>
            </a:r>
            <a:r>
              <a:rPr lang="en-US" b="1" baseline="30000">
                <a:solidFill>
                  <a:srgbClr val="000000"/>
                </a:solidFill>
                <a:latin typeface="Times New Roman" charset="0"/>
                <a:ea typeface="ＭＳ Ｐゴシック" charset="0"/>
                <a:cs typeface="ＭＳ Ｐゴシック" charset="0"/>
              </a:rPr>
              <a:t> 	26</a:t>
            </a:r>
            <a:r>
              <a:rPr lang="en-US" b="1">
                <a:solidFill>
                  <a:srgbClr val="000000"/>
                </a:solidFill>
                <a:latin typeface="Times New Roman" charset="0"/>
                <a:ea typeface="ＭＳ Ｐゴシック" charset="0"/>
                <a:cs typeface="ＭＳ Ｐゴシック" charset="0"/>
              </a:rPr>
              <a:t>While they were eating, Jesus took bread, gave thanks and broke it, and gave it to his disciples, saying, </a:t>
            </a:r>
            <a:r>
              <a:rPr lang="en-US" altLang="ja-JP" b="1">
                <a:solidFill>
                  <a:srgbClr val="000000"/>
                </a:solidFill>
                <a:latin typeface="Times New Roman" charset="0"/>
                <a:ea typeface="ＭＳ Ｐゴシック" charset="0"/>
                <a:cs typeface="ＭＳ Ｐゴシック" charset="0"/>
              </a:rPr>
              <a:t>"Take and eat; this is my body."</a:t>
            </a:r>
            <a:endParaRPr lang="en-US" altLang="ja-JP"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27</a:t>
            </a:r>
            <a:r>
              <a:rPr lang="en-US" b="1">
                <a:solidFill>
                  <a:srgbClr val="000000"/>
                </a:solidFill>
                <a:latin typeface="Times New Roman" charset="0"/>
                <a:ea typeface="ＭＳ Ｐゴシック" charset="0"/>
                <a:cs typeface="ＭＳ Ｐゴシック" charset="0"/>
              </a:rPr>
              <a:t>Then he took the cup, gave thanks and offered it to them, saying, </a:t>
            </a:r>
            <a:r>
              <a:rPr lang="en-US" altLang="ja-JP" b="1">
                <a:solidFill>
                  <a:srgbClr val="000000"/>
                </a:solidFill>
                <a:latin typeface="Times New Roman" charset="0"/>
                <a:ea typeface="ＭＳ Ｐゴシック" charset="0"/>
                <a:cs typeface="ＭＳ Ｐゴシック" charset="0"/>
              </a:rPr>
              <a:t>"Drink from it, all of you. </a:t>
            </a:r>
            <a:endParaRPr lang="en-US" altLang="ja-JP"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28</a:t>
            </a:r>
            <a:r>
              <a:rPr lang="en-US" b="1">
                <a:solidFill>
                  <a:srgbClr val="000000"/>
                </a:solidFill>
                <a:latin typeface="Times New Roman" charset="0"/>
                <a:ea typeface="ＭＳ Ｐゴシック" charset="0"/>
                <a:cs typeface="ＭＳ Ｐゴシック" charset="0"/>
              </a:rPr>
              <a:t>This is my blood of the covenant, which is poured out for many for the forgiveness of sins. </a:t>
            </a:r>
          </a:p>
          <a:p>
            <a:r>
              <a:rPr lang="en-US" b="1">
                <a:solidFill>
                  <a:srgbClr val="000000"/>
                </a:solidFill>
                <a:latin typeface="Times New Roman" charset="0"/>
                <a:ea typeface="ＭＳ Ｐゴシック" charset="0"/>
                <a:cs typeface="ＭＳ Ｐゴシック" charset="0"/>
              </a:rPr>
              <a:t>////	Again…the Lord said clearly…MY BLOOD OF THE COVENANT!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8E25F1B-0C7B-8D4E-898B-F478CB8BC66E}" type="slidenum">
              <a:rPr lang="en-US" sz="1200" b="0">
                <a:latin typeface="Times" charset="0"/>
              </a:rPr>
              <a:pPr/>
              <a:t>54</a:t>
            </a:fld>
            <a:endParaRPr lang="en-US" sz="1200" b="0">
              <a:latin typeface="Times" charset="0"/>
            </a:endParaRPr>
          </a:p>
        </p:txBody>
      </p:sp>
      <p:sp>
        <p:nvSpPr>
          <p:cNvPr id="121858" name="Rectangle 2"/>
          <p:cNvSpPr>
            <a:spLocks noGrp="1" noRot="1" noChangeAspect="1" noChangeArrowheads="1"/>
          </p:cNvSpPr>
          <p:nvPr>
            <p:ph type="sldImg"/>
          </p:nvPr>
        </p:nvSpPr>
        <p:spPr>
          <a:solidFill>
            <a:srgbClr val="FFFFFF"/>
          </a:solidFill>
          <a:ln/>
        </p:spPr>
      </p:sp>
      <p:sp>
        <p:nvSpPr>
          <p:cNvPr id="1218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lgn="r" rtl="1"/>
            <a:r>
              <a:rPr lang="ar-JO" b="1" dirty="0">
                <a:solidFill>
                  <a:srgbClr val="000000"/>
                </a:solidFill>
                <a:latin typeface="Times New Roman" charset="0"/>
                <a:ea typeface="ＭＳ Ｐゴシック" charset="0"/>
                <a:cs typeface="ＭＳ Ｐゴシック" charset="0"/>
              </a:rPr>
              <a:t>ماذا يحصل هنا؟ كان إرميا يعلن ... ويسوع يؤسس ...</a:t>
            </a:r>
            <a:r>
              <a:rPr lang="en-US" b="1" dirty="0">
                <a:solidFill>
                  <a:srgbClr val="000000"/>
                </a:solidFill>
                <a:latin typeface="Times New Roman" charset="0"/>
                <a:ea typeface="ＭＳ Ｐゴシック" charset="0"/>
                <a:cs typeface="ＭＳ Ｐゴシック" charset="0"/>
              </a:rPr>
              <a:t>////	</a:t>
            </a:r>
            <a:r>
              <a:rPr lang="ar-JO" b="1" dirty="0">
                <a:solidFill>
                  <a:srgbClr val="000000"/>
                </a:solidFill>
                <a:latin typeface="Times New Roman" charset="0"/>
                <a:ea typeface="ＭＳ Ｐゴシック" charset="0"/>
                <a:cs typeface="ＭＳ Ｐゴシック" charset="0"/>
              </a:rPr>
              <a:t>… وصول تغيير عميق في العلاقة بين الخالق وخليقته!  المعنى.. </a:t>
            </a:r>
            <a:r>
              <a:rPr lang="ar-JO" b="1">
                <a:solidFill>
                  <a:srgbClr val="000000"/>
                </a:solidFill>
                <a:latin typeface="Times New Roman" charset="0"/>
                <a:ea typeface="ＭＳ Ｐゴシック" charset="0"/>
                <a:cs typeface="ＭＳ Ｐゴシック" charset="0"/>
              </a:rPr>
              <a:t>بطريقة عملية جداً.</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133D491-3932-5D44-AA31-AB9746D67B7A}" type="slidenum">
              <a:rPr lang="en-US" sz="1200" b="0">
                <a:latin typeface="Times" charset="0"/>
              </a:rPr>
              <a:pPr/>
              <a:t>55</a:t>
            </a:fld>
            <a:endParaRPr lang="en-US" sz="1200" b="0">
              <a:latin typeface="Times"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ancient HAVE-TO mentality of the Old Testament and THE LAW had given way…</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8352AFC-C0BD-5941-9874-D3BD2C100F28}" type="slidenum">
              <a:rPr lang="en-US" sz="1200" b="0">
                <a:latin typeface="Times" charset="0"/>
              </a:rPr>
              <a:pPr/>
              <a:t>56</a:t>
            </a:fld>
            <a:endParaRPr lang="en-US" sz="1200" b="0">
              <a:latin typeface="Times" charset="0"/>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lnSpc>
                <a:spcPct val="200000"/>
              </a:lnSpc>
            </a:pPr>
            <a:r>
              <a:rPr lang="en-US" b="1">
                <a:solidFill>
                  <a:srgbClr val="000000"/>
                </a:solidFill>
                <a:latin typeface="Times New Roman" charset="0"/>
                <a:ea typeface="ＭＳ Ｐゴシック" charset="0"/>
                <a:cs typeface="ＭＳ Ｐゴシック" charset="0"/>
              </a:rPr>
              <a:t>The ancient HAVE-TO mentality of the Old Testament and THE LAW had given way.</a:t>
            </a:r>
            <a:r>
              <a:rPr lang="en-US" b="1">
                <a:solidFill>
                  <a:srgbClr val="000000"/>
                </a:solidFill>
                <a:latin typeface="Times New Roman" charset="0"/>
                <a:ea typeface="ＭＳ Ｐゴシック" charset="0"/>
                <a:cs typeface="Times New Roman" charset="0"/>
              </a:rPr>
              <a:t> …to the WANT-TO mentality of the New Testament and the Gospel!  A profound change, indeed.  From the </a:t>
            </a:r>
            <a:r>
              <a:rPr lang="en-US" altLang="ja-JP" b="1">
                <a:solidFill>
                  <a:srgbClr val="000000"/>
                </a:solidFill>
                <a:latin typeface="Times New Roman" charset="0"/>
                <a:ea typeface="ＭＳ Ｐゴシック" charset="0"/>
                <a:cs typeface="Times New Roman" charset="0"/>
              </a:rPr>
              <a:t>"HAVE-TO" OF LEGALISM – "Do this, do that" according to the strict Mosaic Regulations -- TO THE "WANT-TO" OF THE GENTLE INDWELLING HOLY SPIRIT!</a:t>
            </a:r>
            <a:endParaRPr lang="en-US" altLang="ja-JP">
              <a:latin typeface="Times New Roman" charset="0"/>
              <a:ea typeface="ＭＳ Ｐゴシック" charset="0"/>
              <a:cs typeface="Times" charset="0"/>
            </a:endParaRPr>
          </a:p>
          <a:p>
            <a:r>
              <a:rPr lang="en-US" b="1">
                <a:solidFill>
                  <a:srgbClr val="000000"/>
                </a:solidFill>
                <a:latin typeface="Times New Roman" charset="0"/>
                <a:ea typeface="ＭＳ Ｐゴシック" charset="0"/>
                <a:cs typeface="Times New Roman" charset="0"/>
              </a:rPr>
              <a:t>////	How? Because of the internalized urgings of the Holy Spirit… ….to be available to every believer and living in every believer</a:t>
            </a:r>
            <a:r>
              <a:rPr lang="fr-FR" altLang="ja-JP" b="1">
                <a:solidFill>
                  <a:srgbClr val="000000"/>
                </a:solidFill>
                <a:latin typeface="Times New Roman" charset="0"/>
                <a:ea typeface="ＭＳ Ｐゴシック" charset="0"/>
                <a:cs typeface="Times New Roman" charset="0"/>
              </a:rPr>
              <a:t>'</a:t>
            </a:r>
            <a:r>
              <a:rPr lang="en-US" altLang="ja-JP" b="1">
                <a:solidFill>
                  <a:srgbClr val="000000"/>
                </a:solidFill>
                <a:latin typeface="Times New Roman" charset="0"/>
                <a:ea typeface="ＭＳ Ｐゴシック" charset="0"/>
                <a:cs typeface="Times New Roman" charset="0"/>
              </a:rPr>
              <a:t>s heart...to be available with the coming of the Messiah and His inauguration of the New Covenant.  An approach to God no longer based on human performance on the outside…as in the time of The Law.  But now…INSIDE THE HEART OF EVERY BELIEVER!…the time of THE NEW COVENANT!</a:t>
            </a:r>
            <a:r>
              <a:rPr lang="en-US" altLang="ja-JP">
                <a:latin typeface="Times New Roman" charset="0"/>
                <a:ea typeface="ＭＳ Ｐゴシック" charset="0"/>
                <a:cs typeface="ＭＳ Ｐゴシック" charset="0"/>
              </a:rPr>
              <a:t> </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C086CE9-043C-AC48-B46D-0407483E7963}" type="slidenum">
              <a:rPr lang="en-US" sz="1200" b="0">
                <a:latin typeface="Times" charset="0"/>
              </a:rPr>
              <a:pPr/>
              <a:t>57</a:t>
            </a:fld>
            <a:endParaRPr lang="en-US" sz="1200" b="0">
              <a:latin typeface="Times" charset="0"/>
            </a:endParaRPr>
          </a:p>
        </p:txBody>
      </p:sp>
      <p:sp>
        <p:nvSpPr>
          <p:cNvPr id="128002" name="Rectangle 2"/>
          <p:cNvSpPr>
            <a:spLocks noGrp="1" noRot="1" noChangeAspect="1" noChangeArrowheads="1"/>
          </p:cNvSpPr>
          <p:nvPr>
            <p:ph type="sldImg"/>
          </p:nvPr>
        </p:nvSpPr>
        <p:spPr>
          <a:solidFill>
            <a:srgbClr val="FFFFFF"/>
          </a:solidFill>
          <a:ln/>
        </p:spPr>
      </p:sp>
      <p:sp>
        <p:nvSpPr>
          <p:cNvPr id="128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1">
                <a:solidFill>
                  <a:srgbClr val="000000"/>
                </a:solidFill>
                <a:latin typeface="Times New Roman" charset="0"/>
                <a:ea typeface="ＭＳ Ｐゴシック" charset="0"/>
                <a:cs typeface="ＭＳ Ｐゴシック" charset="0"/>
              </a:rPr>
              <a:t>Summed up:</a:t>
            </a:r>
          </a:p>
          <a:p>
            <a:r>
              <a:rPr lang="en-US" b="1">
                <a:solidFill>
                  <a:srgbClr val="000000"/>
                </a:solidFill>
                <a:latin typeface="Times New Roman" charset="0"/>
                <a:ea typeface="ＭＳ Ｐゴシック" charset="0"/>
                <a:cs typeface="ＭＳ Ｐゴシック" charset="0"/>
              </a:rPr>
              <a:t>LAW HAD GIVEN WAY TO GRACE!</a:t>
            </a:r>
          </a:p>
          <a:p>
            <a:r>
              <a:rPr lang="en-US" b="1">
                <a:solidFill>
                  <a:srgbClr val="000000"/>
                </a:solidFill>
                <a:latin typeface="Times New Roman" charset="0"/>
                <a:ea typeface="ＭＳ Ｐゴシック" charset="0"/>
                <a:cs typeface="ＭＳ Ｐゴシック" charset="0"/>
              </a:rPr>
              <a:t>A time of enormous spiritual change had arrived.  That change was destined to cause schism and friction – indeed, an explosion – in the Jewish community to which the Lord would be appearing…as the New Testament records tell us!  It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effect on world history would be profound!</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CB316A7-EFA9-DD4E-941C-C4EC818BF32C}" type="slidenum">
              <a:rPr lang="en-US" sz="1200" b="0">
                <a:latin typeface="Times" charset="0"/>
              </a:rPr>
              <a:pPr/>
              <a:t>58</a:t>
            </a:fld>
            <a:endParaRPr lang="en-US" sz="1200" b="0">
              <a:latin typeface="Times"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 we can understand the importance of the Biblical story line toward grasping THE GRAND PANORAMA OF REDEMPTION!  Here also we can see in hindsight the foundation of the Church coming into view.</a:t>
            </a:r>
          </a:p>
          <a:p>
            <a:pPr algn="r" rtl="1"/>
            <a:r>
              <a:rPr lang="ar-JO" b="1" dirty="0">
                <a:solidFill>
                  <a:srgbClr val="000000"/>
                </a:solidFill>
                <a:latin typeface="Times New Roman" charset="0"/>
                <a:ea typeface="ＭＳ Ｐゴシック" charset="0"/>
                <a:cs typeface="ＭＳ Ｐゴシック" charset="0"/>
              </a:rPr>
              <a:t>الآن يمكننا فهم أهمية سير القصة الكتابية نحو إدراك</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4921E58-2C06-F844-BF45-5DA6E8D45B9A}" type="slidenum">
              <a:rPr lang="en-US" sz="1200" b="0">
                <a:latin typeface="Times" charset="0"/>
              </a:rPr>
              <a:pPr/>
              <a:t>59</a:t>
            </a:fld>
            <a:endParaRPr lang="en-US" sz="1200" b="0">
              <a:latin typeface="Times"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Now...one final question...in our world of high technology, satellites and computers, the Internet…for many the concept of a blood sacrifice or the meaning or necessity of Jesus</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 blood sacrifice is downright disturbing.  What about that?  To clear up this issue…let</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turn again to God</a:t>
            </a:r>
            <a:r>
              <a:rPr lang="fr-FR" altLang="ja-JP" b="1" dirty="0">
                <a:solidFill>
                  <a:srgbClr val="000000"/>
                </a:solidFill>
                <a:latin typeface="Times New Roman" charset="0"/>
                <a:ea typeface="ＭＳ Ｐゴシック" charset="0"/>
                <a:cs typeface="ＭＳ Ｐゴシック" charset="0"/>
              </a:rPr>
              <a:t>'</a:t>
            </a:r>
            <a:r>
              <a:rPr lang="en-US" altLang="ja-JP" b="1" dirty="0">
                <a:solidFill>
                  <a:srgbClr val="000000"/>
                </a:solidFill>
                <a:latin typeface="Times New Roman" charset="0"/>
                <a:ea typeface="ＭＳ Ｐゴシック" charset="0"/>
                <a:cs typeface="ＭＳ Ｐゴシック" charset="0"/>
              </a:rPr>
              <a:t>s Word.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1C8D861-2E3F-934D-BDD6-151872CA6D84}" type="slidenum">
              <a:rPr lang="en-US" sz="1200" b="0">
                <a:latin typeface="Times" charset="0"/>
              </a:rPr>
              <a:pPr/>
              <a:t>6</a:t>
            </a:fld>
            <a:endParaRPr lang="en-US" sz="1200" b="0">
              <a:latin typeface="Times"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Here</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a quick tour of the parts of the Mosaic Covenant from     </a:t>
            </a:r>
          </a:p>
          <a:p>
            <a:r>
              <a:rPr lang="en-US" b="0" dirty="0">
                <a:solidFill>
                  <a:srgbClr val="000000"/>
                </a:solidFill>
                <a:latin typeface="Times New Roman" charset="0"/>
                <a:ea typeface="ＭＳ Ｐゴシック" charset="0"/>
                <a:cs typeface="ＭＳ Ｐゴシック" charset="0"/>
              </a:rPr>
              <a:t>////	the 20th Chapter of Exodus, sometimes called the Decalogue…  </a:t>
            </a:r>
          </a:p>
          <a:p>
            <a:r>
              <a:rPr lang="en-US" b="0" dirty="0">
                <a:solidFill>
                  <a:srgbClr val="000000"/>
                </a:solidFill>
                <a:latin typeface="Times New Roman" charset="0"/>
                <a:ea typeface="ＭＳ Ｐゴシック" charset="0"/>
                <a:cs typeface="ＭＳ Ｐゴシック" charset="0"/>
              </a:rPr>
              <a:t>////	containing the familiar TEN COMMANDMENTS... </a:t>
            </a:r>
          </a:p>
          <a:p>
            <a:r>
              <a:rPr lang="en-US" b="0" dirty="0">
                <a:solidFill>
                  <a:srgbClr val="000000"/>
                </a:solidFill>
                <a:latin typeface="Times New Roman" charset="0"/>
                <a:ea typeface="ＭＳ Ｐゴシック" charset="0"/>
                <a:cs typeface="ＭＳ Ｐゴシック" charset="0"/>
              </a:rPr>
              <a:t>////	Beginning with M...for the MORAL parts of the Mosaic Covenant...THE LAW...or, in Hebrew, the Torah.</a:t>
            </a:r>
          </a:p>
          <a:p>
            <a:r>
              <a:rPr lang="en-US" b="0" dirty="0">
                <a:solidFill>
                  <a:srgbClr val="000000"/>
                </a:solidFill>
                <a:latin typeface="Times New Roman" charset="0"/>
                <a:ea typeface="ＭＳ Ｐゴシック" charset="0"/>
                <a:cs typeface="ＭＳ Ｐゴシック" charset="0"/>
              </a:rPr>
              <a:t>The MORAL part of the law is traditionally divided into two TABLES...</a:t>
            </a:r>
          </a:p>
          <a:p>
            <a:r>
              <a:rPr lang="en-US" b="0" dirty="0">
                <a:solidFill>
                  <a:srgbClr val="000000"/>
                </a:solidFill>
                <a:latin typeface="Times New Roman" charset="0"/>
                <a:ea typeface="ＭＳ Ｐゴシック" charset="0"/>
                <a:cs typeface="ＭＳ Ｐゴシック" charset="0"/>
              </a:rPr>
              <a:t>////	…the first table being the Israelites</a:t>
            </a:r>
            <a:r>
              <a:rPr lang="fr-FR"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duties to God...Exodus 20, verses 1-12:</a:t>
            </a:r>
          </a:p>
          <a:p>
            <a:r>
              <a:rPr lang="en-US" b="0" dirty="0">
                <a:solidFill>
                  <a:srgbClr val="000000"/>
                </a:solidFill>
                <a:latin typeface="Times New Roman" charset="0"/>
                <a:ea typeface="ＭＳ Ｐゴシック" charset="0"/>
                <a:cs typeface="ＭＳ Ｐゴシック" charset="0"/>
              </a:rPr>
              <a:t>////	Briefly, Moses is given directions for proper respect to "the Lord your God.”(Intro)</a:t>
            </a:r>
          </a:p>
          <a:p>
            <a:r>
              <a:rPr lang="en-US" b="0" dirty="0">
                <a:solidFill>
                  <a:srgbClr val="000000"/>
                </a:solidFill>
                <a:latin typeface="Times New Roman" charset="0"/>
                <a:ea typeface="ＭＳ Ｐゴシック" charset="0"/>
                <a:cs typeface="ＭＳ Ｐゴシック" charset="0"/>
              </a:rPr>
              <a:t>////	that there should be no other gods before him... (TC1)</a:t>
            </a:r>
          </a:p>
          <a:p>
            <a:r>
              <a:rPr lang="en-US" b="0" dirty="0">
                <a:solidFill>
                  <a:srgbClr val="000000"/>
                </a:solidFill>
                <a:latin typeface="Times New Roman" charset="0"/>
                <a:ea typeface="ＭＳ Ｐゴシック" charset="0"/>
                <a:cs typeface="ＭＳ Ｐゴシック" charset="0"/>
              </a:rPr>
              <a:t>////	no idols or likenesses of him (TC2)</a:t>
            </a:r>
          </a:p>
          <a:p>
            <a:r>
              <a:rPr lang="en-US" b="0" dirty="0">
                <a:solidFill>
                  <a:srgbClr val="000000"/>
                </a:solidFill>
                <a:latin typeface="Times New Roman" charset="0"/>
                <a:ea typeface="ＭＳ Ｐゴシック" charset="0"/>
                <a:cs typeface="ＭＳ Ｐゴシック" charset="0"/>
              </a:rPr>
              <a:t>////	no worship of other gods...</a:t>
            </a:r>
          </a:p>
          <a:p>
            <a:r>
              <a:rPr lang="en-US" b="0" dirty="0">
                <a:solidFill>
                  <a:srgbClr val="000000"/>
                </a:solidFill>
                <a:latin typeface="Times" charset="0"/>
                <a:ea typeface="ＭＳ Ｐゴシック" charset="0"/>
                <a:cs typeface="ＭＳ Ｐゴシック" charset="0"/>
              </a:rPr>
              <a:t>////	attention to the </a:t>
            </a:r>
            <a:r>
              <a:rPr lang="en-US" b="0" dirty="0">
                <a:solidFill>
                  <a:srgbClr val="000000"/>
                </a:solidFill>
                <a:latin typeface="Times New Roman" charset="0"/>
                <a:ea typeface="ＭＳ Ｐゴシック" charset="0"/>
                <a:cs typeface="ＭＳ Ｐゴシック" charset="0"/>
              </a:rPr>
              <a:t>sanctity of the Lord</a:t>
            </a:r>
            <a:r>
              <a:rPr lang="fr-FR"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s name... (TC3)</a:t>
            </a:r>
          </a:p>
          <a:p>
            <a:r>
              <a:rPr lang="en-US" b="0" dirty="0">
                <a:solidFill>
                  <a:srgbClr val="000000"/>
                </a:solidFill>
                <a:latin typeface="Times New Roman" charset="0"/>
                <a:ea typeface="ＭＳ Ｐゴシック" charset="0"/>
                <a:cs typeface="ＭＳ Ｐゴシック" charset="0"/>
              </a:rPr>
              <a:t>////	keeping the Sabbath Day holy... (TC4)</a:t>
            </a:r>
          </a:p>
          <a:p>
            <a:r>
              <a:rPr lang="en-US" b="0" dirty="0">
                <a:solidFill>
                  <a:srgbClr val="000000"/>
                </a:solidFill>
                <a:latin typeface="Times New Roman" charset="0"/>
                <a:ea typeface="ＭＳ Ｐゴシック" charset="0"/>
                <a:cs typeface="ＭＳ Ｐゴシック" charset="0"/>
              </a:rPr>
              <a:t>////	working only six days...</a:t>
            </a:r>
          </a:p>
          <a:p>
            <a:r>
              <a:rPr lang="en-US" b="0" dirty="0">
                <a:solidFill>
                  <a:srgbClr val="000000"/>
                </a:solidFill>
                <a:latin typeface="Times New Roman" charset="0"/>
                <a:ea typeface="ＭＳ Ｐゴシック" charset="0"/>
                <a:cs typeface="ＭＳ Ｐゴシック" charset="0"/>
              </a:rPr>
              <a:t>////	and resting on the Sabbath.  This is the FIRST TABLE...</a:t>
            </a:r>
            <a:r>
              <a:rPr lang="en-US" b="0" u="sng" dirty="0">
                <a:solidFill>
                  <a:srgbClr val="000000"/>
                </a:solidFill>
                <a:latin typeface="Times New Roman" charset="0"/>
                <a:ea typeface="ＭＳ Ｐゴシック" charset="0"/>
                <a:cs typeface="ＭＳ Ｐゴシック" charset="0"/>
              </a:rPr>
              <a:t>man</a:t>
            </a:r>
            <a:r>
              <a:rPr lang="fr-FR" altLang="ja-JP" b="0" u="sng" dirty="0">
                <a:solidFill>
                  <a:srgbClr val="000000"/>
                </a:solidFill>
                <a:latin typeface="Times New Roman" charset="0"/>
                <a:ea typeface="ＭＳ Ｐゴシック" charset="0"/>
                <a:cs typeface="ＭＳ Ｐゴシック" charset="0"/>
              </a:rPr>
              <a:t>'</a:t>
            </a:r>
            <a:r>
              <a:rPr lang="en-US" altLang="ja-JP" b="0" u="sng" dirty="0">
                <a:solidFill>
                  <a:srgbClr val="000000"/>
                </a:solidFill>
                <a:latin typeface="Times New Roman" charset="0"/>
                <a:ea typeface="ＭＳ Ｐゴシック" charset="0"/>
                <a:cs typeface="ＭＳ Ｐゴシック" charset="0"/>
              </a:rPr>
              <a:t>s duties to God alone</a:t>
            </a:r>
            <a:endParaRPr lang="en-US" b="0" u="sng"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BEADDA1-F30C-1341-951F-F01E6246FA4A}" type="slidenum">
              <a:rPr lang="en-US" sz="1200" b="0">
                <a:latin typeface="Times" charset="0"/>
              </a:rPr>
              <a:pPr/>
              <a:t>60</a:t>
            </a:fld>
            <a:endParaRPr lang="en-US" sz="1200" b="0">
              <a:latin typeface="Times"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Hebrews 9 tells us...</a:t>
            </a:r>
          </a:p>
          <a:p>
            <a:r>
              <a:rPr lang="en-US" b="1" baseline="30000" dirty="0">
                <a:solidFill>
                  <a:srgbClr val="000000"/>
                </a:solidFill>
                <a:latin typeface="Times New Roman" charset="0"/>
                <a:ea typeface="ＭＳ Ｐゴシック" charset="0"/>
                <a:cs typeface="ＭＳ Ｐゴシック" charset="0"/>
              </a:rPr>
              <a:t>15</a:t>
            </a:r>
            <a:r>
              <a:rPr lang="en-US" b="1" dirty="0">
                <a:solidFill>
                  <a:srgbClr val="000000"/>
                </a:solidFill>
                <a:latin typeface="Times New Roman" charset="0"/>
                <a:ea typeface="ＭＳ Ｐゴシック" charset="0"/>
                <a:cs typeface="ＭＳ Ｐゴシック" charset="0"/>
              </a:rPr>
              <a:t>For this reason Christ is the mediator of </a:t>
            </a:r>
          </a:p>
          <a:p>
            <a:r>
              <a:rPr lang="en-US" b="1" dirty="0">
                <a:solidFill>
                  <a:srgbClr val="000000"/>
                </a:solidFill>
                <a:latin typeface="Times New Roman" charset="0"/>
                <a:ea typeface="ＭＳ Ｐゴシック" charset="0"/>
                <a:cs typeface="ＭＳ Ｐゴシック" charset="0"/>
              </a:rPr>
              <a:t>////	a new covenant, that those who are called may receive </a:t>
            </a:r>
          </a:p>
          <a:p>
            <a:r>
              <a:rPr lang="en-US" b="1" dirty="0">
                <a:solidFill>
                  <a:srgbClr val="000000"/>
                </a:solidFill>
                <a:latin typeface="Times New Roman" charset="0"/>
                <a:ea typeface="ＭＳ Ｐゴシック" charset="0"/>
                <a:cs typeface="ＭＳ Ｐゴシック" charset="0"/>
              </a:rPr>
              <a:t>////	the promised eternal inheritance — now that he has died as a ransom to set them free from the sins committed under the first covenant.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9BDBAEE-E89B-2446-A271-0BB2BB77FE4D}" type="slidenum">
              <a:rPr lang="en-US" sz="1200" b="0">
                <a:latin typeface="Times" charset="0"/>
              </a:rPr>
              <a:pPr/>
              <a:t>61</a:t>
            </a:fld>
            <a:endParaRPr lang="en-US" sz="1200" b="0">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16</a:t>
            </a:r>
            <a:r>
              <a:rPr lang="en-US" b="1">
                <a:solidFill>
                  <a:srgbClr val="000000"/>
                </a:solidFill>
                <a:latin typeface="Times New Roman" charset="0"/>
                <a:ea typeface="ＭＳ Ｐゴシック" charset="0"/>
                <a:cs typeface="ＭＳ Ｐゴシック" charset="0"/>
              </a:rPr>
              <a:t>In the case of a will, it is necessary to prove the death of the one who made it, </a:t>
            </a:r>
            <a:endParaRPr lang="en-US" b="1" baseline="30000">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17</a:t>
            </a:r>
            <a:r>
              <a:rPr lang="en-US" b="1">
                <a:solidFill>
                  <a:srgbClr val="000000"/>
                </a:solidFill>
                <a:latin typeface="Times New Roman" charset="0"/>
                <a:ea typeface="ＭＳ Ｐゴシック" charset="0"/>
                <a:cs typeface="ＭＳ Ｐゴシック" charset="0"/>
              </a:rPr>
              <a:t>because a will is in force only when somebody has died; it never takes effect while the one who made it is living.</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0FDBB35-FF33-BE48-9A4C-EE7F7ED887AD}" type="slidenum">
              <a:rPr lang="en-US" sz="1200" b="0">
                <a:latin typeface="Times" charset="0"/>
              </a:rPr>
              <a:pPr/>
              <a:t>62</a:t>
            </a:fld>
            <a:endParaRPr lang="en-US" sz="1200" b="0">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18</a:t>
            </a:r>
            <a:r>
              <a:rPr lang="en-US" b="1">
                <a:solidFill>
                  <a:srgbClr val="000000"/>
                </a:solidFill>
                <a:latin typeface="Times New Roman" charset="0"/>
                <a:ea typeface="ＭＳ Ｐゴシック" charset="0"/>
                <a:cs typeface="ＭＳ Ｐゴシック" charset="0"/>
              </a:rPr>
              <a:t>This is why even the first covenant was not put into effect without blood.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9B77F8B-A557-EF4D-8795-6A033CB5566F}" type="slidenum">
              <a:rPr lang="en-US" sz="1200" b="0">
                <a:latin typeface="Times" charset="0"/>
              </a:rPr>
              <a:pPr/>
              <a:t>63</a:t>
            </a:fld>
            <a:endParaRPr lang="en-US" sz="1200" b="0">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19</a:t>
            </a:r>
            <a:r>
              <a:rPr lang="en-US" b="1">
                <a:solidFill>
                  <a:srgbClr val="000000"/>
                </a:solidFill>
                <a:latin typeface="Times New Roman" charset="0"/>
                <a:ea typeface="ＭＳ Ｐゴシック" charset="0"/>
                <a:cs typeface="ＭＳ Ｐゴシック" charset="0"/>
              </a:rPr>
              <a:t>When Moses had proclaimed every commandment of the law to all the people, he took the blood of calves, together with water, scarlet wool and branches of hyssop, and sprinkled the scroll and all the people.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ADD9CD-58D5-EC44-9EB8-79DDA0E097D2}" type="slidenum">
              <a:rPr lang="en-US" sz="1200" b="0">
                <a:latin typeface="Times" charset="0"/>
              </a:rPr>
              <a:pPr/>
              <a:t>64</a:t>
            </a:fld>
            <a:endParaRPr lang="en-US" sz="1200" b="0">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20</a:t>
            </a:r>
            <a:r>
              <a:rPr lang="en-US" b="1">
                <a:solidFill>
                  <a:srgbClr val="000000"/>
                </a:solidFill>
                <a:latin typeface="Times New Roman" charset="0"/>
                <a:ea typeface="ＭＳ Ｐゴシック" charset="0"/>
                <a:cs typeface="ＭＳ Ｐゴシック" charset="0"/>
              </a:rPr>
              <a:t> He said, </a:t>
            </a:r>
            <a:r>
              <a:rPr lang="en-US" altLang="ja-JP" b="1">
                <a:solidFill>
                  <a:srgbClr val="000000"/>
                </a:solidFill>
                <a:latin typeface="Times New Roman" charset="0"/>
                <a:ea typeface="ＭＳ Ｐゴシック" charset="0"/>
                <a:cs typeface="ＭＳ Ｐゴシック" charset="0"/>
              </a:rPr>
              <a:t>"This is the blood of the covenant, which God has commanded you to keep."</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1025268-0B2D-C241-9241-5DF76E31DA6A}" type="slidenum">
              <a:rPr lang="en-US" sz="1200" b="0">
                <a:latin typeface="Times" charset="0"/>
              </a:rPr>
              <a:pPr/>
              <a:t>65</a:t>
            </a:fld>
            <a:endParaRPr lang="en-US" sz="1200" b="0">
              <a:latin typeface="Times"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21</a:t>
            </a:r>
            <a:r>
              <a:rPr lang="en-US" b="1">
                <a:solidFill>
                  <a:srgbClr val="000000"/>
                </a:solidFill>
                <a:latin typeface="Times New Roman" charset="0"/>
                <a:ea typeface="ＭＳ Ｐゴシック" charset="0"/>
                <a:cs typeface="ＭＳ Ｐゴシック" charset="0"/>
              </a:rPr>
              <a:t>In the same way, he sprinkled with the blood both the tabernacle and everything used in its ceremonies.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014C71-4D94-3847-B9C1-40E21BA44C6F}" type="slidenum">
              <a:rPr lang="en-US" sz="1200" b="0">
                <a:latin typeface="Times" charset="0"/>
              </a:rPr>
              <a:pPr/>
              <a:t>66</a:t>
            </a:fld>
            <a:endParaRPr lang="en-US" sz="1200" b="0">
              <a:latin typeface="Times"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baseline="30000">
                <a:solidFill>
                  <a:srgbClr val="000000"/>
                </a:solidFill>
                <a:latin typeface="Times New Roman" charset="0"/>
                <a:ea typeface="ＭＳ Ｐゴシック" charset="0"/>
                <a:cs typeface="ＭＳ Ｐゴシック" charset="0"/>
              </a:rPr>
              <a:t>22</a:t>
            </a:r>
            <a:r>
              <a:rPr lang="en-US" b="1">
                <a:solidFill>
                  <a:srgbClr val="000000"/>
                </a:solidFill>
                <a:latin typeface="Times New Roman" charset="0"/>
                <a:ea typeface="ＭＳ Ｐゴシック" charset="0"/>
                <a:cs typeface="ＭＳ Ｐゴシック" charset="0"/>
              </a:rPr>
              <a:t>In fact, the law requires that nearly everything be cleansed with blood.</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2A3F58A-4879-DA49-8F8E-7CB97C820F8A}" type="slidenum">
              <a:rPr lang="en-US" sz="1200" b="0">
                <a:latin typeface="Times" charset="0"/>
              </a:rPr>
              <a:pPr/>
              <a:t>67</a:t>
            </a:fld>
            <a:endParaRPr lang="en-US" sz="1200" b="0">
              <a:latin typeface="Times"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i="1" u="sng">
                <a:solidFill>
                  <a:srgbClr val="000000"/>
                </a:solidFill>
                <a:latin typeface="Times New Roman" charset="0"/>
                <a:ea typeface="ＭＳ Ｐゴシック" charset="0"/>
                <a:cs typeface="ＭＳ Ｐゴシック" charset="0"/>
              </a:rPr>
              <a:t>and without the shedding of blood there is no forgiveness.</a:t>
            </a:r>
          </a:p>
          <a:p>
            <a:r>
              <a:rPr lang="en-US" b="1">
                <a:solidFill>
                  <a:srgbClr val="000000"/>
                </a:solidFill>
                <a:latin typeface="Times New Roman" charset="0"/>
                <a:ea typeface="ＭＳ Ｐゴシック" charset="0"/>
                <a:cs typeface="ＭＳ Ｐゴシック" charset="0"/>
              </a:rPr>
              <a:t>So...finally...we come to understand that without </a:t>
            </a:r>
          </a:p>
          <a:p>
            <a:r>
              <a:rPr lang="en-US" b="1">
                <a:solidFill>
                  <a:srgbClr val="000000"/>
                </a:solidFill>
                <a:latin typeface="Times New Roman" charset="0"/>
                <a:ea typeface="ＭＳ Ｐゴシック" charset="0"/>
                <a:cs typeface="ＭＳ Ｐゴシック" charset="0"/>
              </a:rPr>
              <a:t>////	the shedding of blood...which represents the Creator</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most precious gift to Man outside of His own son...the gift of life itself which resides in human blood.</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DFF8382-117D-5040-B297-DCF19707B3FC}" type="slidenum">
              <a:rPr lang="en-US" sz="1200" b="0">
                <a:latin typeface="Times" charset="0"/>
              </a:rPr>
              <a:pPr/>
              <a:t>68</a:t>
            </a:fld>
            <a:endParaRPr lang="en-US" sz="1200" b="0">
              <a:latin typeface="Times"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Without that sacrifice there is no forgiveness. Our Lord provided that ultimate sacrifice when he went to Calvary and became victorious over death itself…IN OUR BEHALF!</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B804773-97CE-F54A-9D9B-BB37D5630F4E}" type="slidenum">
              <a:rPr lang="en-US" sz="1200" b="0">
                <a:latin typeface="Times" charset="0"/>
              </a:rPr>
              <a:pPr/>
              <a:t>69</a:t>
            </a:fld>
            <a:endParaRPr lang="en-US" sz="1200" b="0">
              <a:latin typeface="Times"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So..with Study Helps 14 and 32 in hand…the Abrahamic Covenant can be seen now in its full grandeur...</a:t>
            </a:r>
          </a:p>
          <a:p>
            <a:r>
              <a:rPr lang="en-US" b="1">
                <a:solidFill>
                  <a:srgbClr val="000000"/>
                </a:solidFill>
                <a:latin typeface="Times New Roman" charset="0"/>
                <a:ea typeface="ＭＳ Ｐゴシック" charset="0"/>
                <a:cs typeface="ＭＳ Ｐゴシック" charset="0"/>
              </a:rPr>
              <a:t>////	…a Call to Abraham in Genesis 12…followed by…</a:t>
            </a:r>
          </a:p>
          <a:p>
            <a:r>
              <a:rPr lang="en-US" b="1">
                <a:solidFill>
                  <a:srgbClr val="000000"/>
                </a:solidFill>
                <a:latin typeface="Times New Roman" charset="0"/>
                <a:ea typeface="ＭＳ Ｐゴシック" charset="0"/>
                <a:cs typeface="ＭＳ Ｐゴシック" charset="0"/>
              </a:rPr>
              <a:t>////	…the making or </a:t>
            </a:r>
            <a:r>
              <a:rPr lang="en-US" altLang="ja-JP" b="1">
                <a:solidFill>
                  <a:srgbClr val="000000"/>
                </a:solidFill>
                <a:latin typeface="Times New Roman" charset="0"/>
                <a:ea typeface="ＭＳ Ｐゴシック" charset="0"/>
                <a:cs typeface="ＭＳ Ｐゴシック" charset="0"/>
              </a:rPr>
              <a:t>"cutting" of the Covenant itself... in Genesis 15...</a:t>
            </a:r>
          </a:p>
          <a:p>
            <a:r>
              <a:rPr lang="en-US" b="1">
                <a:solidFill>
                  <a:srgbClr val="000000"/>
                </a:solidFill>
                <a:latin typeface="Times New Roman" charset="0"/>
                <a:ea typeface="ＭＳ Ｐゴシック" charset="0"/>
                <a:cs typeface="ＭＳ Ｐゴシック" charset="0"/>
              </a:rPr>
              <a:t>////	proclaiming its LAND, SEED AND BLESSING aspects.... </a:t>
            </a:r>
          </a:p>
          <a:p>
            <a:r>
              <a:rPr lang="en-US" b="1">
                <a:solidFill>
                  <a:srgbClr val="000000"/>
                </a:solidFill>
                <a:latin typeface="Times New Roman" charset="0"/>
                <a:ea typeface="ＭＳ Ｐゴシック" charset="0"/>
                <a:cs typeface="ＭＳ Ｐゴシック" charset="0"/>
              </a:rPr>
              <a:t>////	…and seen to be ETERNAL IN ITS DURATION...LITERAL IN ITS MEANING...AND UNCONDITIONAL IN ITS APPLICATION...with each of the three parts amplified through later centuries </a:t>
            </a:r>
          </a:p>
          <a:p>
            <a:r>
              <a:rPr lang="en-US" b="1">
                <a:solidFill>
                  <a:srgbClr val="000000"/>
                </a:solidFill>
                <a:latin typeface="Times New Roman" charset="0"/>
                <a:ea typeface="ＭＳ Ｐゴシック" charset="0"/>
                <a:cs typeface="ＭＳ Ｐゴシック" charset="0"/>
              </a:rPr>
              <a:t>////	…in the form of the Land Covenant of Deuteronomy given through Moses...the Davidic Covenant of Second Samuel...and finalized in the New Covenant in the writings of Jeremiah.</a:t>
            </a:r>
          </a:p>
          <a:p>
            <a:r>
              <a:rPr lang="en-US" b="1">
                <a:solidFill>
                  <a:srgbClr val="000000"/>
                </a:solidFill>
                <a:latin typeface="Times New Roman" charset="0"/>
                <a:ea typeface="ＭＳ Ｐゴシック" charset="0"/>
                <a:cs typeface="ＭＳ Ｐゴシック" charset="0"/>
              </a:rPr>
              <a:t>////	THIS IS THE FULL IMPACT OF THE ABRAHAMIC COVENANT…THE VERY BACKBONE OF BIBLICAL REVELATION.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015C348-E892-6F4F-A2D5-1E30E95AE389}" type="slidenum">
              <a:rPr lang="en-US" sz="1200" b="0">
                <a:latin typeface="Times" charset="0"/>
              </a:rPr>
              <a:pPr/>
              <a:t>7</a:t>
            </a:fld>
            <a:endParaRPr lang="en-US" sz="1200" b="0">
              <a:latin typeface="Times"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Then verses 13-17 – The Second Table -- are directed to duties to Man.  </a:t>
            </a:r>
          </a:p>
          <a:p>
            <a:r>
              <a:rPr lang="en-US" b="1" dirty="0">
                <a:solidFill>
                  <a:srgbClr val="000000"/>
                </a:solidFill>
                <a:latin typeface="Times New Roman" charset="0"/>
                <a:ea typeface="ＭＳ Ｐゴシック" charset="0"/>
                <a:cs typeface="ＭＳ Ｐゴシック" charset="0"/>
              </a:rPr>
              <a:t>////	Such as honoring our parents...</a:t>
            </a:r>
          </a:p>
          <a:p>
            <a:r>
              <a:rPr lang="en-US" b="1" dirty="0">
                <a:solidFill>
                  <a:srgbClr val="000000"/>
                </a:solidFill>
                <a:latin typeface="Times New Roman" charset="0"/>
                <a:ea typeface="ＭＳ Ｐゴシック" charset="0"/>
                <a:cs typeface="ＭＳ Ｐゴシック" charset="0"/>
              </a:rPr>
              <a:t>////	and the several forbidden acts...</a:t>
            </a:r>
          </a:p>
          <a:p>
            <a:r>
              <a:rPr lang="en-US" b="1" dirty="0">
                <a:solidFill>
                  <a:srgbClr val="000000"/>
                </a:solidFill>
                <a:latin typeface="Times New Roman" charset="0"/>
                <a:ea typeface="ＭＳ Ｐゴシック" charset="0"/>
                <a:cs typeface="ＭＳ Ｐゴシック" charset="0"/>
              </a:rPr>
              <a:t>////	murder...</a:t>
            </a:r>
          </a:p>
          <a:p>
            <a:r>
              <a:rPr lang="en-US" b="1" dirty="0">
                <a:solidFill>
                  <a:srgbClr val="000000"/>
                </a:solidFill>
                <a:latin typeface="Times New Roman" charset="0"/>
                <a:ea typeface="ＭＳ Ｐゴシック" charset="0"/>
                <a:cs typeface="ＭＳ Ｐゴシック" charset="0"/>
              </a:rPr>
              <a:t>////	adultery...</a:t>
            </a:r>
          </a:p>
          <a:p>
            <a:r>
              <a:rPr lang="en-US" b="1" dirty="0">
                <a:solidFill>
                  <a:srgbClr val="000000"/>
                </a:solidFill>
                <a:latin typeface="Times New Roman" charset="0"/>
                <a:ea typeface="ＭＳ Ｐゴシック" charset="0"/>
                <a:cs typeface="ＭＳ Ｐゴシック" charset="0"/>
              </a:rPr>
              <a:t>////	stealing...</a:t>
            </a:r>
          </a:p>
          <a:p>
            <a:r>
              <a:rPr lang="en-US" b="1" dirty="0">
                <a:solidFill>
                  <a:srgbClr val="000000"/>
                </a:solidFill>
                <a:latin typeface="Times New Roman" charset="0"/>
                <a:ea typeface="ＭＳ Ｐゴシック" charset="0"/>
                <a:cs typeface="ＭＳ Ｐゴシック" charset="0"/>
              </a:rPr>
              <a:t>////	lying...</a:t>
            </a:r>
          </a:p>
          <a:p>
            <a:r>
              <a:rPr lang="en-US" b="1" dirty="0">
                <a:solidFill>
                  <a:srgbClr val="000000"/>
                </a:solidFill>
                <a:latin typeface="Times New Roman" charset="0"/>
                <a:ea typeface="ＭＳ Ｐゴシック" charset="0"/>
                <a:cs typeface="ＭＳ Ｐゴシック" charset="0"/>
              </a:rPr>
              <a:t>////	and coveting the persons and things belonging to others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900CE27-1DFB-E84C-BEEC-9B77AB8CF2EE}" type="slidenum">
              <a:rPr lang="en-US" sz="1200" b="0">
                <a:latin typeface="Times" charset="0"/>
              </a:rPr>
              <a:pPr/>
              <a:t>70</a:t>
            </a:fld>
            <a:endParaRPr lang="en-US" sz="1200" b="0">
              <a:latin typeface="Times"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One final time let</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set up and thread that loom of Biblical chronology as shown in Study Help #8…</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F707047-BA7D-DD41-B3E2-56B9DE9E9E60}" type="slidenum">
              <a:rPr lang="en-US" sz="1200" b="0">
                <a:latin typeface="Times" charset="0"/>
              </a:rPr>
              <a:pPr/>
              <a:t>71</a:t>
            </a:fld>
            <a:endParaRPr lang="en-US" sz="1200" b="0">
              <a:latin typeface="Times"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…15 threads on the loom... each vertical thread representing an event in the chronology and…</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4E6AB414-5760-4B47-8E2C-1D73F8C652FA}" type="slidenum">
              <a:rPr lang="en-US" sz="1200" b="0">
                <a:latin typeface="Times" charset="0"/>
              </a:rPr>
              <a:pPr/>
              <a:t>72</a:t>
            </a:fld>
            <a:endParaRPr lang="en-US" sz="1200" b="0">
              <a:latin typeface="Times"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…according to many...the progressive events of earth</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history reach far out into the future until the end of time itself...</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645A03-F33B-564E-98BA-186BEB7C8042}"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charset="0"/>
                <a:ea typeface="ＭＳ Ｐゴシック" charset="0"/>
                <a:cs typeface="ＭＳ Ｐゴシック" charset="0"/>
              </a:rPr>
              <a:t>الآن ... أعد إلى الأذهان تلك المجموعات القوية من العهود التي نسجناها في نسيج التسلسل الزمني للكتاب المقدس ... تلك العهود ... الوعود غير المشروطة من الله ... التي نعتقد أنها مستمرة في العمل في هذا الوقت بالذات.</a:t>
            </a:r>
          </a:p>
          <a:p>
            <a:pPr algn="r" rtl="1"/>
            <a:r>
              <a:rPr lang="ar-SA" b="0" dirty="0">
                <a:solidFill>
                  <a:srgbClr val="000000"/>
                </a:solidFill>
                <a:latin typeface="Times" charset="0"/>
                <a:ea typeface="ＭＳ Ｐゴシック" charset="0"/>
                <a:cs typeface="ＭＳ Ｐゴシック" charset="0"/>
              </a:rPr>
              <a:t> تلك المجموعات القوية من وعود العهد القديم بالترتيب ،</a:t>
            </a:r>
          </a:p>
          <a:p>
            <a:pPr algn="r" rtl="1"/>
            <a:r>
              <a:rPr lang="ar-SA" b="0" dirty="0">
                <a:solidFill>
                  <a:srgbClr val="000000"/>
                </a:solidFill>
                <a:latin typeface="Times" charset="0"/>
                <a:ea typeface="ＭＳ Ｐゴシック" charset="0"/>
                <a:cs typeface="ＭＳ Ｐゴシック" charset="0"/>
              </a:rPr>
              <a:t>//// العهد </a:t>
            </a:r>
            <a:r>
              <a:rPr lang="ar-SA" b="0" dirty="0" err="1">
                <a:solidFill>
                  <a:srgbClr val="000000"/>
                </a:solidFill>
                <a:latin typeface="Times" charset="0"/>
                <a:ea typeface="ＭＳ Ｐゴシック" charset="0"/>
                <a:cs typeface="ＭＳ Ｐゴシック" charset="0"/>
              </a:rPr>
              <a:t>الأبراهيمي</a:t>
            </a:r>
            <a:r>
              <a:rPr lang="ar-SA" b="0" dirty="0">
                <a:solidFill>
                  <a:srgbClr val="000000"/>
                </a:solidFill>
                <a:latin typeface="Times" charset="0"/>
                <a:ea typeface="ＭＳ Ｐゴシック" charset="0"/>
                <a:cs typeface="ＭＳ Ｐゴシック" charset="0"/>
              </a:rPr>
              <a:t> ... تكوين ١٢ و ١٥ ...</a:t>
            </a:r>
            <a:endParaRPr lang="en-US" b="0" dirty="0">
              <a:solidFill>
                <a:srgbClr val="000000"/>
              </a:solidFill>
              <a:latin typeface="Times" charset="0"/>
              <a:ea typeface="ＭＳ Ｐゴシック" charset="0"/>
              <a:cs typeface="ＭＳ Ｐゴシック" charset="0"/>
            </a:endParaRPr>
          </a:p>
          <a:p>
            <a:pPr algn="r" rtl="1"/>
            <a:r>
              <a:rPr lang="ar-SA" b="0" dirty="0">
                <a:solidFill>
                  <a:srgbClr val="000000"/>
                </a:solidFill>
                <a:latin typeface="Times" charset="0"/>
                <a:ea typeface="ＭＳ Ｐゴシック" charset="0"/>
                <a:cs typeface="ＭＳ Ｐゴシック" charset="0"/>
              </a:rPr>
              <a:t>//// عهد</a:t>
            </a:r>
            <a:r>
              <a:rPr lang="ar-SA" b="0" baseline="0" dirty="0">
                <a:solidFill>
                  <a:srgbClr val="000000"/>
                </a:solidFill>
                <a:latin typeface="Times" charset="0"/>
                <a:ea typeface="ＭＳ Ｐゴシック" charset="0"/>
                <a:cs typeface="ＭＳ Ｐゴシック" charset="0"/>
              </a:rPr>
              <a:t> الأرض</a:t>
            </a:r>
            <a:r>
              <a:rPr lang="ar-SA" b="0" dirty="0">
                <a:solidFill>
                  <a:srgbClr val="000000"/>
                </a:solidFill>
                <a:latin typeface="Times" charset="0"/>
                <a:ea typeface="ＭＳ Ｐゴシック" charset="0"/>
                <a:cs typeface="ＭＳ Ｐゴシック" charset="0"/>
              </a:rPr>
              <a:t> ... تثنية ٣٠</a:t>
            </a:r>
          </a:p>
          <a:p>
            <a:pPr algn="r" rtl="1"/>
            <a:r>
              <a:rPr lang="ar-SA" b="0" dirty="0">
                <a:solidFill>
                  <a:srgbClr val="000000"/>
                </a:solidFill>
                <a:latin typeface="Times" charset="0"/>
                <a:ea typeface="ＭＳ Ｐゴシック" charset="0"/>
                <a:cs typeface="ＭＳ Ｐゴシック" charset="0"/>
              </a:rPr>
              <a:t>//// العهد الداودي… ٢ صموئيل ٧… و</a:t>
            </a:r>
          </a:p>
          <a:p>
            <a:pPr algn="r" rtl="1"/>
            <a:r>
              <a:rPr lang="ar-SA" b="0" dirty="0">
                <a:solidFill>
                  <a:srgbClr val="000000"/>
                </a:solidFill>
                <a:latin typeface="Times" charset="0"/>
                <a:ea typeface="ＭＳ Ｐゴシック" charset="0"/>
                <a:cs typeface="ＭＳ Ｐゴシック" charset="0"/>
              </a:rPr>
              <a:t>//// العهد الجديد العظيم… </a:t>
            </a:r>
            <a:r>
              <a:rPr lang="ar-SA" b="0" dirty="0" err="1">
                <a:solidFill>
                  <a:srgbClr val="000000"/>
                </a:solidFill>
                <a:latin typeface="Times" charset="0"/>
                <a:ea typeface="ＭＳ Ｐゴシック" charset="0"/>
                <a:cs typeface="ＭＳ Ｐゴシック" charset="0"/>
              </a:rPr>
              <a:t>إرميا</a:t>
            </a:r>
            <a:r>
              <a:rPr lang="ar-SA" b="0" dirty="0">
                <a:solidFill>
                  <a:srgbClr val="000000"/>
                </a:solidFill>
                <a:latin typeface="Times" charset="0"/>
                <a:ea typeface="ＭＳ Ｐゴシック" charset="0"/>
                <a:cs typeface="ＭＳ Ｐゴシック" charset="0"/>
              </a:rPr>
              <a:t> ٣١</a:t>
            </a:r>
          </a:p>
          <a:p>
            <a:pPr algn="r" rtl="1"/>
            <a:r>
              <a:rPr lang="ar-SA" b="0" dirty="0">
                <a:solidFill>
                  <a:srgbClr val="000000"/>
                </a:solidFill>
                <a:latin typeface="Times" charset="0"/>
                <a:ea typeface="ＭＳ Ｐゴシック" charset="0"/>
                <a:cs typeface="ＭＳ Ｐゴシック" charset="0"/>
              </a:rPr>
              <a:t>.مجتمعة ، تجلب كل هذه الأحداث الكبرى إلى</a:t>
            </a:r>
          </a:p>
          <a:p>
            <a:pPr algn="r" rtl="1"/>
            <a:r>
              <a:rPr lang="ar-SA" b="0" dirty="0">
                <a:solidFill>
                  <a:srgbClr val="000000"/>
                </a:solidFill>
                <a:latin typeface="Times" charset="0"/>
                <a:ea typeface="ＭＳ Ｐゴシック" charset="0"/>
                <a:cs typeface="ＭＳ Ｐゴシック" charset="0"/>
              </a:rPr>
              <a:t>//// إغلاق تاريخ الأرض وذروة كل تلك الوعود المجيدة - وتحقيقها الكامل - التي قدمها الله لإبراهيم القديم منذ زمن بعيد.</a:t>
            </a:r>
            <a:endParaRPr lang="en-US" b="0" dirty="0">
              <a:solidFill>
                <a:srgbClr val="000000"/>
              </a:solidFill>
              <a:latin typeface="Times" charset="0"/>
              <a:ea typeface="ＭＳ Ｐゴシック" charset="0"/>
              <a:cs typeface="ＭＳ Ｐゴシック" charset="0"/>
            </a:endParaRPr>
          </a:p>
          <a:p>
            <a:pPr algn="r" rtl="1"/>
            <a:endParaRPr lang="en-US" b="0"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0019B9E-FDE7-F84B-8B70-2B2A97A07912}" type="slidenum">
              <a:rPr lang="en-US" sz="1200" b="0">
                <a:latin typeface="Times" charset="0"/>
              </a:rPr>
              <a:pPr/>
              <a:t>74</a:t>
            </a:fld>
            <a:endParaRPr lang="en-US" sz="1200" b="0">
              <a:latin typeface="Times"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Five great landmarks of The Revelation…THE MARRIAGE SUPPER OF THE LAMB.</a:t>
            </a:r>
          </a:p>
          <a:p>
            <a:r>
              <a:rPr lang="en-US" b="1">
                <a:solidFill>
                  <a:srgbClr val="000000"/>
                </a:solidFill>
                <a:latin typeface="Times New Roman" charset="0"/>
                <a:ea typeface="ＭＳ Ｐゴシック" charset="0"/>
                <a:cs typeface="ＭＳ Ｐゴシック" charset="0"/>
              </a:rPr>
              <a:t>////	….THE SECOND COMING OF CHRIST…</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…THE EARTHLY REIGN OF CHRIST…</a:t>
            </a:r>
          </a:p>
          <a:p>
            <a:r>
              <a:rPr lang="en-US" b="1">
                <a:solidFill>
                  <a:srgbClr val="000000"/>
                </a:solidFill>
                <a:latin typeface="Times" charset="0"/>
                <a:ea typeface="ＭＳ Ｐゴシック" charset="0"/>
                <a:cs typeface="ＭＳ Ｐゴシック" charset="0"/>
              </a:rPr>
              <a:t>////	…THE GREAT WHITE THRONE JUDGMENT…</a:t>
            </a:r>
          </a:p>
          <a:p>
            <a:r>
              <a:rPr lang="en-US" b="1">
                <a:solidFill>
                  <a:srgbClr val="000000"/>
                </a:solidFill>
                <a:latin typeface="Times" charset="0"/>
                <a:ea typeface="ＭＳ Ｐゴシック" charset="0"/>
                <a:cs typeface="ＭＳ Ｐゴシック" charset="0"/>
              </a:rPr>
              <a:t>////	… and THE NEW HEAVEN AND THE NEW EARTH.</a:t>
            </a:r>
          </a:p>
          <a:p>
            <a:endParaRPr lang="en-US" b="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8645A03-F33B-564E-98BA-186BEB7C8042}" type="slidenum">
              <a:rPr lang="en-US" sz="1200" b="0">
                <a:latin typeface="Times" charset="0"/>
              </a:rPr>
              <a:pPr/>
              <a:t>75</a:t>
            </a:fld>
            <a:endParaRPr lang="en-US" sz="1200" b="0">
              <a:latin typeface="Times"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b="1" dirty="0">
                <a:solidFill>
                  <a:srgbClr val="000000"/>
                </a:solidFill>
                <a:latin typeface="Times New Roman" charset="0"/>
                <a:ea typeface="ＭＳ Ｐゴシック" charset="0"/>
                <a:cs typeface="ＭＳ Ｐゴシック" charset="0"/>
              </a:rPr>
              <a:t>وفي نهاية كل الأوقات ... فإن العهد </a:t>
            </a:r>
            <a:r>
              <a:rPr lang="ar-JO" b="1" dirty="0" err="1">
                <a:solidFill>
                  <a:srgbClr val="000000"/>
                </a:solidFill>
                <a:latin typeface="Times New Roman" charset="0"/>
                <a:ea typeface="ＭＳ Ｐゴシック" charset="0"/>
                <a:cs typeface="ＭＳ Ｐゴシック" charset="0"/>
              </a:rPr>
              <a:t>الابراهيمي</a:t>
            </a:r>
            <a:r>
              <a:rPr lang="ar-JO" b="1" dirty="0">
                <a:solidFill>
                  <a:srgbClr val="000000"/>
                </a:solidFill>
                <a:latin typeface="Times New Roman" charset="0"/>
                <a:ea typeface="ＭＳ Ｐゴシック" charset="0"/>
                <a:cs typeface="ＭＳ Ｐゴシック" charset="0"/>
              </a:rPr>
              <a:t> غير المشروط وعقوده الفرعية الثلاثة أو عهوده مع </a:t>
            </a:r>
            <a:r>
              <a:rPr lang="ar-JO" b="1" dirty="0" err="1">
                <a:solidFill>
                  <a:srgbClr val="000000"/>
                </a:solidFill>
                <a:latin typeface="Times New Roman" charset="0"/>
                <a:ea typeface="ＭＳ Ｐゴシック" charset="0"/>
                <a:cs typeface="ＭＳ Ｐゴシック" charset="0"/>
              </a:rPr>
              <a:t>الانسان</a:t>
            </a:r>
            <a:r>
              <a:rPr lang="ar-JO" b="1" dirty="0">
                <a:solidFill>
                  <a:srgbClr val="000000"/>
                </a:solidFill>
                <a:latin typeface="Times New Roman" charset="0"/>
                <a:ea typeface="ＭＳ Ｐゴシック" charset="0"/>
                <a:cs typeface="ＭＳ Ｐゴシック" charset="0"/>
              </a:rPr>
              <a:t> - سارية المفعول - منسوجة معًا.  نحن نمتلك القليل من المعلومات عن العالم ووجوده بعد ذلك الوقت.  تلميحات بالطبع. لكن الرسالة موجودة: تركّز على ما يريد الرب منا أن نفعله الآن: لا تضيعوا الكثير من الوقت في الآخرة! هناك ما يكفي من العمل للقيام به هنا والآن.</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F89FD5A-7713-584E-86CC-6ECE8A865CED}" type="slidenum">
              <a:rPr lang="en-US" sz="1200" b="0">
                <a:latin typeface="Times" charset="0"/>
              </a:rPr>
              <a:pPr/>
              <a:t>76</a:t>
            </a:fld>
            <a:endParaRPr lang="en-US" sz="1200" b="0">
              <a:latin typeface="Times"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then, is a question:</a:t>
            </a:r>
          </a:p>
          <a:p>
            <a:r>
              <a:rPr lang="en-US" b="1">
                <a:solidFill>
                  <a:srgbClr val="000000"/>
                </a:solidFill>
                <a:latin typeface="Times New Roman" charset="0"/>
                <a:ea typeface="ＭＳ Ｐゴシック" charset="0"/>
                <a:cs typeface="ＭＳ Ｐゴシック" charset="0"/>
              </a:rPr>
              <a:t>////	In this sophisticated twenty-first century, should we honor that 4,000 year old legal, documented agreement between God and his friend, Abraham?</a:t>
            </a:r>
          </a:p>
          <a:p>
            <a:r>
              <a:rPr lang="en-US" b="1">
                <a:solidFill>
                  <a:srgbClr val="000000"/>
                </a:solidFill>
                <a:latin typeface="Times New Roman" charset="0"/>
                <a:ea typeface="ＭＳ Ｐゴシック" charset="0"/>
                <a:cs typeface="ＭＳ Ｐゴシック" charset="0"/>
              </a:rPr>
              <a:t>////	(Remember: it is found in every accurate Bible translation version or edition throughout the world.)</a:t>
            </a:r>
          </a:p>
          <a:p>
            <a:r>
              <a:rPr lang="en-US" b="1">
                <a:solidFill>
                  <a:srgbClr val="000000"/>
                </a:solidFill>
                <a:latin typeface="Times New Roman" charset="0"/>
                <a:ea typeface="ＭＳ Ｐゴシック" charset="0"/>
                <a:cs typeface="ＭＳ Ｐゴシック" charset="0"/>
              </a:rPr>
              <a:t>////	Yes…absolutely…because…</a:t>
            </a:r>
          </a:p>
          <a:p>
            <a:r>
              <a:rPr lang="en-US" b="1">
                <a:solidFill>
                  <a:srgbClr val="000000"/>
                </a:solidFill>
                <a:latin typeface="Times New Roman" charset="0"/>
                <a:ea typeface="ＭＳ Ｐゴシック" charset="0"/>
                <a:cs typeface="ＭＳ Ｐゴシック" charset="0"/>
              </a:rPr>
              <a:t>////	God repeated it to Abraham</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son, Isaac in Genesis 26.</a:t>
            </a:r>
          </a:p>
          <a:p>
            <a:r>
              <a:rPr lang="en-US" b="1">
                <a:solidFill>
                  <a:srgbClr val="000000"/>
                </a:solidFill>
                <a:latin typeface="Times New Roman" charset="0"/>
                <a:ea typeface="ＭＳ Ｐゴシック" charset="0"/>
                <a:cs typeface="ＭＳ Ｐゴシック" charset="0"/>
              </a:rPr>
              <a:t>////	It was restated to Jacob in Genesis 35.</a:t>
            </a:r>
          </a:p>
          <a:p>
            <a:r>
              <a:rPr lang="en-US" b="1">
                <a:solidFill>
                  <a:srgbClr val="000000"/>
                </a:solidFill>
                <a:latin typeface="Times New Roman" charset="0"/>
                <a:ea typeface="ＭＳ Ｐゴシック" charset="0"/>
                <a:cs typeface="ＭＳ Ｐゴシック" charset="0"/>
              </a:rPr>
              <a:t>////	Again to Joseph in Genesis 48.</a:t>
            </a:r>
          </a:p>
          <a:p>
            <a:r>
              <a:rPr lang="en-US" b="1">
                <a:solidFill>
                  <a:srgbClr val="000000"/>
                </a:solidFill>
                <a:latin typeface="Times New Roman" charset="0"/>
                <a:ea typeface="ＭＳ Ｐゴシック" charset="0"/>
                <a:cs typeface="ＭＳ Ｐゴシック" charset="0"/>
              </a:rPr>
              <a:t>////	To Moses in Exodus 6…and to Joshua in Joshua 1.</a:t>
            </a:r>
          </a:p>
          <a:p>
            <a:r>
              <a:rPr lang="en-US" b="1">
                <a:solidFill>
                  <a:srgbClr val="000000"/>
                </a:solidFill>
                <a:latin typeface="Times New Roman" charset="0"/>
                <a:ea typeface="ＭＳ Ｐゴシック" charset="0"/>
                <a:cs typeface="ＭＳ Ｐゴシック" charset="0"/>
              </a:rPr>
              <a:t>////	Finally…most important…the Messiah arrived in fulfillment of it.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830EAA4-20F5-6A48-9A34-69E8AC4F275F}" type="slidenum">
              <a:rPr lang="en-US" sz="1200" b="0">
                <a:latin typeface="Times" charset="0"/>
              </a:rPr>
              <a:pPr/>
              <a:t>77</a:t>
            </a:fld>
            <a:endParaRPr lang="en-US" sz="1200" b="0">
              <a:latin typeface="Times"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With all this said…</a:t>
            </a:r>
          </a:p>
          <a:p>
            <a:r>
              <a:rPr lang="en-US" b="1">
                <a:solidFill>
                  <a:srgbClr val="000000"/>
                </a:solidFill>
                <a:latin typeface="Times New Roman" charset="0"/>
                <a:ea typeface="ＭＳ Ｐゴシック" charset="0"/>
                <a:cs typeface="ＭＳ Ｐゴシック" charset="0"/>
              </a:rPr>
              <a:t>////	…Because these UNCONDITIONAL, LITERAL Promises are right there in your Bible…we MUST deal with them…somehow!</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C3B2E9F-E240-1D43-9FD4-2180815C744B}" type="slidenum">
              <a:rPr lang="en-US" sz="1200" b="0">
                <a:latin typeface="Times" charset="0"/>
              </a:rPr>
              <a:pPr/>
              <a:t>78</a:t>
            </a:fld>
            <a:endParaRPr lang="en-US" sz="1200" b="0">
              <a:latin typeface="Times"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As Miles Stanford said earlier…</a:t>
            </a:r>
            <a:r>
              <a:rPr lang="en-US" altLang="ja-JP" b="1">
                <a:solidFill>
                  <a:srgbClr val="000000"/>
                </a:solidFill>
                <a:latin typeface="Times New Roman" charset="0"/>
                <a:ea typeface="ＭＳ Ｐゴシック" charset="0"/>
                <a:cs typeface="ＭＳ Ｐゴシック" charset="0"/>
              </a:rPr>
              <a:t>"Unless our faith is established on </a:t>
            </a:r>
          </a:p>
          <a:p>
            <a:r>
              <a:rPr lang="en-US" b="1">
                <a:solidFill>
                  <a:srgbClr val="000000"/>
                </a:solidFill>
                <a:latin typeface="Times New Roman" charset="0"/>
                <a:ea typeface="ＭＳ Ｐゴシック" charset="0"/>
                <a:cs typeface="ＭＳ Ｐゴシック" charset="0"/>
              </a:rPr>
              <a:t>////	…facts, it is no more than…</a:t>
            </a:r>
          </a:p>
          <a:p>
            <a:r>
              <a:rPr lang="en-US" b="1">
                <a:solidFill>
                  <a:srgbClr val="000000"/>
                </a:solidFill>
                <a:latin typeface="Times New Roman" charset="0"/>
                <a:ea typeface="ＭＳ Ｐゴシック" charset="0"/>
                <a:cs typeface="ＭＳ Ｐゴシック" charset="0"/>
              </a:rPr>
              <a:t>////	…conjecture….</a:t>
            </a:r>
          </a:p>
          <a:p>
            <a:r>
              <a:rPr lang="en-US" b="1">
                <a:solidFill>
                  <a:srgbClr val="000000"/>
                </a:solidFill>
                <a:latin typeface="Times New Roman" charset="0"/>
                <a:ea typeface="ＭＳ Ｐゴシック" charset="0"/>
                <a:cs typeface="ＭＳ Ｐゴシック" charset="0"/>
              </a:rPr>
              <a:t>////	…superstition and… </a:t>
            </a:r>
          </a:p>
          <a:p>
            <a:r>
              <a:rPr lang="en-US" b="1">
                <a:solidFill>
                  <a:srgbClr val="000000"/>
                </a:solidFill>
                <a:latin typeface="Times New Roman" charset="0"/>
                <a:ea typeface="ＭＳ Ｐゴシック" charset="0"/>
                <a:cs typeface="ＭＳ Ｐゴシック" charset="0"/>
              </a:rPr>
              <a:t>////	…presumption.</a:t>
            </a:r>
            <a:r>
              <a:rPr lang="en-US" altLang="ja-JP" b="1">
                <a:solidFill>
                  <a:srgbClr val="000000"/>
                </a:solidFill>
                <a:latin typeface="Times New Roman" charset="0"/>
                <a:ea typeface="ＭＳ Ｐゴシック" charset="0"/>
                <a:cs typeface="ＭＳ Ｐゴシック" charset="0"/>
              </a:rPr>
              <a:t>"</a:t>
            </a:r>
          </a:p>
          <a:p>
            <a:r>
              <a:rPr lang="en-US">
                <a:latin typeface="Times" charset="0"/>
                <a:ea typeface="ＭＳ Ｐゴシック" charset="0"/>
                <a:cs typeface="ＭＳ Ｐゴシック" charset="0"/>
              </a:rPr>
              <a:t>He had it absolutely right!  All of our work and study in THE BIBLE…BASICALLY is aimed squarely toward establishing many of the irrefutable basic facts of our faith just as they appear in the pages of its BASIC DOCUMENT.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2FAE629-AB06-2A4B-98F6-77A6B9DB1BC3}" type="slidenum">
              <a:rPr lang="en-US" sz="1200" b="0">
                <a:latin typeface="Times" charset="0"/>
              </a:rPr>
              <a:pPr/>
              <a:t>79</a:t>
            </a:fld>
            <a:endParaRPr lang="en-US" sz="1200" b="0">
              <a:latin typeface="Times"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once again we have some choices that must be made.</a:t>
            </a:r>
          </a:p>
          <a:p>
            <a:r>
              <a:rPr lang="en-US" b="1">
                <a:solidFill>
                  <a:srgbClr val="000000"/>
                </a:solidFill>
                <a:latin typeface="Times New Roman" charset="0"/>
                <a:ea typeface="ＭＳ Ｐゴシック" charset="0"/>
                <a:cs typeface="ＭＳ Ｐゴシック" charset="0"/>
              </a:rPr>
              <a:t>////	…First…We can ignore these ancient promises as IRRELEVANT.  Or…</a:t>
            </a:r>
          </a:p>
          <a:p>
            <a:r>
              <a:rPr lang="en-US" b="1">
                <a:solidFill>
                  <a:srgbClr val="000000"/>
                </a:solidFill>
                <a:latin typeface="Times New Roman" charset="0"/>
                <a:ea typeface="ＭＳ Ｐゴシック" charset="0"/>
                <a:cs typeface="ＭＳ Ｐゴシック" charset="0"/>
              </a:rPr>
              <a:t>////	…Second…We can forget about them because, after all, they are in the OLD TESTAMENT!  Or…</a:t>
            </a:r>
          </a:p>
          <a:p>
            <a:r>
              <a:rPr lang="en-US" b="1">
                <a:solidFill>
                  <a:srgbClr val="000000"/>
                </a:solidFill>
                <a:latin typeface="Times New Roman" charset="0"/>
                <a:ea typeface="ＭＳ Ｐゴシック" charset="0"/>
                <a:cs typeface="ＭＳ Ｐゴシック" charset="0"/>
              </a:rPr>
              <a:t>////	…Third…We can intelligently explore their meaning and implications in terms of the future of this planet.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1FAAEBD-5A9D-0C4A-B8CD-90767ADF1D71}" type="slidenum">
              <a:rPr lang="en-US" sz="1200" b="0">
                <a:latin typeface="Times" charset="0"/>
              </a:rPr>
              <a:pPr/>
              <a:t>8</a:t>
            </a:fld>
            <a:endParaRPr lang="en-US" sz="1200" b="0">
              <a:latin typeface="Times"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the FIRST </a:t>
            </a:r>
            <a:r>
              <a:rPr lang="en-US" altLang="ja-JP" b="1">
                <a:solidFill>
                  <a:srgbClr val="000000"/>
                </a:solidFill>
                <a:latin typeface="Times New Roman" charset="0"/>
                <a:ea typeface="ＭＳ Ｐゴシック" charset="0"/>
                <a:cs typeface="ＭＳ Ｐゴシック" charset="0"/>
              </a:rPr>
              <a:t>"C" of the M-C-C idea...the CIVIL part of the Mosaic Law...these are the so-called Social ordinances….</a:t>
            </a:r>
          </a:p>
          <a:p>
            <a:r>
              <a:rPr lang="en-US" b="1">
                <a:solidFill>
                  <a:srgbClr val="000000"/>
                </a:solidFill>
                <a:latin typeface="Times New Roman" charset="0"/>
                <a:ea typeface="ＭＳ Ｐゴシック" charset="0"/>
                <a:cs typeface="ＭＳ Ｐゴシック" charset="0"/>
              </a:rPr>
              <a:t>////	CHAPTERS 21 THROUGH 24....in other words....how to get along with one another...out in the desert, later in their settlements...because the wilderness wanderings are lying just ahead in Israel</a:t>
            </a:r>
            <a:r>
              <a:rPr lang="fr-FR"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dramatic future.  Here we find the Lord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fundamental directions regarding </a:t>
            </a:r>
          </a:p>
          <a:p>
            <a:r>
              <a:rPr lang="en-US" b="1">
                <a:solidFill>
                  <a:srgbClr val="000000"/>
                </a:solidFill>
                <a:latin typeface="Times New Roman" charset="0"/>
                <a:ea typeface="ＭＳ Ｐゴシック" charset="0"/>
                <a:cs typeface="ＭＳ Ｐゴシック" charset="0"/>
              </a:rPr>
              <a:t>////	personal rights...</a:t>
            </a:r>
          </a:p>
          <a:p>
            <a:r>
              <a:rPr lang="en-US" b="1">
                <a:solidFill>
                  <a:srgbClr val="000000"/>
                </a:solidFill>
                <a:latin typeface="Times New Roman" charset="0"/>
                <a:ea typeface="ＭＳ Ｐゴシック" charset="0"/>
                <a:cs typeface="ＭＳ Ｐゴシック" charset="0"/>
              </a:rPr>
              <a:t>////	property rights...and </a:t>
            </a:r>
          </a:p>
          <a:p>
            <a:r>
              <a:rPr lang="en-US" b="1">
                <a:solidFill>
                  <a:srgbClr val="000000"/>
                </a:solidFill>
                <a:latin typeface="Times New Roman" charset="0"/>
                <a:ea typeface="ＭＳ Ｐゴシック" charset="0"/>
                <a:cs typeface="ＭＳ Ｐゴシック" charset="0"/>
              </a:rPr>
              <a:t>////	basic ideas for personal integrity.   The Social Ordinances.</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3D22FE2-E9B6-7D44-990A-929DDC76EC73}" type="slidenum">
              <a:rPr lang="en-US" sz="1200" b="0">
                <a:latin typeface="Times" charset="0"/>
              </a:rPr>
              <a:pPr/>
              <a:t>80</a:t>
            </a:fld>
            <a:endParaRPr lang="en-US" sz="1200" b="0">
              <a:latin typeface="Times"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But if you choose Number Three, then…you must deal with…</a:t>
            </a:r>
          </a:p>
          <a:p>
            <a:r>
              <a:rPr lang="en-US" b="1" dirty="0">
                <a:solidFill>
                  <a:srgbClr val="000000"/>
                </a:solidFill>
                <a:latin typeface="Times New Roman" charset="0"/>
                <a:ea typeface="ＭＳ Ｐゴシック" charset="0"/>
                <a:cs typeface="ＭＳ Ｐゴシック" charset="0"/>
              </a:rPr>
              <a:t>////	…Number Four…Decide what they mean for YOUR future and YOUR relationship to Jesus Christ.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F7B296-E4BD-AB42-92A4-48A97E0AD02A}" type="slidenum">
              <a:rPr lang="en-US" sz="1200" b="0">
                <a:latin typeface="Times" charset="0"/>
              </a:rPr>
              <a:pPr/>
              <a:t>81</a:t>
            </a:fld>
            <a:endParaRPr lang="en-US" sz="1200" b="0">
              <a:latin typeface="Times"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HERE THEN IS THE CRUCIAL, PERSONAL QUESTION…</a:t>
            </a:r>
          </a:p>
          <a:p>
            <a:r>
              <a:rPr lang="en-US" b="1">
                <a:solidFill>
                  <a:srgbClr val="000000"/>
                </a:solidFill>
                <a:latin typeface="Times New Roman" charset="0"/>
                <a:ea typeface="ＭＳ Ｐゴシック" charset="0"/>
                <a:cs typeface="ＭＳ Ｐゴシック" charset="0"/>
              </a:rPr>
              <a:t>////	…Is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Word true or not?</a:t>
            </a:r>
          </a:p>
          <a:p>
            <a:r>
              <a:rPr lang="en-US" b="1">
                <a:solidFill>
                  <a:srgbClr val="000000"/>
                </a:solidFill>
                <a:latin typeface="Times New Roman" charset="0"/>
                <a:ea typeface="ＭＳ Ｐゴシック" charset="0"/>
                <a:cs typeface="ＭＳ Ｐゴシック" charset="0"/>
              </a:rPr>
              <a:t>////	…And no matter what your answer, a new question logically follows…and it is most the crucial of any possible question.</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16C59F4-F076-3F4F-9D45-053A72D5332E}" type="slidenum">
              <a:rPr lang="en-US" sz="1200" b="0">
                <a:latin typeface="Times" charset="0"/>
              </a:rPr>
              <a:pPr/>
              <a:t>82</a:t>
            </a:fld>
            <a:endParaRPr lang="en-US" sz="1200" b="0">
              <a:latin typeface="Times" charset="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sz="1200" b="1" dirty="0">
                <a:solidFill>
                  <a:srgbClr val="FAFD00"/>
                </a:solidFill>
                <a:latin typeface="Arial" panose="020B0604020202020204" pitchFamily="34" charset="0"/>
                <a:cs typeface="Arial" panose="020B0604020202020204" pitchFamily="34" charset="0"/>
              </a:rPr>
              <a:t>ماذا نفعل مع يسوع هذا؟</a:t>
            </a:r>
            <a:endParaRPr lang="en-US" b="1"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A573D98-E31B-9B46-83D3-C69AE9AF8B82}" type="slidenum">
              <a:rPr lang="en-US" sz="1200" b="0">
                <a:latin typeface="Times" charset="0"/>
              </a:rPr>
              <a:pPr/>
              <a:t>83</a:t>
            </a:fld>
            <a:endParaRPr lang="en-US" sz="1200" b="0">
              <a:latin typeface="Times"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Hear this from that stupendous enormous Christian intellect of C.S. Lewis where he wrote…</a:t>
            </a:r>
          </a:p>
          <a:p>
            <a:r>
              <a:rPr lang="en-US" b="1">
                <a:solidFill>
                  <a:srgbClr val="000000"/>
                </a:solidFill>
                <a:latin typeface="Times New Roman" charset="0"/>
                <a:ea typeface="ＭＳ Ｐゴシック" charset="0"/>
                <a:cs typeface="ＭＳ Ｐゴシック" charset="0"/>
              </a:rPr>
              <a:t>////	…</a:t>
            </a:r>
            <a:r>
              <a:rPr lang="en-US" altLang="ja-JP" b="1">
                <a:solidFill>
                  <a:srgbClr val="000000"/>
                </a:solidFill>
                <a:latin typeface="Times New Roman" charset="0"/>
                <a:ea typeface="ＭＳ Ｐゴシック" charset="0"/>
                <a:cs typeface="ＭＳ Ｐゴシック" charset="0"/>
              </a:rPr>
              <a:t>"I am trying here to prevent anyone saying the really foolish thing that people often say about Him – Jesus -- : they say </a:t>
            </a:r>
          </a:p>
          <a:p>
            <a:r>
              <a:rPr lang="en-US" b="1">
                <a:solidFill>
                  <a:srgbClr val="000000"/>
                </a:solidFill>
                <a:latin typeface="Times New Roman" charset="0"/>
                <a:ea typeface="ＭＳ Ｐゴシック" charset="0"/>
                <a:cs typeface="ＭＳ Ｐゴシック" charset="0"/>
              </a:rPr>
              <a:t>////	…</a:t>
            </a:r>
            <a:r>
              <a:rPr lang="en-US" altLang="ja-JP" b="1">
                <a:solidFill>
                  <a:srgbClr val="000000"/>
                </a:solidFill>
                <a:latin typeface="Times New Roman" charset="0"/>
                <a:ea typeface="ＭＳ Ｐゴシック" charset="0"/>
                <a:cs typeface="ＭＳ Ｐゴシック" charset="0"/>
              </a:rPr>
              <a:t>"I</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m ready to accept Jesus as a great moral teacher, but I don</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t accept His claim to be God.</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  </a:t>
            </a:r>
          </a:p>
          <a:p>
            <a:r>
              <a:rPr lang="en-US" b="1">
                <a:solidFill>
                  <a:srgbClr val="000000"/>
                </a:solidFill>
                <a:latin typeface="Times New Roman" charset="0"/>
                <a:ea typeface="ＭＳ Ｐゴシック" charset="0"/>
                <a:cs typeface="ＭＳ Ｐゴシック" charset="0"/>
              </a:rPr>
              <a:t>////	…That is the one thing we must not say.  </a:t>
            </a:r>
          </a:p>
          <a:p>
            <a:r>
              <a:rPr lang="en-US" b="1">
                <a:solidFill>
                  <a:srgbClr val="000000"/>
                </a:solidFill>
                <a:latin typeface="Times New Roman" charset="0"/>
                <a:ea typeface="ＭＳ Ｐゴシック" charset="0"/>
                <a:cs typeface="ＭＳ Ｐゴシック" charset="0"/>
              </a:rPr>
              <a:t>////	…A man who was merely a man and said the sort of things Jesus said would not be a great moral teacher.  </a:t>
            </a:r>
          </a:p>
          <a:p>
            <a:r>
              <a:rPr lang="en-US" b="1">
                <a:solidFill>
                  <a:srgbClr val="000000"/>
                </a:solidFill>
                <a:latin typeface="Times New Roman" charset="0"/>
                <a:ea typeface="ＭＳ Ｐゴシック" charset="0"/>
                <a:cs typeface="ＭＳ Ｐゴシック" charset="0"/>
              </a:rPr>
              <a:t>////	…He would either be a lunatic</a:t>
            </a:r>
            <a:r>
              <a:rPr lang="en-US" b="1">
                <a:latin typeface="Times New Roman" charset="0"/>
                <a:ea typeface="ＭＳ Ｐゴシック" charset="0"/>
                <a:cs typeface="ＭＳ Ｐゴシック" charset="0"/>
              </a:rPr>
              <a:t>—on a level with the man who says he is a poached egg—</a:t>
            </a:r>
            <a:r>
              <a:rPr lang="en-US" b="1">
                <a:solidFill>
                  <a:srgbClr val="000000"/>
                </a:solidFill>
                <a:latin typeface="Times New Roman" charset="0"/>
                <a:ea typeface="ＭＳ Ｐゴシック" charset="0"/>
                <a:cs typeface="ＭＳ Ｐゴシック" charset="0"/>
              </a:rPr>
              <a:t>or else he would be the Devil of Hell.  </a:t>
            </a:r>
          </a:p>
          <a:p>
            <a:r>
              <a:rPr lang="en-US" b="1">
                <a:solidFill>
                  <a:srgbClr val="000000"/>
                </a:solidFill>
                <a:latin typeface="Times New Roman" charset="0"/>
                <a:ea typeface="ＭＳ Ｐゴシック" charset="0"/>
                <a:cs typeface="ＭＳ Ｐゴシック" charset="0"/>
              </a:rPr>
              <a:t>////	…You must make your choice.  </a:t>
            </a:r>
          </a:p>
          <a:p>
            <a:r>
              <a:rPr lang="en-US" b="1">
                <a:solidFill>
                  <a:srgbClr val="000000"/>
                </a:solidFill>
                <a:latin typeface="Times New Roman" charset="0"/>
                <a:ea typeface="ＭＳ Ｐゴシック" charset="0"/>
                <a:cs typeface="ＭＳ Ｐゴシック" charset="0"/>
              </a:rPr>
              <a:t>////	…Either this man was, and is, the Son of God; or else a madman or something worse.</a:t>
            </a:r>
            <a:r>
              <a:rPr lang="en-US" altLang="ja-JP" b="1">
                <a:solidFill>
                  <a:srgbClr val="000000"/>
                </a:solidFill>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A70A4DB-7FCC-1D49-949F-26BA8822D721}" type="slidenum">
              <a:rPr lang="en-US" sz="1200" b="0">
                <a:latin typeface="Times" charset="0"/>
              </a:rPr>
              <a:pPr/>
              <a:t>84</a:t>
            </a:fld>
            <a:endParaRPr lang="en-US" sz="1200" b="0">
              <a:latin typeface="Times"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So…once again…comes the question:  WHAT DO YOU DO WITH THIS JESUS?  It is the single most crucial decision to be made in the life of any one human being.</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7BBF986-FEE9-8440-B450-A3AE538F5246}" type="slidenum">
              <a:rPr lang="en-US" sz="1200" b="0">
                <a:latin typeface="Times" charset="0"/>
              </a:rPr>
              <a:pPr/>
              <a:t>85</a:t>
            </a:fld>
            <a:endParaRPr lang="en-US" sz="1200" b="0">
              <a:latin typeface="Times"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All right…take a deep breath!  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ve made a lot of progress…by now you have in mind </a:t>
            </a:r>
          </a:p>
          <a:p>
            <a:r>
              <a:rPr lang="en-US" b="1">
                <a:solidFill>
                  <a:srgbClr val="000000"/>
                </a:solidFill>
                <a:latin typeface="Times New Roman" charset="0"/>
                <a:ea typeface="ＭＳ Ｐゴシック" charset="0"/>
                <a:cs typeface="ＭＳ Ｐゴシック" charset="0"/>
              </a:rPr>
              <a:t>////	….THE BIBLE FILE idea…</a:t>
            </a:r>
          </a:p>
          <a:p>
            <a:r>
              <a:rPr lang="en-US" b="1">
                <a:solidFill>
                  <a:srgbClr val="000000"/>
                </a:solidFill>
                <a:latin typeface="Times New Roman" charset="0"/>
                <a:ea typeface="ＭＳ Ｐゴシック" charset="0"/>
                <a:cs typeface="ＭＳ Ｐゴシック" charset="0"/>
              </a:rPr>
              <a:t>////	….the key to open your file…</a:t>
            </a:r>
          </a:p>
          <a:p>
            <a:r>
              <a:rPr lang="en-US" b="1">
                <a:solidFill>
                  <a:srgbClr val="000000"/>
                </a:solidFill>
                <a:latin typeface="Times New Roman" charset="0"/>
                <a:ea typeface="ＭＳ Ｐゴシック" charset="0"/>
                <a:cs typeface="ＭＳ Ｐゴシック" charset="0"/>
              </a:rPr>
              <a:t>////	….ability to make your own map of the Middle East…</a:t>
            </a:r>
          </a:p>
          <a:p>
            <a:r>
              <a:rPr lang="en-US" b="1">
                <a:solidFill>
                  <a:srgbClr val="000000"/>
                </a:solidFill>
                <a:latin typeface="Times New Roman" charset="0"/>
                <a:ea typeface="ＭＳ Ｐゴシック" charset="0"/>
                <a:cs typeface="ＭＳ Ｐゴシック" charset="0"/>
              </a:rPr>
              <a:t>////	….you have THE QUICK CHRONOLOGY story line, the very core of Scripture…and now</a:t>
            </a:r>
          </a:p>
          <a:p>
            <a:r>
              <a:rPr lang="en-US" b="1">
                <a:solidFill>
                  <a:srgbClr val="000000"/>
                </a:solidFill>
                <a:latin typeface="Times New Roman" charset="0"/>
                <a:ea typeface="ＭＳ Ｐゴシック" charset="0"/>
                <a:cs typeface="ＭＳ Ｐゴシック" charset="0"/>
              </a:rPr>
              <a:t>////…the Abrahamic Foundations of Scripture that lead us directly from the Old Testament into the New Testament ministry of the Lord Jesus Christ.</a:t>
            </a:r>
          </a:p>
          <a:p>
            <a:r>
              <a:rPr lang="en-US" b="1">
                <a:solidFill>
                  <a:srgbClr val="000000"/>
                </a:solidFill>
                <a:latin typeface="Times New Roman" charset="0"/>
                <a:ea typeface="ＭＳ Ｐゴシック" charset="0"/>
                <a:cs typeface="ＭＳ Ｐゴシック" charset="0"/>
              </a:rPr>
              <a:t>////	Now – more than ever before –– we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re in a position to bring together the varied parts of the Bible, itself…the actual book…how it is structured and organized, based on the THE BIBLE FILE ideas of chronology and the Abrahamic Foundations of Scripture.</a:t>
            </a:r>
          </a:p>
          <a:p>
            <a:r>
              <a:rPr lang="en-US" b="1">
                <a:solidFill>
                  <a:srgbClr val="000000"/>
                </a:solidFill>
                <a:latin typeface="Times New Roman" charset="0"/>
                <a:ea typeface="ＭＳ Ｐゴシック" charset="0"/>
                <a:cs typeface="ＭＳ Ｐゴシック" charset="0"/>
              </a:rPr>
              <a:t>////	Now we can explore how the book itself is arranged…logically and progressively.</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DCEA37B-F4B4-DA40-8096-D3F31A47CD89}" type="slidenum">
              <a:rPr lang="en-US" sz="1200" b="0">
                <a:latin typeface="Times" charset="0"/>
              </a:rPr>
              <a:pPr/>
              <a:t>86</a:t>
            </a:fld>
            <a:endParaRPr lang="en-US" sz="1200" b="0">
              <a:latin typeface="Times" charset="0"/>
            </a:endParaRPr>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ＭＳ Ｐゴシック" charset="0"/>
              </a:rPr>
              <a:t>The Bible</a:t>
            </a:r>
            <a:r>
              <a:rPr lang="is-IS" b="1" dirty="0">
                <a:latin typeface="Arial" panose="020B0604020202020204" pitchFamily="34" charset="0"/>
                <a:ea typeface="ＭＳ Ｐゴシック" charset="0"/>
                <a:cs typeface="ＭＳ Ｐゴシック" charset="0"/>
              </a:rPr>
              <a:t>…Basically (bb)</a:t>
            </a:r>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EA82812-7A11-2949-913F-12566F5B3403}" type="slidenum">
              <a:rPr lang="en-US" sz="1200" b="0">
                <a:latin typeface="Times" charset="0"/>
              </a:rPr>
              <a:pPr/>
              <a:t>88</a:t>
            </a:fld>
            <a:endParaRPr lang="en-US" sz="1200" b="0">
              <a:latin typeface="Times"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91A4095-940A-784A-9199-7788F6636C9B}" type="slidenum">
              <a:rPr lang="en-US" sz="1200" b="0">
                <a:latin typeface="Times" charset="0"/>
              </a:rPr>
              <a:pPr/>
              <a:t>9</a:t>
            </a:fld>
            <a:endParaRPr lang="en-US" sz="1200" b="0">
              <a:latin typeface="Times" charset="0"/>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And the FINAL </a:t>
            </a:r>
            <a:r>
              <a:rPr lang="en-US" altLang="ja-JP" b="1">
                <a:solidFill>
                  <a:srgbClr val="000000"/>
                </a:solidFill>
                <a:latin typeface="Times New Roman" charset="0"/>
                <a:ea typeface="ＭＳ Ｐゴシック" charset="0"/>
                <a:cs typeface="ＭＳ Ｐゴシック" charset="0"/>
              </a:rPr>
              <a:t>"C" of M-C-C...this one representing the CEREMONIAL part of the Law. </a:t>
            </a:r>
          </a:p>
          <a:p>
            <a:r>
              <a:rPr lang="en-US" b="1">
                <a:solidFill>
                  <a:srgbClr val="000000"/>
                </a:solidFill>
                <a:latin typeface="Times New Roman" charset="0"/>
                <a:ea typeface="ＭＳ Ｐゴシック" charset="0"/>
                <a:cs typeface="ＭＳ Ｐゴシック" charset="0"/>
              </a:rPr>
              <a:t>//// 	Chapters 25-31: called the Tabernacle Ordinances…that ancient worship center shown here in a modern model out in today</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Israeli desert…built according to the Old Testament directions. And again we must remember that these new regulations were being provided for a people just coming out of four centuries of debilitating slavery and a culturally stunted growth.</a:t>
            </a:r>
          </a:p>
          <a:p>
            <a:r>
              <a:rPr lang="en-US" b="1">
                <a:solidFill>
                  <a:srgbClr val="000000"/>
                </a:solidFill>
                <a:latin typeface="Times New Roman" charset="0"/>
                <a:ea typeface="ＭＳ Ｐゴシック" charset="0"/>
                <a:cs typeface="ＭＳ Ｐゴシック" charset="0"/>
              </a:rPr>
              <a:t>////	These SPECIAL ORDINANCES were given to turn the people directly to the worship of their God while providing them </a:t>
            </a:r>
          </a:p>
          <a:p>
            <a:r>
              <a:rPr lang="en-US" b="1">
                <a:solidFill>
                  <a:srgbClr val="000000"/>
                </a:solidFill>
                <a:latin typeface="Times New Roman" charset="0"/>
                <a:ea typeface="ＭＳ Ｐゴシック" charset="0"/>
                <a:cs typeface="ＭＳ Ｐゴシック" charset="0"/>
              </a:rPr>
              <a:t>////	with A SYSTEM OF WORSHIP in the new Tabernacle, along with the new</a:t>
            </a:r>
          </a:p>
          <a:p>
            <a:r>
              <a:rPr lang="en-US" b="1">
                <a:solidFill>
                  <a:srgbClr val="000000"/>
                </a:solidFill>
                <a:latin typeface="Times New Roman" charset="0"/>
                <a:ea typeface="ＭＳ Ｐゴシック" charset="0"/>
                <a:cs typeface="ＭＳ Ｐゴシック" charset="0"/>
              </a:rPr>
              <a:t>//// 	GUIDELINES FOR LIVING among themselves, alone, and in the conditions of the desert wilderness.</a:t>
            </a:r>
          </a:p>
          <a:p>
            <a:r>
              <a:rPr lang="en-US" b="1">
                <a:solidFill>
                  <a:srgbClr val="000000"/>
                </a:solidFill>
                <a:latin typeface="Times New Roman" charset="0"/>
                <a:ea typeface="ＭＳ Ｐゴシック" charset="0"/>
                <a:cs typeface="ＭＳ Ｐゴシック" charset="0"/>
              </a:rPr>
              <a:t>////	Which included…the Tabernacle</a:t>
            </a:r>
            <a:r>
              <a:rPr lang="fr-FR" altLang="ja-JP" b="1">
                <a:solidFill>
                  <a:srgbClr val="000000"/>
                </a:solidFill>
                <a:latin typeface="Times New Roman" charset="0"/>
                <a:ea typeface="ＭＳ Ｐゴシック" charset="0"/>
                <a:cs typeface="ＭＳ Ｐゴシック" charset="0"/>
              </a:rPr>
              <a:t>'</a:t>
            </a:r>
            <a:r>
              <a:rPr lang="en-US" altLang="ja-JP" b="1">
                <a:solidFill>
                  <a:srgbClr val="000000"/>
                </a:solidFill>
                <a:latin typeface="Times New Roman" charset="0"/>
                <a:ea typeface="ＭＳ Ｐゴシック" charset="0"/>
                <a:cs typeface="ＭＳ Ｐゴシック" charset="0"/>
              </a:rPr>
              <a:t>s Ark, Table and Candlestick</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Directions for i</a:t>
            </a:r>
            <a:r>
              <a:rPr lang="en-US" b="1">
                <a:solidFill>
                  <a:srgbClr val="000000"/>
                </a:solidFill>
                <a:latin typeface="Times New Roman" charset="0"/>
                <a:ea typeface="ＭＳ Ｐゴシック" charset="0"/>
                <a:cs typeface="ＭＳ Ｐゴシック" charset="0"/>
              </a:rPr>
              <a:t>ts General Construction,</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Bronze Altar and the Court,</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Its Priesthood for its ritual services,</a:t>
            </a:r>
          </a:p>
          <a:p>
            <a:endParaRPr lang="en-US" b="1">
              <a:solidFill>
                <a:srgbClr val="000000"/>
              </a:solidFill>
              <a:latin typeface="Times New Roman" charset="0"/>
              <a:ea typeface="ＭＳ Ｐゴシック" charset="0"/>
              <a:cs typeface="ＭＳ Ｐゴシック" charset="0"/>
            </a:endParaRPr>
          </a:p>
          <a:p>
            <a:r>
              <a:rPr lang="en-US">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Consecration of the Priesthood,</a:t>
            </a:r>
          </a:p>
          <a:p>
            <a:endParaRPr lang="en-US">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Altar of Incense and the Worshippers, and</a:t>
            </a:r>
          </a:p>
          <a:p>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The Workmen in relation to the Sabbath.</a:t>
            </a:r>
          </a:p>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pPr>
                <a:defRPr/>
              </a:pPr>
              <a:t>‹#›</a:t>
            </a:fld>
            <a:endParaRPr lang="en-US"/>
          </a:p>
        </p:txBody>
      </p:sp>
    </p:spTree>
    <p:extLst>
      <p:ext uri="{BB962C8B-B14F-4D97-AF65-F5344CB8AC3E}">
        <p14:creationId xmlns:p14="http://schemas.microsoft.com/office/powerpoint/2010/main" val="1816270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50082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5244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a:solidFill>
                  <a:srgbClr val="FFD34A"/>
                </a:solidFill>
                <a:latin typeface="Times" pitchFamily="-110" charset="0"/>
              </a:rPr>
              <a:t> DRESSING</a:t>
            </a:r>
          </a:p>
          <a:p>
            <a:pPr>
              <a:defRPr/>
            </a:pPr>
            <a:r>
              <a:rPr lang="en-US" sz="2000">
                <a:solidFill>
                  <a:srgbClr val="FFD34A"/>
                </a:solidFill>
                <a:latin typeface="Times" pitchFamily="-110" charset="0"/>
              </a:rPr>
              <a:t>        THE                                    </a:t>
            </a:r>
          </a:p>
          <a:p>
            <a:pPr>
              <a:defRPr/>
            </a:pPr>
            <a:r>
              <a:rPr lang="en-US" sz="2000">
                <a:solidFill>
                  <a:srgbClr val="FFD34A"/>
                </a:solidFill>
                <a:latin typeface="Times" pitchFamily="-110" charset="0"/>
              </a:rPr>
              <a:t>   STAGE</a:t>
            </a:r>
          </a:p>
        </p:txBody>
      </p:sp>
      <p:sp>
        <p:nvSpPr>
          <p:cNvPr id="37" name="Line 37"/>
          <p:cNvSpPr>
            <a:spLocks noChangeShapeType="1"/>
          </p:cNvSpPr>
          <p:nvPr/>
        </p:nvSpPr>
        <p:spPr bwMode="auto">
          <a:xfrm>
            <a:off x="4114804"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290653083"/>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Content Placeholder 2"/>
          <p:cNvSpPr>
            <a:spLocks noGrp="1"/>
          </p:cNvSpPr>
          <p:nvPr>
            <p:ph idx="1"/>
          </p:nvPr>
        </p:nvSpPr>
        <p:spPr>
          <a:xfrm>
            <a:off x="457200" y="1600204"/>
            <a:ext cx="8229600" cy="4525963"/>
          </a:xfrm>
          <a:prstGeom prst="rect">
            <a:avLst/>
          </a:prstGeom>
        </p:spPr>
        <p:txBody>
          <a:bodyPr vert="horz"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4015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a:prstGeom prst="rect">
            <a:avLst/>
          </a:prstGeom>
        </p:spPr>
        <p:txBody>
          <a:bodyPr vert="horz" lIns="91397" tIns="45698" rIns="91397" bIns="45698"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lIns="91397" tIns="45698" rIns="91397" bIns="45698"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a:t>Click to edit Master text styles</a:t>
            </a:r>
          </a:p>
        </p:txBody>
      </p:sp>
    </p:spTree>
    <p:extLst>
      <p:ext uri="{BB962C8B-B14F-4D97-AF65-F5344CB8AC3E}">
        <p14:creationId xmlns:p14="http://schemas.microsoft.com/office/powerpoint/2010/main" val="4283326258"/>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Content Placeholder 2"/>
          <p:cNvSpPr>
            <a:spLocks noGrp="1"/>
          </p:cNvSpPr>
          <p:nvPr>
            <p:ph sz="half" idx="1"/>
          </p:nvPr>
        </p:nvSpPr>
        <p:spPr>
          <a:xfrm>
            <a:off x="457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a:prstGeom prst="rect">
            <a:avLst/>
          </a:prstGeom>
        </p:spPr>
        <p:txBody>
          <a:bodyPr vert="horz" lIns="91397" tIns="45698" rIns="91397" bIns="4569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63079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lIns="91397" tIns="45698" rIns="91397" bIns="45698"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lIns="91397" tIns="45698" rIns="91397" bIns="4569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a:prstGeom prst="rect">
            <a:avLst/>
          </a:prstGeom>
        </p:spPr>
        <p:txBody>
          <a:bodyPr vert="horz" lIns="91397" tIns="45698" rIns="91397" bIns="45698"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vert="horz" lIns="91397" tIns="45698" rIns="91397" bIns="4569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23622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Tree>
    <p:extLst>
      <p:ext uri="{BB962C8B-B14F-4D97-AF65-F5344CB8AC3E}">
        <p14:creationId xmlns:p14="http://schemas.microsoft.com/office/powerpoint/2010/main" val="119021462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8350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vert="horz" lIns="91397" tIns="45698" rIns="91397" bIns="45698"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lIns="91397" tIns="45698" rIns="91397" bIns="4569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a:prstGeom prst="rect">
            <a:avLst/>
          </a:prstGeom>
        </p:spPr>
        <p:txBody>
          <a:bodyPr vert="horz" lIns="91397" tIns="45698" rIns="91397" bIns="45698"/>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Tree>
    <p:extLst>
      <p:ext uri="{BB962C8B-B14F-4D97-AF65-F5344CB8AC3E}">
        <p14:creationId xmlns:p14="http://schemas.microsoft.com/office/powerpoint/2010/main" val="364867969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399074"/>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97" tIns="45698" rIns="91397" bIns="45698"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97" tIns="45698" rIns="91397" bIns="45698"/>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97" tIns="45698" rIns="91397" bIns="45698"/>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Tree>
    <p:extLst>
      <p:ext uri="{BB962C8B-B14F-4D97-AF65-F5344CB8AC3E}">
        <p14:creationId xmlns:p14="http://schemas.microsoft.com/office/powerpoint/2010/main" val="267839192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97" tIns="45698" rIns="91397" bIns="45698"/>
          <a:lstStyle/>
          <a:p>
            <a:r>
              <a:rPr lang="en-US"/>
              <a:t>Click to edit Master title style</a:t>
            </a:r>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91222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91397" tIns="45698" rIns="91397" bIns="45698"/>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lIns="91397" tIns="45698" rIns="91397" bIns="4569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05013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ＭＳ Ｐゴシック" charset="0"/>
                <a:cs typeface="ＭＳ Ｐゴシック" charset="0"/>
              </a:defRPr>
            </a:lvl1pPr>
          </a:lstStyle>
          <a:p>
            <a:pPr>
              <a:defRPr/>
            </a:pPr>
            <a:endParaRPr lang="en-US"/>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ＭＳ Ｐゴシック" charset="0"/>
                <a:cs typeface="ＭＳ Ｐゴシック" charset="0"/>
              </a:defRPr>
            </a:lvl1pPr>
          </a:lstStyle>
          <a:p>
            <a:pPr>
              <a:defRPr/>
            </a:pPr>
            <a:endParaRPr lang="en-US"/>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48B5B062-AB06-A24B-9D63-B08C9FD2FEB1}" type="slidenum">
              <a:rPr lang="en-US"/>
              <a:pPr>
                <a:defRPr/>
              </a:pPr>
              <a:t>‹#›</a:t>
            </a:fld>
            <a:endParaRPr lang="en-US"/>
          </a:p>
        </p:txBody>
      </p:sp>
    </p:spTree>
    <p:extLst>
      <p:ext uri="{BB962C8B-B14F-4D97-AF65-F5344CB8AC3E}">
        <p14:creationId xmlns:p14="http://schemas.microsoft.com/office/powerpoint/2010/main" val="1757601191"/>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08881403"/>
      </p:ext>
    </p:extLst>
  </p:cSld>
  <p:clrMapOvr>
    <a:masterClrMapping/>
  </p:clrMapOvr>
  <p:transition spd="med">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209969638"/>
      </p:ext>
    </p:extLst>
  </p:cSld>
  <p:clrMapOvr>
    <a:masterClrMapping/>
  </p:clrMapOvr>
  <p:transition spd="med">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031388129"/>
      </p:ext>
    </p:extLst>
  </p:cSld>
  <p:clrMapOvr>
    <a:masterClrMapping/>
  </p:clrMapOvr>
  <p:transition spd="med">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8"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77367627"/>
      </p:ext>
    </p:extLst>
  </p:cSld>
  <p:clrMapOvr>
    <a:masterClrMapping/>
  </p:clrMapOvr>
  <p:transition spd="med">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4"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659105857"/>
      </p:ext>
    </p:extLst>
  </p:cSld>
  <p:clrMapOvr>
    <a:masterClrMapping/>
  </p:clrMapOvr>
  <p:transition spd="med">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3" name="Rectangle 29"/>
          <p:cNvSpPr>
            <a:spLocks noChangeArrowheads="1"/>
          </p:cNvSpPr>
          <p:nvPr/>
        </p:nvSpPr>
        <p:spPr bwMode="auto">
          <a:xfrm>
            <a:off x="7573963" y="6526213"/>
            <a:ext cx="730250"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9.7.05a.</a:t>
            </a:r>
          </a:p>
        </p:txBody>
      </p:sp>
    </p:spTree>
    <p:extLst>
      <p:ext uri="{BB962C8B-B14F-4D97-AF65-F5344CB8AC3E}">
        <p14:creationId xmlns:p14="http://schemas.microsoft.com/office/powerpoint/2010/main" val="251440195"/>
      </p:ext>
    </p:extLst>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846616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798040920"/>
      </p:ext>
    </p:extLst>
  </p:cSld>
  <p:clrMapOvr>
    <a:masterClrMapping/>
  </p:clrMapOvr>
  <p:transition spd="med">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595677852"/>
      </p:ext>
    </p:extLst>
  </p:cSld>
  <p:clrMapOvr>
    <a:masterClrMapping/>
  </p:clrMapOvr>
  <p:transition spd="med">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889393851"/>
      </p:ext>
    </p:extLst>
  </p:cSld>
  <p:clrMapOvr>
    <a:masterClrMapping/>
  </p:clrMapOvr>
  <p:transition spd="med">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328316574"/>
      </p:ext>
    </p:extLst>
  </p:cSld>
  <p:clrMapOvr>
    <a:masterClrMapping/>
  </p:clrMapOvr>
  <p:transition spd="med">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39588605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86135697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91075230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65050398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78537961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34159644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07833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49077859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12872942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79350593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317299903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207831230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4600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115678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9.7.05B.</a:t>
            </a:r>
          </a:p>
        </p:txBody>
      </p:sp>
    </p:spTree>
    <p:extLst>
      <p:ext uri="{BB962C8B-B14F-4D97-AF65-F5344CB8AC3E}">
        <p14:creationId xmlns:p14="http://schemas.microsoft.com/office/powerpoint/2010/main" val="191658881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311102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257869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Tree>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1" y="1"/>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9"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9" y="1946279"/>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42"/>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7"/>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4"/>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9"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9"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2"/>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7" y="6337304"/>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42" y="6311902"/>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9" y="323854"/>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lIns="91397" tIns="45698" rIns="91397" bIns="45698"/>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9" y="166692"/>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44" tIns="44429" rIns="90444" bIns="44429">
            <a:spAutoFit/>
          </a:bodyPr>
          <a:lstStyle/>
          <a:p>
            <a:pPr>
              <a:defRPr/>
            </a:pPr>
            <a:r>
              <a:rPr lang="en-US" sz="2000">
                <a:solidFill>
                  <a:srgbClr val="FFD34A"/>
                </a:solidFill>
                <a:latin typeface="Times" charset="0"/>
              </a:rPr>
              <a:t> DRESSING</a:t>
            </a:r>
          </a:p>
          <a:p>
            <a:pPr>
              <a:defRPr/>
            </a:pPr>
            <a:r>
              <a:rPr lang="en-US" sz="2000">
                <a:solidFill>
                  <a:srgbClr val="FFD34A"/>
                </a:solidFill>
                <a:latin typeface="Times" charset="0"/>
              </a:rPr>
              <a:t>        THE                                    </a:t>
            </a:r>
          </a:p>
          <a:p>
            <a:pPr>
              <a:defRPr/>
            </a:pPr>
            <a:r>
              <a:rPr lang="en-US" sz="2000">
                <a:solidFill>
                  <a:srgbClr val="FFD34A"/>
                </a:solidFill>
                <a:latin typeface="Times" charset="0"/>
              </a:rPr>
              <a:t>   STAGE</a:t>
            </a:r>
          </a:p>
        </p:txBody>
      </p:sp>
      <p:sp>
        <p:nvSpPr>
          <p:cNvPr id="3" name="Text Box 50"/>
          <p:cNvSpPr txBox="1">
            <a:spLocks noChangeArrowheads="1"/>
          </p:cNvSpPr>
          <p:nvPr userDrawn="1"/>
        </p:nvSpPr>
        <p:spPr bwMode="auto">
          <a:xfrm>
            <a:off x="259416" y="6541225"/>
            <a:ext cx="1041687" cy="2462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b="1" i="0" dirty="0">
                <a:solidFill>
                  <a:srgbClr val="FFFFFF"/>
                </a:solidFill>
                <a:latin typeface="Arial" panose="020B0604020202020204" pitchFamily="34" charset="0"/>
              </a:rPr>
              <a:t>© 2006 TBBMI</a:t>
            </a:r>
          </a:p>
        </p:txBody>
      </p:sp>
      <p:sp>
        <p:nvSpPr>
          <p:cNvPr id="1075" name="Rectangle 51"/>
          <p:cNvSpPr>
            <a:spLocks noChangeArrowheads="1"/>
          </p:cNvSpPr>
          <p:nvPr userDrawn="1"/>
        </p:nvSpPr>
        <p:spPr bwMode="auto">
          <a:xfrm>
            <a:off x="7615550" y="6528525"/>
            <a:ext cx="664543" cy="246209"/>
          </a:xfrm>
          <a:prstGeom prst="rect">
            <a:avLst/>
          </a:prstGeom>
          <a:noFill/>
          <a:ln w="12700">
            <a:noFill/>
            <a:miter lim="800000"/>
            <a:headEnd/>
            <a:tailEnd/>
          </a:ln>
          <a:effectLst/>
        </p:spPr>
        <p:txBody>
          <a:bodyPr wrap="none" lIns="91397" tIns="45698" rIns="91397" bIns="45698" anchor="ctr">
            <a:spAutoFit/>
          </a:bodyPr>
          <a:lstStyle/>
          <a:p>
            <a:pPr algn="ctr">
              <a:defRPr/>
            </a:pPr>
            <a:r>
              <a:rPr lang="en-US" sz="1000">
                <a:solidFill>
                  <a:srgbClr val="FFFFFF"/>
                </a:solidFill>
                <a:effectLst>
                  <a:outerShdw blurRad="38100" dist="38100" dir="2700000" algn="tl">
                    <a:srgbClr val="000000"/>
                  </a:outerShdw>
                </a:effectLst>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91397" tIns="45698" rIns="91397" bIns="45698" anchor="ctr"/>
          <a:lstStyle/>
          <a:p>
            <a:pPr algn="ctr">
              <a:defRPr/>
            </a:pPr>
            <a:endParaRPr lang="en-US" sz="2800" b="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744895729"/>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6986"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3972"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0959"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7945"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739" indent="-342739"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602" indent="-285616"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2466" indent="-228492"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59945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6438"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3424"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0411"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7396"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4382" indent="-228492"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2077" name="Rectangle 29"/>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extLst>
      <p:ext uri="{BB962C8B-B14F-4D97-AF65-F5344CB8AC3E}">
        <p14:creationId xmlns:p14="http://schemas.microsoft.com/office/powerpoint/2010/main" val="2543641216"/>
      </p:ext>
    </p:extLst>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smtClean="0"/>
              <a:pPr eaLnBrk="1" hangingPunct="1">
                <a:defRPr/>
              </a:pPr>
              <a:t>‹#›</a:t>
            </a:fld>
            <a:endParaRPr lang="en-US" dirty="0"/>
          </a:p>
        </p:txBody>
      </p:sp>
    </p:spTree>
    <p:extLst>
      <p:ext uri="{BB962C8B-B14F-4D97-AF65-F5344CB8AC3E}">
        <p14:creationId xmlns:p14="http://schemas.microsoft.com/office/powerpoint/2010/main" val="922813870"/>
      </p:ext>
    </p:extLst>
  </p:cSld>
  <p:clrMap bg1="dk2" tx1="lt1" bg2="dk1" tx2="lt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7.xml"/><Relationship Id="rId7" Type="http://schemas.openxmlformats.org/officeDocument/2006/relationships/image" Target="../media/image9.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16.xml"/><Relationship Id="rId9" Type="http://schemas.openxmlformats.org/officeDocument/2006/relationships/image" Target="../media/image1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5.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6.jpeg"/></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5.jpeg"/></Relationships>
</file>

<file path=ppt/slides/_rels/slide7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5.jpeg"/><Relationship Id="rId9" Type="http://schemas.openxmlformats.org/officeDocument/2006/relationships/image" Target="../media/image36.jpeg"/></Relationships>
</file>

<file path=ppt/slides/_rels/slide7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36.jpeg"/><Relationship Id="rId2" Type="http://schemas.openxmlformats.org/officeDocument/2006/relationships/notesSlide" Target="../notesSlides/notesSlide73.xml"/><Relationship Id="rId1" Type="http://schemas.openxmlformats.org/officeDocument/2006/relationships/slideLayout" Target="../slideLayouts/slideLayout29.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35.jpeg"/><Relationship Id="rId9" Type="http://schemas.openxmlformats.org/officeDocument/2006/relationships/image" Target="../media/image42.png"/></Relationships>
</file>

<file path=ppt/slides/_rels/slide7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36.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35.jpeg"/><Relationship Id="rId9" Type="http://schemas.openxmlformats.org/officeDocument/2006/relationships/image" Target="../media/image42.png"/></Relationships>
</file>

<file path=ppt/slides/_rels/slide7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image" Target="../media/image36.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35.jpeg"/><Relationship Id="rId9" Type="http://schemas.openxmlformats.org/officeDocument/2006/relationships/image" Target="../media/image4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7.xml"/><Relationship Id="rId1" Type="http://schemas.openxmlformats.org/officeDocument/2006/relationships/slideLayout" Target="../slideLayouts/slideLayout44.xml"/><Relationship Id="rId4" Type="http://schemas.openxmlformats.org/officeDocument/2006/relationships/image" Target="../media/image46.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51938"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75107" name="Text Box 22"/>
          <p:cNvSpPr txBox="1">
            <a:spLocks noChangeArrowheads="1"/>
          </p:cNvSpPr>
          <p:nvPr/>
        </p:nvSpPr>
        <p:spPr bwMode="auto">
          <a:xfrm>
            <a:off x="475495" y="4652044"/>
            <a:ext cx="923851" cy="230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97" tIns="45698" rIns="91397" bIns="45698"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900" i="0" dirty="0">
                <a:solidFill>
                  <a:srgbClr val="FFFFFF"/>
                </a:solidFill>
                <a:latin typeface="Arial" panose="020B0604020202020204" pitchFamily="34" charset="0"/>
              </a:rPr>
              <a:t>©2006 TBBMI</a:t>
            </a:r>
          </a:p>
        </p:txBody>
      </p:sp>
      <p:pic>
        <p:nvPicPr>
          <p:cNvPr id="6" name="Picture 2" descr="BACKGR~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6037"/>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642577" y="1456418"/>
            <a:ext cx="9144000" cy="3046944"/>
          </a:xfrm>
          <a:prstGeom prst="rect">
            <a:avLst/>
          </a:prstGeom>
          <a:noFill/>
          <a:ln w="9525">
            <a:noFill/>
            <a:miter lim="800000"/>
            <a:headEnd/>
            <a:tailEnd/>
          </a:ln>
          <a:effectLst>
            <a:outerShdw dist="35921" dir="2700000" algn="ctr" rotWithShape="0">
              <a:srgbClr val="808080">
                <a:alpha val="74997"/>
              </a:srgbClr>
            </a:outerShdw>
          </a:effectLst>
        </p:spPr>
        <p:txBody>
          <a:bodyPr lIns="91397" tIns="45698" rIns="91397" bIns="45698">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r" rtl="1" eaLnBrk="1" hangingPunct="1">
              <a:defRPr/>
            </a:pPr>
            <a:r>
              <a:rPr lang="ar-JO" sz="9600"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الكتاب المقدس...</a:t>
            </a:r>
          </a:p>
          <a:p>
            <a:pPr algn="r" rtl="1" eaLnBrk="1" hangingPunct="1">
              <a:defRPr/>
            </a:pPr>
            <a:r>
              <a:rPr lang="ar-JO" sz="9600"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بشكل أساسي</a:t>
            </a:r>
            <a:endParaRPr lang="en-US" sz="9600"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 name="Rectangle 4"/>
          <p:cNvSpPr>
            <a:spLocks noChangeArrowheads="1"/>
          </p:cNvSpPr>
          <p:nvPr/>
        </p:nvSpPr>
        <p:spPr bwMode="auto">
          <a:xfrm>
            <a:off x="-108520" y="5733255"/>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lstStyle/>
          <a:p>
            <a:pPr algn="ctr" eaLnBrk="1" hangingPunct="1">
              <a:spcBef>
                <a:spcPct val="20000"/>
              </a:spcBef>
              <a:spcAft>
                <a:spcPts val="0"/>
              </a:spcAft>
              <a:buClr>
                <a:srgbClr val="FFCC00"/>
              </a:buClr>
              <a:buSzPct val="70000"/>
              <a:defRPr/>
            </a:pP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تصميم الدكتور جون فريمان، تكساس، الولايات المتحدة الأمريكية ، </a:t>
            </a:r>
          </a:p>
          <a:p>
            <a:pPr algn="ctr" eaLnBrk="1" hangingPunct="1">
              <a:spcBef>
                <a:spcPct val="20000"/>
              </a:spcBef>
              <a:spcAft>
                <a:spcPts val="0"/>
              </a:spcAft>
              <a:buClr>
                <a:srgbClr val="FFCC00"/>
              </a:buClr>
              <a:buSzPct val="70000"/>
              <a:defRPr/>
            </a:pP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تعليم الدكتور ريك جريفيث ، مؤسسة الدراسات اللاهوتية  الأردنية ، </a:t>
            </a:r>
          </a:p>
          <a:p>
            <a:pPr algn="ctr" rtl="1" eaLnBrk="1" hangingPunct="1">
              <a:spcBef>
                <a:spcPct val="20000"/>
              </a:spcBef>
              <a:spcAft>
                <a:spcPts val="0"/>
              </a:spcAft>
              <a:buClr>
                <a:srgbClr val="FFCC00"/>
              </a:buClr>
              <a:buSzPct val="70000"/>
              <a:defRPr/>
            </a:pPr>
            <a:r>
              <a:rPr lang="ar-JO"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جميع الملفات بعدة لغات للتحميل مجاناً على موقع </a:t>
            </a:r>
            <a:r>
              <a:rPr lang="en-US" sz="2000"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57680133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30722"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dirty="0">
                <a:latin typeface="Arial" panose="020B0604020202020204" pitchFamily="34" charset="0"/>
                <a:cs typeface="Arial" panose="020B0604020202020204" pitchFamily="34" charset="0"/>
              </a:rPr>
              <a:t>         </a:t>
            </a:r>
          </a:p>
        </p:txBody>
      </p:sp>
      <p:sp>
        <p:nvSpPr>
          <p:cNvPr id="30723"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a:latin typeface="Arial" panose="020B0604020202020204" pitchFamily="34" charset="0"/>
                <a:cs typeface="Arial" panose="020B0604020202020204" pitchFamily="34" charset="0"/>
              </a:rPr>
              <a:t>       </a:t>
            </a:r>
          </a:p>
        </p:txBody>
      </p:sp>
      <p:sp>
        <p:nvSpPr>
          <p:cNvPr id="30724"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dirty="0">
                <a:latin typeface="Arial" panose="020B0604020202020204" pitchFamily="34" charset="0"/>
                <a:cs typeface="Arial" panose="020B0604020202020204" pitchFamily="34" charset="0"/>
              </a:rPr>
              <a:t>       </a:t>
            </a:r>
          </a:p>
        </p:txBody>
      </p:sp>
      <p:sp>
        <p:nvSpPr>
          <p:cNvPr id="30725"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dirty="0">
                <a:latin typeface="Arial" panose="020B0604020202020204" pitchFamily="34" charset="0"/>
                <a:cs typeface="Arial" panose="020B0604020202020204" pitchFamily="34" charset="0"/>
              </a:rPr>
              <a:t>                   </a:t>
            </a:r>
          </a:p>
        </p:txBody>
      </p:sp>
      <p:sp>
        <p:nvSpPr>
          <p:cNvPr id="30726" name="Rectangle 7"/>
          <p:cNvSpPr>
            <a:spLocks noChangeArrowheads="1"/>
          </p:cNvSpPr>
          <p:nvPr/>
        </p:nvSpPr>
        <p:spPr bwMode="auto">
          <a:xfrm>
            <a:off x="2551113" y="2071688"/>
            <a:ext cx="24686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dirty="0">
                <a:latin typeface="Arial" panose="020B0604020202020204" pitchFamily="34" charset="0"/>
                <a:cs typeface="Arial" panose="020B0604020202020204" pitchFamily="34" charset="0"/>
              </a:rPr>
              <a:t>  </a:t>
            </a:r>
          </a:p>
        </p:txBody>
      </p:sp>
      <p:sp>
        <p:nvSpPr>
          <p:cNvPr id="30727" name="Rectangle 9"/>
          <p:cNvSpPr>
            <a:spLocks noChangeArrowheads="1"/>
          </p:cNvSpPr>
          <p:nvPr/>
        </p:nvSpPr>
        <p:spPr bwMode="auto">
          <a:xfrm>
            <a:off x="2779713" y="2211388"/>
            <a:ext cx="37510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dirty="0">
                <a:latin typeface="Arial" panose="020B0604020202020204" pitchFamily="34" charset="0"/>
                <a:cs typeface="Arial" panose="020B0604020202020204" pitchFamily="34" charset="0"/>
              </a:rPr>
              <a:t>      </a:t>
            </a:r>
          </a:p>
        </p:txBody>
      </p:sp>
      <p:sp>
        <p:nvSpPr>
          <p:cNvPr id="30728" name="Rectangle 11"/>
          <p:cNvSpPr>
            <a:spLocks noChangeArrowheads="1"/>
          </p:cNvSpPr>
          <p:nvPr/>
        </p:nvSpPr>
        <p:spPr bwMode="auto">
          <a:xfrm>
            <a:off x="2551113" y="3582988"/>
            <a:ext cx="5674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dirty="0">
                <a:latin typeface="Arial" panose="020B0604020202020204" pitchFamily="34" charset="0"/>
                <a:cs typeface="Arial" panose="020B0604020202020204" pitchFamily="34" charset="0"/>
              </a:rPr>
              <a:t>            </a:t>
            </a:r>
          </a:p>
        </p:txBody>
      </p:sp>
      <p:sp>
        <p:nvSpPr>
          <p:cNvPr id="30729" name="Rectangle 14"/>
          <p:cNvSpPr>
            <a:spLocks noChangeArrowheads="1"/>
          </p:cNvSpPr>
          <p:nvPr/>
        </p:nvSpPr>
        <p:spPr bwMode="auto">
          <a:xfrm>
            <a:off x="2779713" y="5627688"/>
            <a:ext cx="4071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dirty="0">
                <a:latin typeface="Arial" panose="020B0604020202020204" pitchFamily="34" charset="0"/>
                <a:cs typeface="Arial" panose="020B0604020202020204" pitchFamily="34" charset="0"/>
              </a:rPr>
              <a:t>       </a:t>
            </a:r>
          </a:p>
        </p:txBody>
      </p:sp>
      <p:sp>
        <p:nvSpPr>
          <p:cNvPr id="30730" name="Rectangle 15"/>
          <p:cNvSpPr>
            <a:spLocks noChangeArrowheads="1"/>
          </p:cNvSpPr>
          <p:nvPr/>
        </p:nvSpPr>
        <p:spPr bwMode="auto">
          <a:xfrm>
            <a:off x="3084513" y="674688"/>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dirty="0">
                <a:latin typeface="Arial" panose="020B0604020202020204" pitchFamily="34" charset="0"/>
                <a:cs typeface="Arial" panose="020B0604020202020204" pitchFamily="34" charset="0"/>
              </a:rPr>
              <a:t>         </a:t>
            </a:r>
          </a:p>
        </p:txBody>
      </p:sp>
      <p:sp>
        <p:nvSpPr>
          <p:cNvPr id="30731" name="Rectangle 16"/>
          <p:cNvSpPr>
            <a:spLocks noChangeArrowheads="1"/>
          </p:cNvSpPr>
          <p:nvPr/>
        </p:nvSpPr>
        <p:spPr bwMode="auto">
          <a:xfrm>
            <a:off x="3084513" y="1054100"/>
            <a:ext cx="399147"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dirty="0">
                <a:latin typeface="Arial" panose="020B0604020202020204" pitchFamily="34" charset="0"/>
                <a:cs typeface="Arial" panose="020B0604020202020204" pitchFamily="34" charset="0"/>
              </a:rPr>
              <a:t>     </a:t>
            </a:r>
          </a:p>
        </p:txBody>
      </p:sp>
      <p:sp>
        <p:nvSpPr>
          <p:cNvPr id="30732"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dirty="0">
                <a:latin typeface="Arial" panose="020B0604020202020204" pitchFamily="34" charset="0"/>
                <a:cs typeface="Arial" panose="020B0604020202020204" pitchFamily="34" charset="0"/>
              </a:rPr>
              <a:t> </a:t>
            </a:r>
          </a:p>
        </p:txBody>
      </p:sp>
      <p:sp>
        <p:nvSpPr>
          <p:cNvPr id="290834"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90849" name="Rectangle 33"/>
          <p:cNvSpPr>
            <a:spLocks noChangeArrowheads="1"/>
          </p:cNvSpPr>
          <p:nvPr/>
        </p:nvSpPr>
        <p:spPr bwMode="auto">
          <a:xfrm>
            <a:off x="71438" y="860425"/>
            <a:ext cx="7273925" cy="76687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rtl="1">
              <a:defRPr/>
            </a:pPr>
            <a:r>
              <a:rPr lang="ar-JO" sz="4400" dirty="0">
                <a:solidFill>
                  <a:schemeClr val="folHlink"/>
                </a:solidFill>
                <a:latin typeface="Arial" panose="020B0604020202020204" pitchFamily="34" charset="0"/>
                <a:ea typeface="+mn-ea"/>
                <a:cs typeface="Arial" panose="020B0604020202020204" pitchFamily="34" charset="0"/>
              </a:rPr>
              <a:t>ملخص العهد الموسوي:</a:t>
            </a:r>
            <a:endParaRPr lang="en-US" sz="4400" dirty="0">
              <a:solidFill>
                <a:schemeClr val="folHlink"/>
              </a:solidFill>
              <a:latin typeface="Arial" panose="020B0604020202020204" pitchFamily="34" charset="0"/>
              <a:ea typeface="+mn-ea"/>
              <a:cs typeface="Arial" panose="020B0604020202020204" pitchFamily="34" charset="0"/>
            </a:endParaRPr>
          </a:p>
        </p:txBody>
      </p:sp>
      <p:grpSp>
        <p:nvGrpSpPr>
          <p:cNvPr id="2" name="Group 50"/>
          <p:cNvGrpSpPr>
            <a:grpSpLocks/>
          </p:cNvGrpSpPr>
          <p:nvPr/>
        </p:nvGrpSpPr>
        <p:grpSpPr bwMode="auto">
          <a:xfrm>
            <a:off x="558800" y="2400302"/>
            <a:ext cx="5773738" cy="893764"/>
            <a:chOff x="352" y="1512"/>
            <a:chExt cx="3637" cy="563"/>
          </a:xfrm>
        </p:grpSpPr>
        <p:sp>
          <p:nvSpPr>
            <p:cNvPr id="290850" name="Rectangle 34"/>
            <p:cNvSpPr>
              <a:spLocks noChangeArrowheads="1"/>
            </p:cNvSpPr>
            <p:nvPr/>
          </p:nvSpPr>
          <p:spPr bwMode="auto">
            <a:xfrm>
              <a:off x="1423" y="1563"/>
              <a:ext cx="2566" cy="512"/>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lgn="r" rtl="1">
                <a:defRPr/>
              </a:pPr>
              <a:r>
                <a:rPr lang="ar-JO" sz="2200" dirty="0">
                  <a:solidFill>
                    <a:schemeClr val="folHlink"/>
                  </a:solidFill>
                  <a:latin typeface="Arial" panose="020B0604020202020204" pitchFamily="34" charset="0"/>
                  <a:cs typeface="Arial" panose="020B0604020202020204" pitchFamily="34" charset="0"/>
                </a:rPr>
                <a:t>الإصحاح 20:</a:t>
              </a:r>
              <a:endParaRPr lang="en-US" sz="2200" dirty="0">
                <a:solidFill>
                  <a:schemeClr val="folHlink"/>
                </a:solidFill>
                <a:latin typeface="Arial" panose="020B0604020202020204" pitchFamily="34" charset="0"/>
                <a:cs typeface="Arial" panose="020B0604020202020204" pitchFamily="34" charset="0"/>
              </a:endParaRPr>
            </a:p>
            <a:p>
              <a:pPr>
                <a:defRPr/>
              </a:pPr>
              <a:r>
                <a:rPr lang="ar-JO" sz="2500" dirty="0">
                  <a:latin typeface="Arial" panose="020B0604020202020204" pitchFamily="34" charset="0"/>
                  <a:cs typeface="Arial" panose="020B0604020202020204" pitchFamily="34" charset="0"/>
                </a:rPr>
                <a:t>الوصايا العشر</a:t>
              </a:r>
              <a:endParaRPr lang="en-US" sz="1900" dirty="0">
                <a:solidFill>
                  <a:schemeClr val="folHlink"/>
                </a:solidFill>
                <a:latin typeface="Arial" panose="020B0604020202020204" pitchFamily="34" charset="0"/>
                <a:cs typeface="Arial" panose="020B0604020202020204" pitchFamily="34" charset="0"/>
              </a:endParaRPr>
            </a:p>
          </p:txBody>
        </p:sp>
        <p:sp>
          <p:nvSpPr>
            <p:cNvPr id="290851" name="Text Box 35"/>
            <p:cNvSpPr txBox="1">
              <a:spLocks noChangeArrowheads="1"/>
            </p:cNvSpPr>
            <p:nvPr/>
          </p:nvSpPr>
          <p:spPr bwMode="auto">
            <a:xfrm>
              <a:off x="352" y="1512"/>
              <a:ext cx="896"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dirty="0">
                  <a:solidFill>
                    <a:srgbClr val="66FF66"/>
                  </a:solidFill>
                  <a:latin typeface="Arial" panose="020B0604020202020204" pitchFamily="34" charset="0"/>
                  <a:cs typeface="Arial" panose="020B0604020202020204" pitchFamily="34" charset="0"/>
                </a:rPr>
                <a:t>"</a:t>
              </a:r>
              <a:r>
                <a:rPr lang="ar-JO" sz="4800" dirty="0">
                  <a:solidFill>
                    <a:srgbClr val="66FF66"/>
                  </a:solidFill>
                  <a:latin typeface="Arial" panose="020B0604020202020204" pitchFamily="34" charset="0"/>
                  <a:cs typeface="Arial" panose="020B0604020202020204" pitchFamily="34" charset="0"/>
                </a:rPr>
                <a:t>أ</a:t>
              </a:r>
              <a:r>
                <a:rPr lang="en-US" altLang="ja-JP" sz="4800" dirty="0">
                  <a:solidFill>
                    <a:srgbClr val="66FF66"/>
                  </a:solidFill>
                  <a:latin typeface="Arial" panose="020B0604020202020204" pitchFamily="34" charset="0"/>
                  <a:cs typeface="Arial" panose="020B0604020202020204" pitchFamily="34" charset="0"/>
                </a:rPr>
                <a:t>"</a:t>
              </a:r>
              <a:endParaRPr lang="en-US" sz="4800" dirty="0">
                <a:solidFill>
                  <a:srgbClr val="66FF66"/>
                </a:solidFill>
                <a:latin typeface="Arial" panose="020B0604020202020204" pitchFamily="34" charset="0"/>
                <a:cs typeface="Arial" panose="020B0604020202020204" pitchFamily="34" charset="0"/>
              </a:endParaRPr>
            </a:p>
          </p:txBody>
        </p:sp>
      </p:grpSp>
      <p:grpSp>
        <p:nvGrpSpPr>
          <p:cNvPr id="3" name="Group 51"/>
          <p:cNvGrpSpPr>
            <a:grpSpLocks/>
          </p:cNvGrpSpPr>
          <p:nvPr/>
        </p:nvGrpSpPr>
        <p:grpSpPr bwMode="auto">
          <a:xfrm>
            <a:off x="596900" y="3675063"/>
            <a:ext cx="5797550" cy="842962"/>
            <a:chOff x="376" y="2207"/>
            <a:chExt cx="3652" cy="531"/>
          </a:xfrm>
        </p:grpSpPr>
        <p:sp>
          <p:nvSpPr>
            <p:cNvPr id="290828" name="Rectangle 12"/>
            <p:cNvSpPr>
              <a:spLocks noChangeArrowheads="1"/>
            </p:cNvSpPr>
            <p:nvPr/>
          </p:nvSpPr>
          <p:spPr bwMode="auto">
            <a:xfrm>
              <a:off x="1487" y="2226"/>
              <a:ext cx="2541" cy="512"/>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square" lIns="90487" tIns="44450" rIns="90487" bIns="44450">
              <a:spAutoFit/>
            </a:bodyPr>
            <a:lstStyle/>
            <a:p>
              <a:pPr algn="r" rtl="1">
                <a:defRPr/>
              </a:pPr>
              <a:r>
                <a:rPr lang="ar-JO" sz="2200" dirty="0">
                  <a:solidFill>
                    <a:schemeClr val="folHlink"/>
                  </a:solidFill>
                  <a:latin typeface="Arial" panose="020B0604020202020204" pitchFamily="34" charset="0"/>
                  <a:cs typeface="Arial" panose="020B0604020202020204" pitchFamily="34" charset="0"/>
                </a:rPr>
                <a:t>الإصحاحات 21-24:</a:t>
              </a:r>
              <a:endParaRPr lang="en-US" sz="2200" dirty="0">
                <a:solidFill>
                  <a:schemeClr val="folHlink"/>
                </a:solidFill>
                <a:latin typeface="Arial" panose="020B0604020202020204" pitchFamily="34" charset="0"/>
                <a:cs typeface="Arial" panose="020B0604020202020204" pitchFamily="34" charset="0"/>
              </a:endParaRPr>
            </a:p>
            <a:p>
              <a:pPr>
                <a:defRPr/>
              </a:pPr>
              <a:r>
                <a:rPr lang="ar-JO" sz="2500" dirty="0">
                  <a:latin typeface="Arial" panose="020B0604020202020204" pitchFamily="34" charset="0"/>
                  <a:cs typeface="Arial" panose="020B0604020202020204" pitchFamily="34" charset="0"/>
                </a:rPr>
                <a:t>المراسيم الإجتماعية</a:t>
              </a:r>
              <a:endParaRPr lang="en-US" sz="1900" dirty="0">
                <a:solidFill>
                  <a:schemeClr val="folHlink"/>
                </a:solidFill>
                <a:latin typeface="Arial" panose="020B0604020202020204" pitchFamily="34" charset="0"/>
                <a:cs typeface="Arial" panose="020B0604020202020204" pitchFamily="34" charset="0"/>
              </a:endParaRPr>
            </a:p>
          </p:txBody>
        </p:sp>
        <p:sp>
          <p:nvSpPr>
            <p:cNvPr id="290852" name="Text Box 36"/>
            <p:cNvSpPr txBox="1">
              <a:spLocks noChangeArrowheads="1"/>
            </p:cNvSpPr>
            <p:nvPr/>
          </p:nvSpPr>
          <p:spPr bwMode="auto">
            <a:xfrm>
              <a:off x="376" y="2207"/>
              <a:ext cx="1064"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dirty="0">
                  <a:solidFill>
                    <a:srgbClr val="66FF66"/>
                  </a:solidFill>
                  <a:latin typeface="Arial" panose="020B0604020202020204" pitchFamily="34" charset="0"/>
                  <a:cs typeface="Arial" panose="020B0604020202020204" pitchFamily="34" charset="0"/>
                </a:rPr>
                <a:t>"</a:t>
              </a:r>
              <a:r>
                <a:rPr lang="ar-JO" sz="4800" dirty="0">
                  <a:solidFill>
                    <a:srgbClr val="66FF66"/>
                  </a:solidFill>
                  <a:latin typeface="Arial" panose="020B0604020202020204" pitchFamily="34" charset="0"/>
                  <a:cs typeface="Arial" panose="020B0604020202020204" pitchFamily="34" charset="0"/>
                </a:rPr>
                <a:t>م</a:t>
              </a:r>
              <a:r>
                <a:rPr lang="en-US" altLang="ja-JP" sz="4800" dirty="0">
                  <a:solidFill>
                    <a:srgbClr val="66FF66"/>
                  </a:solidFill>
                  <a:latin typeface="Arial" panose="020B0604020202020204" pitchFamily="34" charset="0"/>
                  <a:cs typeface="Arial" panose="020B0604020202020204" pitchFamily="34" charset="0"/>
                </a:rPr>
                <a:t>"</a:t>
              </a:r>
              <a:endParaRPr lang="en-US" sz="4800" dirty="0">
                <a:solidFill>
                  <a:srgbClr val="66FF66"/>
                </a:solidFill>
                <a:latin typeface="Arial" panose="020B0604020202020204" pitchFamily="34" charset="0"/>
                <a:cs typeface="Arial" panose="020B0604020202020204" pitchFamily="34" charset="0"/>
              </a:endParaRPr>
            </a:p>
          </p:txBody>
        </p:sp>
      </p:grpSp>
      <p:grpSp>
        <p:nvGrpSpPr>
          <p:cNvPr id="4" name="Group 52"/>
          <p:cNvGrpSpPr>
            <a:grpSpLocks/>
          </p:cNvGrpSpPr>
          <p:nvPr/>
        </p:nvGrpSpPr>
        <p:grpSpPr bwMode="auto">
          <a:xfrm>
            <a:off x="596900" y="5097463"/>
            <a:ext cx="5735638" cy="823912"/>
            <a:chOff x="376" y="2815"/>
            <a:chExt cx="3613" cy="519"/>
          </a:xfrm>
        </p:grpSpPr>
        <p:sp>
          <p:nvSpPr>
            <p:cNvPr id="290829" name="Rectangle 13"/>
            <p:cNvSpPr>
              <a:spLocks noChangeArrowheads="1"/>
            </p:cNvSpPr>
            <p:nvPr/>
          </p:nvSpPr>
          <p:spPr bwMode="auto">
            <a:xfrm>
              <a:off x="1526" y="2818"/>
              <a:ext cx="2463" cy="512"/>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square" lIns="90487" tIns="44450" rIns="90487" bIns="44450">
              <a:spAutoFit/>
            </a:bodyPr>
            <a:lstStyle/>
            <a:p>
              <a:pPr algn="r" rtl="1">
                <a:defRPr/>
              </a:pPr>
              <a:r>
                <a:rPr lang="ar-JO" sz="2200" dirty="0">
                  <a:solidFill>
                    <a:schemeClr val="folHlink"/>
                  </a:solidFill>
                  <a:latin typeface="Arial" panose="020B0604020202020204" pitchFamily="34" charset="0"/>
                  <a:cs typeface="Arial" panose="020B0604020202020204" pitchFamily="34" charset="0"/>
                </a:rPr>
                <a:t>الإصحاحات 25-31:</a:t>
              </a:r>
              <a:endParaRPr lang="en-US" sz="2200" dirty="0">
                <a:solidFill>
                  <a:schemeClr val="folHlink"/>
                </a:solidFill>
                <a:latin typeface="Arial" panose="020B0604020202020204" pitchFamily="34" charset="0"/>
                <a:cs typeface="Arial" panose="020B0604020202020204" pitchFamily="34" charset="0"/>
              </a:endParaRPr>
            </a:p>
            <a:p>
              <a:pPr>
                <a:defRPr/>
              </a:pPr>
              <a:r>
                <a:rPr lang="ar-JO" sz="2500" dirty="0">
                  <a:latin typeface="Arial" panose="020B0604020202020204" pitchFamily="34" charset="0"/>
                  <a:cs typeface="Arial" panose="020B0604020202020204" pitchFamily="34" charset="0"/>
                </a:rPr>
                <a:t>مراسيم خيمة الإجتماع</a:t>
              </a:r>
              <a:endParaRPr lang="en-US" sz="1900" dirty="0">
                <a:solidFill>
                  <a:schemeClr val="folHlink"/>
                </a:solidFill>
                <a:latin typeface="Arial" panose="020B0604020202020204" pitchFamily="34" charset="0"/>
                <a:cs typeface="Arial" panose="020B0604020202020204" pitchFamily="34" charset="0"/>
              </a:endParaRPr>
            </a:p>
          </p:txBody>
        </p:sp>
        <p:sp>
          <p:nvSpPr>
            <p:cNvPr id="290853" name="Text Box 37"/>
            <p:cNvSpPr txBox="1">
              <a:spLocks noChangeArrowheads="1"/>
            </p:cNvSpPr>
            <p:nvPr/>
          </p:nvSpPr>
          <p:spPr bwMode="auto">
            <a:xfrm>
              <a:off x="376" y="2815"/>
              <a:ext cx="1112" cy="519"/>
            </a:xfrm>
            <a:prstGeom prst="rect">
              <a:avLst/>
            </a:prstGeom>
            <a:noFill/>
            <a:ln w="9525">
              <a:noFill/>
              <a:miter lim="800000"/>
              <a:headEnd/>
              <a:tailEnd/>
            </a:ln>
            <a:effectLst>
              <a:outerShdw blurRad="63500" dist="117088" dir="2963922"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dirty="0">
                  <a:solidFill>
                    <a:srgbClr val="66FF66"/>
                  </a:solidFill>
                  <a:latin typeface="Arial" panose="020B0604020202020204" pitchFamily="34" charset="0"/>
                  <a:cs typeface="Arial" panose="020B0604020202020204" pitchFamily="34" charset="0"/>
                </a:rPr>
                <a:t>"</a:t>
              </a:r>
              <a:r>
                <a:rPr lang="ar-JO" sz="4800" dirty="0">
                  <a:solidFill>
                    <a:srgbClr val="66FF66"/>
                  </a:solidFill>
                  <a:latin typeface="Arial" panose="020B0604020202020204" pitchFamily="34" charset="0"/>
                  <a:cs typeface="Arial" panose="020B0604020202020204" pitchFamily="34" charset="0"/>
                </a:rPr>
                <a:t>ط</a:t>
              </a:r>
              <a:r>
                <a:rPr lang="en-US" altLang="ja-JP" sz="4800" dirty="0">
                  <a:solidFill>
                    <a:srgbClr val="66FF66"/>
                  </a:solidFill>
                  <a:latin typeface="Arial" panose="020B0604020202020204" pitchFamily="34" charset="0"/>
                  <a:cs typeface="Arial" panose="020B0604020202020204" pitchFamily="34" charset="0"/>
                </a:rPr>
                <a:t>"</a:t>
              </a:r>
              <a:endParaRPr lang="en-US" sz="4800" dirty="0">
                <a:solidFill>
                  <a:srgbClr val="66FF66"/>
                </a:solidFill>
                <a:latin typeface="Arial" panose="020B0604020202020204" pitchFamily="34" charset="0"/>
                <a:cs typeface="Arial" panose="020B0604020202020204" pitchFamily="34" charset="0"/>
              </a:endParaRPr>
            </a:p>
          </p:txBody>
        </p:sp>
      </p:grpSp>
      <p:grpSp>
        <p:nvGrpSpPr>
          <p:cNvPr id="30738" name="Group 40"/>
          <p:cNvGrpSpPr>
            <a:grpSpLocks/>
          </p:cNvGrpSpPr>
          <p:nvPr/>
        </p:nvGrpSpPr>
        <p:grpSpPr bwMode="auto">
          <a:xfrm>
            <a:off x="7127875" y="304800"/>
            <a:ext cx="1470025" cy="1638300"/>
            <a:chOff x="4490" y="192"/>
            <a:chExt cx="926" cy="1032"/>
          </a:xfrm>
        </p:grpSpPr>
        <p:sp>
          <p:nvSpPr>
            <p:cNvPr id="290857" name="Rectangle 41"/>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90858" name="Oval 42"/>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90859" name="Rectangle 43"/>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90860" name="Rectangle 44"/>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90861" name="Oval 45"/>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90862" name="Rectangle 46"/>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30750" name="Rectangle 47"/>
            <p:cNvSpPr>
              <a:spLocks noChangeArrowheads="1"/>
            </p:cNvSpPr>
            <p:nvPr/>
          </p:nvSpPr>
          <p:spPr bwMode="auto">
            <a:xfrm>
              <a:off x="4978" y="356"/>
              <a:ext cx="438" cy="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6</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8</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9</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10</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0751" name="Rectangle 48"/>
            <p:cNvSpPr>
              <a:spLocks noChangeArrowheads="1"/>
            </p:cNvSpPr>
            <p:nvPr/>
          </p:nvSpPr>
          <p:spPr bwMode="auto">
            <a:xfrm>
              <a:off x="4490" y="348"/>
              <a:ext cx="438" cy="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3</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4</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5</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30739" name="Text Box 54"/>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30740"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29087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290876" name="Rectangle 6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09</a:t>
            </a:r>
          </a:p>
        </p:txBody>
      </p:sp>
      <p:sp>
        <p:nvSpPr>
          <p:cNvPr id="30743" name="Text Box 62"/>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dirty="0">
                <a:solidFill>
                  <a:srgbClr val="FFFFFF"/>
                </a:solidFill>
                <a:latin typeface="Arial" panose="020B0604020202020204" pitchFamily="34" charset="0"/>
                <a:cs typeface="Arial" panose="020B0604020202020204" pitchFamily="34" charset="0"/>
              </a:rPr>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94" name="Rectangle 34"/>
          <p:cNvSpPr>
            <a:spLocks noChangeArrowheads="1"/>
          </p:cNvSpPr>
          <p:nvPr/>
        </p:nvSpPr>
        <p:spPr bwMode="auto">
          <a:xfrm>
            <a:off x="0" y="0"/>
            <a:ext cx="9144000" cy="6858000"/>
          </a:xfrm>
          <a:prstGeom prst="rect">
            <a:avLst/>
          </a:prstGeom>
          <a:solidFill>
            <a:schemeClr val="bg1">
              <a:alpha val="50000"/>
            </a:schemeClr>
          </a:solidFill>
          <a:ln w="9525">
            <a:noFill/>
            <a:miter lim="800000"/>
            <a:headEnd/>
            <a:tailEnd/>
          </a:ln>
          <a:effectLst/>
        </p:spPr>
        <p:txBody>
          <a:bodyPr wrap="none" anchor="ctr"/>
          <a:lstStyle/>
          <a:p>
            <a:pPr algn="r" rtl="1">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pic>
        <p:nvPicPr>
          <p:cNvPr id="32770" name="Picture 32"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207500"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424995" name="Rectangle 35"/>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lgn="r" rtl="1">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24976" name="Text Box 16"/>
          <p:cNvSpPr txBox="1">
            <a:spLocks noChangeArrowheads="1"/>
          </p:cNvSpPr>
          <p:nvPr/>
        </p:nvSpPr>
        <p:spPr bwMode="auto">
          <a:xfrm>
            <a:off x="406400" y="457200"/>
            <a:ext cx="8737600" cy="641350"/>
          </a:xfrm>
          <a:prstGeom prst="rect">
            <a:avLst/>
          </a:prstGeom>
          <a:noFill/>
          <a:ln w="9525">
            <a:noFill/>
            <a:miter lim="800000"/>
            <a:headEnd/>
            <a:tailEnd/>
          </a:ln>
          <a:effectLst>
            <a:outerShdw blurRad="63500" dist="81320" dir="3080412" algn="ctr" rotWithShape="0">
              <a:schemeClr val="bg2">
                <a:alpha val="74998"/>
              </a:schemeClr>
            </a:outerShdw>
          </a:effectLst>
        </p:spPr>
        <p:txBody>
          <a:bodyPr>
            <a:spAutoFit/>
          </a:bodyPr>
          <a:lstStyle/>
          <a:p>
            <a:pPr algn="ctr" rtl="1">
              <a:spcBef>
                <a:spcPct val="50000"/>
              </a:spcBef>
              <a:defRPr/>
            </a:pPr>
            <a:r>
              <a:rPr lang="ar-JO" sz="3600" dirty="0">
                <a:solidFill>
                  <a:srgbClr val="FFFF00"/>
                </a:solidFill>
                <a:latin typeface="Arial" panose="020B0604020202020204" pitchFamily="34" charset="0"/>
                <a:ea typeface="+mn-ea"/>
                <a:cs typeface="Arial" panose="020B0604020202020204" pitchFamily="34" charset="0"/>
              </a:rPr>
              <a:t>دلالات العهد الموسوي</a:t>
            </a:r>
            <a:endParaRPr lang="en-US" sz="3600" dirty="0">
              <a:solidFill>
                <a:srgbClr val="FFFF00"/>
              </a:solidFill>
              <a:latin typeface="Arial" panose="020B0604020202020204" pitchFamily="34" charset="0"/>
              <a:ea typeface="+mn-ea"/>
              <a:cs typeface="Arial" panose="020B0604020202020204" pitchFamily="34" charset="0"/>
            </a:endParaRPr>
          </a:p>
        </p:txBody>
      </p:sp>
      <p:sp>
        <p:nvSpPr>
          <p:cNvPr id="424977" name="Text Box 17"/>
          <p:cNvSpPr txBox="1">
            <a:spLocks noChangeArrowheads="1"/>
          </p:cNvSpPr>
          <p:nvPr/>
        </p:nvSpPr>
        <p:spPr bwMode="auto">
          <a:xfrm>
            <a:off x="0" y="1397000"/>
            <a:ext cx="9201150" cy="584775"/>
          </a:xfrm>
          <a:prstGeom prst="rect">
            <a:avLst/>
          </a:prstGeom>
          <a:noFill/>
          <a:ln w="9525">
            <a:noFill/>
            <a:miter lim="800000"/>
            <a:headEnd/>
            <a:tailEnd/>
          </a:ln>
          <a:effectLst>
            <a:outerShdw blurRad="63500" dist="81320" dir="3080412" algn="ctr" rotWithShape="0">
              <a:schemeClr val="bg2">
                <a:alpha val="74998"/>
              </a:schemeClr>
            </a:outerShdw>
          </a:effectLst>
        </p:spPr>
        <p:txBody>
          <a:bodyPr wrap="square">
            <a:spAutoFit/>
          </a:bodyPr>
          <a:lstStyle/>
          <a:p>
            <a:pPr algn="r" rtl="1">
              <a:spcBef>
                <a:spcPct val="50000"/>
              </a:spcBef>
              <a:defRPr/>
            </a:pPr>
            <a:r>
              <a:rPr lang="ar-JO" sz="3200" dirty="0">
                <a:solidFill>
                  <a:schemeClr val="folHlink"/>
                </a:solidFill>
                <a:latin typeface="Arial" panose="020B0604020202020204" pitchFamily="34" charset="0"/>
                <a:ea typeface="+mn-ea"/>
                <a:cs typeface="Arial" panose="020B0604020202020204" pitchFamily="34" charset="0"/>
              </a:rPr>
              <a:t>1. ترتيب </a:t>
            </a:r>
            <a:r>
              <a:rPr lang="ar-JO" sz="3200" dirty="0">
                <a:latin typeface="Arial" panose="020B0604020202020204" pitchFamily="34" charset="0"/>
                <a:ea typeface="+mn-ea"/>
                <a:cs typeface="Arial" panose="020B0604020202020204" pitchFamily="34" charset="0"/>
              </a:rPr>
              <a:t>مؤقت</a:t>
            </a:r>
            <a:r>
              <a:rPr lang="ar-JO" sz="3200" dirty="0">
                <a:solidFill>
                  <a:schemeClr val="folHlink"/>
                </a:solidFill>
                <a:latin typeface="Arial" panose="020B0604020202020204" pitchFamily="34" charset="0"/>
                <a:ea typeface="+mn-ea"/>
                <a:cs typeface="Arial" panose="020B0604020202020204" pitchFamily="34" charset="0"/>
              </a:rPr>
              <a:t>.</a:t>
            </a:r>
            <a:endParaRPr lang="en-US" sz="3200" dirty="0">
              <a:solidFill>
                <a:schemeClr val="folHlink"/>
              </a:solidFill>
              <a:latin typeface="Arial" panose="020B0604020202020204" pitchFamily="34" charset="0"/>
              <a:ea typeface="+mn-ea"/>
              <a:cs typeface="Arial" panose="020B0604020202020204" pitchFamily="34" charset="0"/>
            </a:endParaRPr>
          </a:p>
        </p:txBody>
      </p:sp>
      <p:sp>
        <p:nvSpPr>
          <p:cNvPr id="424978" name="Text Box 18"/>
          <p:cNvSpPr txBox="1">
            <a:spLocks noChangeArrowheads="1"/>
          </p:cNvSpPr>
          <p:nvPr/>
        </p:nvSpPr>
        <p:spPr bwMode="auto">
          <a:xfrm>
            <a:off x="0" y="2286000"/>
            <a:ext cx="9201150" cy="584775"/>
          </a:xfrm>
          <a:prstGeom prst="rect">
            <a:avLst/>
          </a:prstGeom>
          <a:noFill/>
          <a:ln w="9525">
            <a:noFill/>
            <a:miter lim="800000"/>
            <a:headEnd/>
            <a:tailEnd/>
          </a:ln>
          <a:effectLst>
            <a:outerShdw blurRad="63500" dist="81320" dir="3080412" algn="ctr" rotWithShape="0">
              <a:schemeClr val="bg2">
                <a:alpha val="74998"/>
              </a:schemeClr>
            </a:outerShdw>
          </a:effectLst>
        </p:spPr>
        <p:txBody>
          <a:bodyPr wrap="square">
            <a:spAutoFit/>
          </a:bodyPr>
          <a:lstStyle/>
          <a:p>
            <a:pPr algn="r" rtl="1">
              <a:spcBef>
                <a:spcPct val="50000"/>
              </a:spcBef>
              <a:defRPr/>
            </a:pPr>
            <a:r>
              <a:rPr lang="ar-JO" sz="3200" dirty="0">
                <a:solidFill>
                  <a:schemeClr val="folHlink"/>
                </a:solidFill>
                <a:latin typeface="Arial" panose="020B0604020202020204" pitchFamily="34" charset="0"/>
                <a:ea typeface="+mn-ea"/>
                <a:cs typeface="Arial" panose="020B0604020202020204" pitchFamily="34" charset="0"/>
              </a:rPr>
              <a:t>2. ترتيب </a:t>
            </a:r>
            <a:r>
              <a:rPr lang="ar-JO" sz="3200" dirty="0">
                <a:latin typeface="Arial" panose="020B0604020202020204" pitchFamily="34" charset="0"/>
                <a:ea typeface="+mn-ea"/>
                <a:cs typeface="Arial" panose="020B0604020202020204" pitchFamily="34" charset="0"/>
              </a:rPr>
              <a:t>مشروط</a:t>
            </a:r>
            <a:r>
              <a:rPr lang="ar-JO" sz="3200" dirty="0">
                <a:solidFill>
                  <a:schemeClr val="folHlink"/>
                </a:solidFill>
                <a:latin typeface="Arial" panose="020B0604020202020204" pitchFamily="34" charset="0"/>
                <a:ea typeface="+mn-ea"/>
                <a:cs typeface="Arial" panose="020B0604020202020204" pitchFamily="34" charset="0"/>
              </a:rPr>
              <a:t>.</a:t>
            </a:r>
            <a:endParaRPr lang="en-US" sz="3200" dirty="0">
              <a:solidFill>
                <a:schemeClr val="folHlink"/>
              </a:solidFill>
              <a:latin typeface="Arial" panose="020B0604020202020204" pitchFamily="34" charset="0"/>
              <a:ea typeface="+mn-ea"/>
              <a:cs typeface="Arial" panose="020B0604020202020204" pitchFamily="34" charset="0"/>
            </a:endParaRPr>
          </a:p>
        </p:txBody>
      </p:sp>
      <p:sp>
        <p:nvSpPr>
          <p:cNvPr id="424979" name="Text Box 19"/>
          <p:cNvSpPr txBox="1">
            <a:spLocks noChangeArrowheads="1"/>
          </p:cNvSpPr>
          <p:nvPr/>
        </p:nvSpPr>
        <p:spPr bwMode="auto">
          <a:xfrm>
            <a:off x="0" y="3311387"/>
            <a:ext cx="9201150" cy="523220"/>
          </a:xfrm>
          <a:prstGeom prst="rect">
            <a:avLst/>
          </a:prstGeom>
          <a:noFill/>
          <a:ln w="9525">
            <a:noFill/>
            <a:miter lim="800000"/>
            <a:headEnd/>
            <a:tailEnd/>
          </a:ln>
          <a:effectLst>
            <a:outerShdw blurRad="63500" dist="81320" dir="3080412" algn="ctr" rotWithShape="0">
              <a:schemeClr val="bg2">
                <a:alpha val="74998"/>
              </a:schemeClr>
            </a:outerShdw>
          </a:effectLst>
        </p:spPr>
        <p:txBody>
          <a:bodyPr wrap="square">
            <a:spAutoFit/>
          </a:bodyPr>
          <a:lstStyle/>
          <a:p>
            <a:pPr algn="r" rtl="1">
              <a:spcBef>
                <a:spcPct val="50000"/>
              </a:spcBef>
              <a:defRPr/>
            </a:pPr>
            <a:r>
              <a:rPr lang="ar-JO" sz="2800" dirty="0">
                <a:solidFill>
                  <a:schemeClr val="folHlink"/>
                </a:solidFill>
                <a:latin typeface="Arial" panose="020B0604020202020204" pitchFamily="34" charset="0"/>
                <a:ea typeface="+mn-ea"/>
                <a:cs typeface="Arial" panose="020B0604020202020204" pitchFamily="34" charset="0"/>
              </a:rPr>
              <a:t>3. لقد خدم الغرض منه في ختام خدمة يسوع المسيح، </a:t>
            </a:r>
            <a:r>
              <a:rPr lang="ar-JO" sz="2800" dirty="0">
                <a:latin typeface="Arial" panose="020B0604020202020204" pitchFamily="34" charset="0"/>
                <a:ea typeface="+mn-ea"/>
                <a:cs typeface="Arial" panose="020B0604020202020204" pitchFamily="34" charset="0"/>
              </a:rPr>
              <a:t>وانتهى هناك</a:t>
            </a:r>
            <a:r>
              <a:rPr lang="ar-JO" sz="2800" dirty="0">
                <a:solidFill>
                  <a:schemeClr val="folHlink"/>
                </a:solidFill>
                <a:latin typeface="Arial" panose="020B0604020202020204" pitchFamily="34" charset="0"/>
                <a:ea typeface="+mn-ea"/>
                <a:cs typeface="Arial" panose="020B0604020202020204" pitchFamily="34" charset="0"/>
              </a:rPr>
              <a:t>.</a:t>
            </a:r>
            <a:endParaRPr lang="en-US" sz="2800" dirty="0">
              <a:solidFill>
                <a:srgbClr val="99CCFF"/>
              </a:solidFill>
              <a:latin typeface="Arial" panose="020B0604020202020204" pitchFamily="34" charset="0"/>
              <a:ea typeface="+mn-ea"/>
              <a:cs typeface="Arial" panose="020B0604020202020204" pitchFamily="34" charset="0"/>
            </a:endParaRPr>
          </a:p>
        </p:txBody>
      </p:sp>
      <p:sp>
        <p:nvSpPr>
          <p:cNvPr id="424980" name="Text Box 20"/>
          <p:cNvSpPr txBox="1">
            <a:spLocks noChangeArrowheads="1"/>
          </p:cNvSpPr>
          <p:nvPr/>
        </p:nvSpPr>
        <p:spPr bwMode="auto">
          <a:xfrm>
            <a:off x="57150" y="4519613"/>
            <a:ext cx="9144000" cy="954107"/>
          </a:xfrm>
          <a:prstGeom prst="rect">
            <a:avLst/>
          </a:prstGeom>
          <a:noFill/>
          <a:ln w="9525">
            <a:noFill/>
            <a:miter lim="800000"/>
            <a:headEnd/>
            <a:tailEnd/>
          </a:ln>
          <a:effectLst>
            <a:outerShdw blurRad="63500" dist="81320" dir="3080412" algn="ctr" rotWithShape="0">
              <a:schemeClr val="bg2">
                <a:alpha val="74998"/>
              </a:schemeClr>
            </a:outerShdw>
          </a:effectLst>
        </p:spPr>
        <p:txBody>
          <a:bodyPr wrap="square">
            <a:spAutoFit/>
          </a:bodyPr>
          <a:lstStyle/>
          <a:p>
            <a:pPr marL="539750" indent="-539750" algn="r" rtl="1">
              <a:spcBef>
                <a:spcPct val="50000"/>
              </a:spcBef>
              <a:defRPr/>
            </a:pPr>
            <a:r>
              <a:rPr lang="ar-JO" sz="2800" dirty="0">
                <a:solidFill>
                  <a:srgbClr val="FFFFFF"/>
                </a:solidFill>
                <a:latin typeface="Arial" panose="020B0604020202020204" pitchFamily="34" charset="0"/>
                <a:ea typeface="+mn-ea"/>
                <a:cs typeface="Arial" panose="020B0604020202020204" pitchFamily="34" charset="0"/>
              </a:rPr>
              <a:t>4. بعد دخول الروح القدس إلى الأرض، </a:t>
            </a:r>
            <a:r>
              <a:rPr lang="ar-JO" sz="2800" dirty="0">
                <a:solidFill>
                  <a:srgbClr val="FFFF00"/>
                </a:solidFill>
                <a:latin typeface="Arial" panose="020B0604020202020204" pitchFamily="34" charset="0"/>
                <a:ea typeface="+mn-ea"/>
                <a:cs typeface="Arial" panose="020B0604020202020204" pitchFamily="34" charset="0"/>
              </a:rPr>
              <a:t>أصبح الناموس جزءً من حياة وقلب كل مؤمن.</a:t>
            </a:r>
            <a:endParaRPr lang="en-US" sz="2800" dirty="0">
              <a:solidFill>
                <a:srgbClr val="FFFF00"/>
              </a:solidFill>
              <a:latin typeface="Arial" panose="020B0604020202020204" pitchFamily="34" charset="0"/>
              <a:ea typeface="+mn-ea"/>
              <a:cs typeface="Arial" panose="020B0604020202020204" pitchFamily="34" charset="0"/>
            </a:endParaRPr>
          </a:p>
        </p:txBody>
      </p:sp>
      <p:sp>
        <p:nvSpPr>
          <p:cNvPr id="424981" name="Oval 21"/>
          <p:cNvSpPr>
            <a:spLocks noChangeArrowheads="1"/>
          </p:cNvSpPr>
          <p:nvPr/>
        </p:nvSpPr>
        <p:spPr bwMode="auto">
          <a:xfrm>
            <a:off x="6798365" y="1409987"/>
            <a:ext cx="1086677"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lgn="r" rtl="1">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24982" name="Oval 22"/>
          <p:cNvSpPr>
            <a:spLocks noChangeArrowheads="1"/>
          </p:cNvSpPr>
          <p:nvPr/>
        </p:nvSpPr>
        <p:spPr bwMode="auto">
          <a:xfrm>
            <a:off x="6400800" y="2298987"/>
            <a:ext cx="1484242"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lgn="r" rtl="1">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24983" name="Oval 23"/>
          <p:cNvSpPr>
            <a:spLocks noChangeArrowheads="1"/>
          </p:cNvSpPr>
          <p:nvPr/>
        </p:nvSpPr>
        <p:spPr bwMode="auto">
          <a:xfrm>
            <a:off x="762001" y="3275013"/>
            <a:ext cx="2299252" cy="558800"/>
          </a:xfrm>
          <a:prstGeom prst="ellipse">
            <a:avLst/>
          </a:prstGeom>
          <a:noFill/>
          <a:ln w="38100">
            <a:solidFill>
              <a:schemeClr val="tx1"/>
            </a:solidFill>
            <a:round/>
            <a:headEnd/>
            <a:tailEnd/>
          </a:ln>
          <a:effectLst>
            <a:outerShdw blurRad="63500" dist="71842" dir="2700000" algn="ctr" rotWithShape="0">
              <a:schemeClr val="bg2">
                <a:alpha val="74998"/>
              </a:schemeClr>
            </a:outerShdw>
          </a:effectLst>
        </p:spPr>
        <p:txBody>
          <a:bodyPr wrap="none" anchor="ctr"/>
          <a:lstStyle/>
          <a:p>
            <a:pPr algn="r" rtl="1">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32780"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424986"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rtl="1">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424989" name="Rectangle 29"/>
          <p:cNvSpPr>
            <a:spLocks noChangeArrowheads="1"/>
          </p:cNvSpPr>
          <p:nvPr/>
        </p:nvSpPr>
        <p:spPr bwMode="auto">
          <a:xfrm>
            <a:off x="8092135" y="6526927"/>
            <a:ext cx="325730" cy="246221"/>
          </a:xfrm>
          <a:prstGeom prst="rect">
            <a:avLst/>
          </a:prstGeom>
          <a:noFill/>
          <a:ln w="12700">
            <a:noFill/>
            <a:miter lim="800000"/>
            <a:headEnd/>
            <a:tailEnd/>
          </a:ln>
          <a:effectLst/>
        </p:spPr>
        <p:txBody>
          <a:bodyPr wrap="none" anchor="ctr">
            <a:spAutoFit/>
          </a:bodyPr>
          <a:lstStyle/>
          <a:p>
            <a:pPr algn="ctr" rtl="1">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10</a:t>
            </a:r>
          </a:p>
        </p:txBody>
      </p:sp>
      <p:sp>
        <p:nvSpPr>
          <p:cNvPr id="32783"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pPr>
            <a:r>
              <a:rPr lang="ar-JO" sz="1800" dirty="0">
                <a:solidFill>
                  <a:srgbClr val="FFFFFF"/>
                </a:solidFill>
                <a:latin typeface="Arial" panose="020B0604020202020204" pitchFamily="34" charset="0"/>
                <a:cs typeface="Arial" panose="020B0604020202020204" pitchFamily="34" charset="0"/>
              </a:rPr>
              <a:t>4</a:t>
            </a:r>
            <a:endParaRPr lang="en-US" sz="1800" dirty="0">
              <a:solidFill>
                <a:srgbClr val="FFFFFF"/>
              </a:solidFill>
              <a:latin typeface="Arial" panose="020B0604020202020204" pitchFamily="34" charset="0"/>
              <a:cs typeface="Arial" panose="020B0604020202020204" pitchFamily="34" charset="0"/>
            </a:endParaRPr>
          </a:p>
        </p:txBody>
      </p:sp>
      <p:sp>
        <p:nvSpPr>
          <p:cNvPr id="32784" name="Text Box 36"/>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424997" name="Rectangle 37"/>
          <p:cNvSpPr>
            <a:spLocks noChangeArrowheads="1"/>
          </p:cNvSpPr>
          <p:nvPr/>
        </p:nvSpPr>
        <p:spPr bwMode="auto">
          <a:xfrm>
            <a:off x="7559132" y="6525340"/>
            <a:ext cx="736099" cy="246221"/>
          </a:xfrm>
          <a:prstGeom prst="rect">
            <a:avLst/>
          </a:prstGeom>
          <a:noFill/>
          <a:ln w="12700">
            <a:noFill/>
            <a:miter lim="800000"/>
            <a:headEnd/>
            <a:tailEnd/>
          </a:ln>
          <a:effectLst/>
        </p:spPr>
        <p:txBody>
          <a:bodyPr wrap="none" anchor="ctr">
            <a:spAutoFit/>
          </a:bodyPr>
          <a:lstStyle/>
          <a:p>
            <a:pPr algn="ctr" rtl="1">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4995"/>
                                        </p:tgtEl>
                                        <p:attrNameLst>
                                          <p:attrName>style.visibility</p:attrName>
                                        </p:attrNameLst>
                                      </p:cBhvr>
                                      <p:to>
                                        <p:strVal val="visible"/>
                                      </p:to>
                                    </p:set>
                                    <p:animEffect transition="in" filter="fade">
                                      <p:cBhvr>
                                        <p:cTn id="7" dur="1000"/>
                                        <p:tgtEl>
                                          <p:spTgt spid="424995"/>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24977"/>
                                        </p:tgtEl>
                                        <p:attrNameLst>
                                          <p:attrName>style.visibility</p:attrName>
                                        </p:attrNameLst>
                                      </p:cBhvr>
                                      <p:to>
                                        <p:strVal val="visible"/>
                                      </p:to>
                                    </p:set>
                                    <p:animEffect transition="in" filter="wipe(left)">
                                      <p:cBhvr>
                                        <p:cTn id="11" dur="500"/>
                                        <p:tgtEl>
                                          <p:spTgt spid="424977"/>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424981"/>
                                        </p:tgtEl>
                                        <p:attrNameLst>
                                          <p:attrName>style.visibility</p:attrName>
                                        </p:attrNameLst>
                                      </p:cBhvr>
                                      <p:to>
                                        <p:strVal val="visible"/>
                                      </p:to>
                                    </p:set>
                                    <p:animEffect transition="in" filter="fade">
                                      <p:cBhvr>
                                        <p:cTn id="15" dur="1000"/>
                                        <p:tgtEl>
                                          <p:spTgt spid="424981"/>
                                        </p:tgtEl>
                                      </p:cBhvr>
                                    </p:animEffect>
                                  </p:childTnLst>
                                  <p:subTnLst>
                                    <p:set>
                                      <p:cBhvr override="childStyle">
                                        <p:cTn dur="1" fill="hold" display="0" masterRel="nextClick" afterEffect="1"/>
                                        <p:tgtEl>
                                          <p:spTgt spid="424981"/>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24978"/>
                                        </p:tgtEl>
                                        <p:attrNameLst>
                                          <p:attrName>style.visibility</p:attrName>
                                        </p:attrNameLst>
                                      </p:cBhvr>
                                      <p:to>
                                        <p:strVal val="visible"/>
                                      </p:to>
                                    </p:set>
                                    <p:animEffect transition="in" filter="wipe(left)">
                                      <p:cBhvr>
                                        <p:cTn id="20" dur="500"/>
                                        <p:tgtEl>
                                          <p:spTgt spid="424978"/>
                                        </p:tgtEl>
                                      </p:cBhvr>
                                    </p:animEffect>
                                  </p:childTnLst>
                                </p:cTn>
                              </p:par>
                            </p:childTnLst>
                          </p:cTn>
                        </p:par>
                        <p:par>
                          <p:cTn id="21" fill="hold" nodeType="afterGroup">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24982"/>
                                        </p:tgtEl>
                                        <p:attrNameLst>
                                          <p:attrName>style.visibility</p:attrName>
                                        </p:attrNameLst>
                                      </p:cBhvr>
                                      <p:to>
                                        <p:strVal val="visible"/>
                                      </p:to>
                                    </p:set>
                                    <p:animEffect transition="in" filter="fade">
                                      <p:cBhvr>
                                        <p:cTn id="24" dur="1000"/>
                                        <p:tgtEl>
                                          <p:spTgt spid="424982"/>
                                        </p:tgtEl>
                                      </p:cBhvr>
                                    </p:animEffect>
                                  </p:childTnLst>
                                  <p:subTnLst>
                                    <p:set>
                                      <p:cBhvr override="childStyle">
                                        <p:cTn dur="1" fill="hold" display="0" masterRel="nextClick" afterEffect="1"/>
                                        <p:tgtEl>
                                          <p:spTgt spid="424982"/>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24979"/>
                                        </p:tgtEl>
                                        <p:attrNameLst>
                                          <p:attrName>style.visibility</p:attrName>
                                        </p:attrNameLst>
                                      </p:cBhvr>
                                      <p:to>
                                        <p:strVal val="visible"/>
                                      </p:to>
                                    </p:set>
                                    <p:animEffect transition="in" filter="wipe(left)">
                                      <p:cBhvr>
                                        <p:cTn id="29" dur="500"/>
                                        <p:tgtEl>
                                          <p:spTgt spid="424979"/>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24983"/>
                                        </p:tgtEl>
                                        <p:attrNameLst>
                                          <p:attrName>style.visibility</p:attrName>
                                        </p:attrNameLst>
                                      </p:cBhvr>
                                      <p:to>
                                        <p:strVal val="visible"/>
                                      </p:to>
                                    </p:set>
                                    <p:animEffect transition="in" filter="fade">
                                      <p:cBhvr>
                                        <p:cTn id="33" dur="1000"/>
                                        <p:tgtEl>
                                          <p:spTgt spid="424983"/>
                                        </p:tgtEl>
                                      </p:cBhvr>
                                    </p:animEffect>
                                  </p:childTnLst>
                                  <p:subTnLst>
                                    <p:set>
                                      <p:cBhvr override="childStyle">
                                        <p:cTn dur="1" fill="hold" display="0" masterRel="nextClick" afterEffect="1"/>
                                        <p:tgtEl>
                                          <p:spTgt spid="424983"/>
                                        </p:tgtEl>
                                        <p:attrNameLst>
                                          <p:attrName>style.visibility</p:attrName>
                                        </p:attrNameLst>
                                      </p:cBhvr>
                                      <p:to>
                                        <p:strVal val="hidden"/>
                                      </p:to>
                                    </p:set>
                                  </p:sub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24980"/>
                                        </p:tgtEl>
                                        <p:attrNameLst>
                                          <p:attrName>style.visibility</p:attrName>
                                        </p:attrNameLst>
                                      </p:cBhvr>
                                      <p:to>
                                        <p:strVal val="visible"/>
                                      </p:to>
                                    </p:set>
                                    <p:animEffect transition="in" filter="wipe(left)">
                                      <p:cBhvr>
                                        <p:cTn id="38" dur="500"/>
                                        <p:tgtEl>
                                          <p:spTgt spid="42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95" grpId="0" animBg="1"/>
      <p:bldP spid="424977" grpId="0" autoUpdateAnimBg="0"/>
      <p:bldP spid="424978" grpId="0" autoUpdateAnimBg="0"/>
      <p:bldP spid="424979" grpId="0" autoUpdateAnimBg="0"/>
      <p:bldP spid="424980" grpId="0" autoUpdateAnimBg="0"/>
      <p:bldP spid="424981" grpId="0" animBg="1"/>
      <p:bldP spid="424982" grpId="0" animBg="1"/>
      <p:bldP spid="42498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366838" y="1933575"/>
            <a:ext cx="6545262" cy="3182923"/>
          </a:xfrm>
          <a:prstGeom prst="rect">
            <a:avLst/>
          </a:prstGeom>
          <a:noFill/>
          <a:ln w="12700">
            <a:noFill/>
            <a:miter lim="800000"/>
            <a:headEnd/>
            <a:tailEnd/>
          </a:ln>
          <a:effectLst>
            <a:outerShdw blurRad="63500" dist="143684" dir="2700000" algn="ctr" rotWithShape="0">
              <a:schemeClr val="bg2">
                <a:alpha val="74998"/>
              </a:schemeClr>
            </a:outerShdw>
          </a:effectLst>
        </p:spPr>
        <p:txBody>
          <a:bodyPr wrap="square" lIns="90487" tIns="44450" rIns="90487" bIns="44450">
            <a:spAutoFit/>
          </a:bodyPr>
          <a:lstStyle/>
          <a:p>
            <a:pPr algn="ctr">
              <a:spcBef>
                <a:spcPct val="50000"/>
              </a:spcBef>
              <a:defRPr/>
            </a:pPr>
            <a:r>
              <a:rPr lang="ar-JO" sz="4000" dirty="0">
                <a:latin typeface="Arial" panose="020B0604020202020204" pitchFamily="34" charset="0"/>
                <a:cs typeface="Arial" panose="020B0604020202020204" pitchFamily="34" charset="0"/>
              </a:rPr>
              <a:t>قال يسوع:</a:t>
            </a:r>
            <a:endParaRPr lang="en-US" sz="4000" dirty="0">
              <a:latin typeface="Arial" panose="020B0604020202020204" pitchFamily="34" charset="0"/>
              <a:cs typeface="Arial" panose="020B0604020202020204" pitchFamily="34" charset="0"/>
            </a:endParaRPr>
          </a:p>
          <a:p>
            <a:pPr marL="365760" algn="r" rtl="1">
              <a:spcBef>
                <a:spcPct val="50000"/>
              </a:spcBef>
              <a:defRPr/>
            </a:pPr>
            <a:r>
              <a:rPr lang="ar-JO" sz="4600" dirty="0">
                <a:solidFill>
                  <a:schemeClr val="tx2">
                    <a:lumMod val="75000"/>
                  </a:schemeClr>
                </a:solidFill>
                <a:latin typeface="Arial" panose="020B0604020202020204" pitchFamily="34" charset="0"/>
                <a:cs typeface="Arial" panose="020B0604020202020204" pitchFamily="34" charset="0"/>
              </a:rPr>
              <a:t>لا تظنوا أني جئت لأنقض الناموس أو الأنبياء</a:t>
            </a:r>
            <a:r>
              <a:rPr lang="ar-JO" sz="4600" u="sng" dirty="0">
                <a:solidFill>
                  <a:srgbClr val="009900"/>
                </a:solidFill>
                <a:latin typeface="Arial" panose="020B0604020202020204" pitchFamily="34" charset="0"/>
                <a:cs typeface="Arial" panose="020B0604020202020204" pitchFamily="34" charset="0"/>
              </a:rPr>
              <a:t>         لأنقض بل لأكمل.</a:t>
            </a:r>
            <a:endParaRPr lang="en-US" sz="4600" u="sng" dirty="0">
              <a:solidFill>
                <a:srgbClr val="009900"/>
              </a:solidFill>
              <a:latin typeface="Arial" panose="020B0604020202020204" pitchFamily="34" charset="0"/>
              <a:cs typeface="Arial" panose="020B0604020202020204" pitchFamily="34" charset="0"/>
            </a:endParaRPr>
          </a:p>
        </p:txBody>
      </p:sp>
      <p:sp>
        <p:nvSpPr>
          <p:cNvPr id="47107" name="Rectangle 3"/>
          <p:cNvSpPr>
            <a:spLocks noChangeArrowheads="1"/>
          </p:cNvSpPr>
          <p:nvPr/>
        </p:nvSpPr>
        <p:spPr bwMode="auto">
          <a:xfrm>
            <a:off x="1471613" y="536575"/>
            <a:ext cx="6545262" cy="92076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spcBef>
                <a:spcPct val="50000"/>
              </a:spcBef>
              <a:defRPr/>
            </a:pPr>
            <a:r>
              <a:rPr lang="ar-JO" sz="5400" dirty="0">
                <a:latin typeface="Arial" panose="020B0604020202020204" pitchFamily="34" charset="0"/>
                <a:ea typeface="+mn-ea"/>
                <a:cs typeface="Arial" panose="020B0604020202020204" pitchFamily="34" charset="0"/>
              </a:rPr>
              <a:t>متى 5: 17</a:t>
            </a:r>
            <a:endParaRPr lang="en-US" sz="5400" dirty="0">
              <a:latin typeface="Arial" panose="020B0604020202020204" pitchFamily="34" charset="0"/>
              <a:ea typeface="+mn-ea"/>
              <a:cs typeface="Arial" panose="020B0604020202020204" pitchFamily="34" charset="0"/>
            </a:endParaRPr>
          </a:p>
        </p:txBody>
      </p:sp>
      <p:sp>
        <p:nvSpPr>
          <p:cNvPr id="3482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34821" name="Text Box 8"/>
          <p:cNvSpPr txBox="1">
            <a:spLocks noChangeArrowheads="1"/>
          </p:cNvSpPr>
          <p:nvPr/>
        </p:nvSpPr>
        <p:spPr bwMode="auto">
          <a:xfrm>
            <a:off x="8902700" y="53482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3482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47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47117" name="Rectangle 1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11</a:t>
            </a:r>
          </a:p>
        </p:txBody>
      </p:sp>
      <p:sp>
        <p:nvSpPr>
          <p:cNvPr id="34825" name="Text Box 31"/>
          <p:cNvSpPr txBox="1">
            <a:spLocks noChangeArrowheads="1"/>
          </p:cNvSpPr>
          <p:nvPr/>
        </p:nvSpPr>
        <p:spPr bwMode="auto">
          <a:xfrm>
            <a:off x="8582025" y="64357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dirty="0">
                <a:solidFill>
                  <a:srgbClr val="FFFFFF"/>
                </a:solidFill>
                <a:latin typeface="Arial" panose="020B0604020202020204" pitchFamily="34" charset="0"/>
                <a:cs typeface="Arial" panose="020B0604020202020204" pitchFamily="34" charset="0"/>
              </a:rPr>
              <a:t>1</a:t>
            </a:r>
          </a:p>
        </p:txBody>
      </p:sp>
      <p:sp>
        <p:nvSpPr>
          <p:cNvPr id="11" name="Rectangle 5">
            <a:extLst>
              <a:ext uri="{FF2B5EF4-FFF2-40B4-BE49-F238E27FC236}">
                <a16:creationId xmlns:a16="http://schemas.microsoft.com/office/drawing/2014/main" id="{36A7976D-CB42-C205-7E06-BFC627CA8BEA}"/>
              </a:ext>
            </a:extLst>
          </p:cNvPr>
          <p:cNvSpPr>
            <a:spLocks noChangeArrowheads="1"/>
          </p:cNvSpPr>
          <p:nvPr/>
        </p:nvSpPr>
        <p:spPr bwMode="auto">
          <a:xfrm>
            <a:off x="-1958216" y="3591339"/>
            <a:ext cx="5574131" cy="797654"/>
          </a:xfrm>
          <a:prstGeom prst="rect">
            <a:avLst/>
          </a:prstGeom>
          <a:noFill/>
          <a:ln w="12700">
            <a:noFill/>
            <a:miter lim="800000"/>
            <a:headEnd/>
            <a:tailEnd/>
          </a:ln>
          <a:effectLst>
            <a:outerShdw blurRad="63500" dist="143684" dir="2700000" algn="ctr" rotWithShape="0">
              <a:schemeClr val="bg2">
                <a:alpha val="74998"/>
              </a:schemeClr>
            </a:outerShdw>
          </a:effectLst>
        </p:spPr>
        <p:txBody>
          <a:bodyPr wrap="square" lIns="90487" tIns="44450" rIns="90487" bIns="44450">
            <a:spAutoFit/>
          </a:bodyPr>
          <a:lstStyle/>
          <a:p>
            <a:pPr algn="r" rtl="1">
              <a:spcBef>
                <a:spcPts val="600"/>
              </a:spcBef>
              <a:defRPr/>
            </a:pPr>
            <a:r>
              <a:rPr lang="ar-JO" sz="4600" u="sng" dirty="0">
                <a:solidFill>
                  <a:srgbClr val="00B050"/>
                </a:solidFill>
                <a:latin typeface="Arial" panose="020B0604020202020204" pitchFamily="34" charset="0"/>
                <a:ea typeface="+mn-ea"/>
                <a:cs typeface="Arial" panose="020B0604020202020204" pitchFamily="34" charset="0"/>
              </a:rPr>
              <a:t>ما جئت</a:t>
            </a:r>
            <a:endParaRPr lang="en-US" sz="4600" u="sng" dirty="0">
              <a:solidFill>
                <a:srgbClr val="00B050"/>
              </a:solidFill>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49"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051" name="Rectangle 3"/>
          <p:cNvSpPr>
            <a:spLocks noChangeArrowheads="1"/>
          </p:cNvSpPr>
          <p:nvPr/>
        </p:nvSpPr>
        <p:spPr bwMode="auto">
          <a:xfrm>
            <a:off x="0" y="0"/>
            <a:ext cx="9144000" cy="5749925"/>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4052" name="Rectangle 4"/>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ar-JO" sz="4000" dirty="0">
                <a:solidFill>
                  <a:schemeClr val="tx2"/>
                </a:solidFill>
                <a:latin typeface="Arial" panose="020B0604020202020204" pitchFamily="34" charset="0"/>
                <a:cs typeface="Arial" panose="020B0604020202020204" pitchFamily="34" charset="0"/>
              </a:rPr>
              <a:t>العهد</a:t>
            </a:r>
          </a:p>
          <a:p>
            <a:pPr algn="ctr">
              <a:lnSpc>
                <a:spcPct val="80000"/>
              </a:lnSpc>
              <a:defRPr/>
            </a:pPr>
            <a:r>
              <a:rPr lang="ar-JO" sz="4000" dirty="0">
                <a:solidFill>
                  <a:schemeClr val="tx2"/>
                </a:solidFill>
                <a:latin typeface="Arial" panose="020B0604020202020204" pitchFamily="34" charset="0"/>
                <a:cs typeface="Arial" panose="020B0604020202020204" pitchFamily="34" charset="0"/>
              </a:rPr>
              <a:t>الإبراهيمي</a:t>
            </a:r>
            <a:endParaRPr lang="en-US" sz="4400" dirty="0">
              <a:solidFill>
                <a:schemeClr val="tx2"/>
              </a:solidFill>
              <a:latin typeface="Arial" panose="020B0604020202020204" pitchFamily="34" charset="0"/>
              <a:cs typeface="Arial" panose="020B0604020202020204" pitchFamily="34" charset="0"/>
            </a:endParaRPr>
          </a:p>
        </p:txBody>
      </p:sp>
      <p:sp>
        <p:nvSpPr>
          <p:cNvPr id="514053" name="Rectangle 5"/>
          <p:cNvSpPr>
            <a:spLocks noChangeArrowheads="1"/>
          </p:cNvSpPr>
          <p:nvPr/>
        </p:nvSpPr>
        <p:spPr bwMode="auto">
          <a:xfrm>
            <a:off x="650875" y="681038"/>
            <a:ext cx="1881188" cy="8284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ar-JO" sz="2400" dirty="0">
                <a:solidFill>
                  <a:srgbClr val="FD2558"/>
                </a:solidFill>
                <a:latin typeface="Arial" panose="020B0604020202020204" pitchFamily="34" charset="0"/>
                <a:ea typeface="+mn-ea"/>
                <a:cs typeface="Arial" panose="020B0604020202020204" pitchFamily="34" charset="0"/>
              </a:rPr>
              <a:t>دعوة إبراهيم</a:t>
            </a:r>
          </a:p>
          <a:p>
            <a:pPr algn="ctr">
              <a:defRPr/>
            </a:pPr>
            <a:r>
              <a:rPr lang="ar-JO" sz="2400" dirty="0">
                <a:latin typeface="Arial" panose="020B0604020202020204" pitchFamily="34" charset="0"/>
                <a:ea typeface="+mn-ea"/>
                <a:cs typeface="Arial" panose="020B0604020202020204" pitchFamily="34" charset="0"/>
              </a:rPr>
              <a:t>تك 12: 1-3</a:t>
            </a:r>
            <a:endParaRPr lang="en-US" sz="2400" dirty="0">
              <a:latin typeface="Arial" panose="020B0604020202020204" pitchFamily="34" charset="0"/>
              <a:ea typeface="+mn-ea"/>
              <a:cs typeface="Arial" panose="020B0604020202020204" pitchFamily="34" charset="0"/>
            </a:endParaRPr>
          </a:p>
        </p:txBody>
      </p:sp>
      <p:sp>
        <p:nvSpPr>
          <p:cNvPr id="51405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40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40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40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40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40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6875"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514063" name="Text Box 15"/>
          <p:cNvSpPr txBox="1">
            <a:spLocks noChangeArrowheads="1"/>
          </p:cNvSpPr>
          <p:nvPr/>
        </p:nvSpPr>
        <p:spPr bwMode="auto">
          <a:xfrm>
            <a:off x="6159500" y="649288"/>
            <a:ext cx="2670175"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defRPr/>
            </a:pPr>
            <a:r>
              <a:rPr lang="ar-JO" sz="2400" dirty="0">
                <a:solidFill>
                  <a:srgbClr val="FD2558"/>
                </a:solidFill>
                <a:latin typeface="Arial" panose="020B0604020202020204" pitchFamily="34" charset="0"/>
                <a:cs typeface="Arial" panose="020B0604020202020204" pitchFamily="34" charset="0"/>
              </a:rPr>
              <a:t>العهد</a:t>
            </a:r>
          </a:p>
          <a:p>
            <a:pPr algn="ctr" rtl="1">
              <a:defRPr/>
            </a:pPr>
            <a:r>
              <a:rPr lang="ar-JO" sz="2400" dirty="0">
                <a:latin typeface="Arial" panose="020B0604020202020204" pitchFamily="34" charset="0"/>
                <a:cs typeface="Arial" panose="020B0604020202020204" pitchFamily="34" charset="0"/>
              </a:rPr>
              <a:t>تك 15: 9-18</a:t>
            </a:r>
            <a:endParaRPr lang="en-US" sz="2000" dirty="0">
              <a:latin typeface="Arial" panose="020B0604020202020204" pitchFamily="34" charset="0"/>
              <a:cs typeface="Arial" panose="020B0604020202020204" pitchFamily="34" charset="0"/>
            </a:endParaRPr>
          </a:p>
        </p:txBody>
      </p:sp>
      <p:sp>
        <p:nvSpPr>
          <p:cNvPr id="514077" name="Rectangle 29"/>
          <p:cNvSpPr>
            <a:spLocks noChangeArrowheads="1"/>
          </p:cNvSpPr>
          <p:nvPr/>
        </p:nvSpPr>
        <p:spPr bwMode="auto">
          <a:xfrm>
            <a:off x="315913" y="5922963"/>
            <a:ext cx="8634412" cy="458787"/>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ar-JO" sz="2400" dirty="0">
                <a:solidFill>
                  <a:srgbClr val="FFFF39"/>
                </a:solidFill>
                <a:latin typeface="Arial" panose="020B0604020202020204" pitchFamily="34" charset="0"/>
                <a:ea typeface="+mn-ea"/>
                <a:cs typeface="Arial" panose="020B0604020202020204" pitchFamily="34" charset="0"/>
              </a:rPr>
              <a:t>العمود الفقري للإعلان الكتابي</a:t>
            </a:r>
            <a:endParaRPr lang="en-US" sz="2400" dirty="0">
              <a:solidFill>
                <a:srgbClr val="FFFF39"/>
              </a:solidFill>
              <a:latin typeface="Arial" panose="020B0604020202020204" pitchFamily="34" charset="0"/>
              <a:ea typeface="+mn-ea"/>
              <a:cs typeface="Arial" panose="020B0604020202020204" pitchFamily="34" charset="0"/>
            </a:endParaRPr>
          </a:p>
        </p:txBody>
      </p:sp>
      <p:sp>
        <p:nvSpPr>
          <p:cNvPr id="514085" name="Rectangle 37"/>
          <p:cNvSpPr>
            <a:spLocks noChangeArrowheads="1"/>
          </p:cNvSpPr>
          <p:nvPr/>
        </p:nvSpPr>
        <p:spPr bwMode="auto">
          <a:xfrm>
            <a:off x="703263" y="2195513"/>
            <a:ext cx="8043862" cy="2551981"/>
          </a:xfrm>
          <a:prstGeom prst="rect">
            <a:avLst/>
          </a:prstGeom>
          <a:noFill/>
          <a:ln w="12700">
            <a:noFill/>
            <a:miter lim="800000"/>
            <a:headEnd/>
            <a:tailEnd/>
          </a:ln>
          <a:effectLst>
            <a:outerShdw blurRad="63500" dist="162639" dir="3080412" algn="ctr" rotWithShape="0">
              <a:schemeClr val="bg2">
                <a:alpha val="74998"/>
              </a:schemeClr>
            </a:outerShdw>
          </a:effectLst>
        </p:spPr>
        <p:txBody>
          <a:bodyPr lIns="90487" tIns="44450" rIns="90487" bIns="44450">
            <a:spAutoFit/>
          </a:bodyPr>
          <a:lstStyle/>
          <a:p>
            <a:pPr algn="ctr">
              <a:defRPr/>
            </a:pPr>
            <a:r>
              <a:rPr lang="ar-JO" sz="8000" dirty="0">
                <a:solidFill>
                  <a:schemeClr val="folHlink"/>
                </a:solidFill>
                <a:latin typeface="Arial" panose="020B0604020202020204" pitchFamily="34" charset="0"/>
                <a:ea typeface="+mn-ea"/>
                <a:cs typeface="Arial" panose="020B0604020202020204" pitchFamily="34" charset="0"/>
              </a:rPr>
              <a:t>العهود الفرعية</a:t>
            </a:r>
          </a:p>
          <a:p>
            <a:pPr algn="ctr">
              <a:defRPr/>
            </a:pPr>
            <a:r>
              <a:rPr lang="ar-JO" sz="8000" dirty="0">
                <a:solidFill>
                  <a:schemeClr val="folHlink"/>
                </a:solidFill>
                <a:latin typeface="Arial" panose="020B0604020202020204" pitchFamily="34" charset="0"/>
                <a:ea typeface="+mn-ea"/>
                <a:cs typeface="Arial" panose="020B0604020202020204" pitchFamily="34" charset="0"/>
              </a:rPr>
              <a:t>الموسعة</a:t>
            </a:r>
            <a:endParaRPr lang="en-US" sz="8000" dirty="0">
              <a:solidFill>
                <a:schemeClr val="folHlink"/>
              </a:solidFill>
              <a:latin typeface="Arial" panose="020B0604020202020204" pitchFamily="34" charset="0"/>
              <a:ea typeface="+mn-ea"/>
              <a:cs typeface="Arial" panose="020B0604020202020204" pitchFamily="34" charset="0"/>
            </a:endParaRPr>
          </a:p>
        </p:txBody>
      </p:sp>
      <p:sp>
        <p:nvSpPr>
          <p:cNvPr id="514087" name="Text Box 39"/>
          <p:cNvSpPr txBox="1">
            <a:spLocks noChangeArrowheads="1"/>
          </p:cNvSpPr>
          <p:nvPr/>
        </p:nvSpPr>
        <p:spPr bwMode="auto">
          <a:xfrm>
            <a:off x="685800" y="4936044"/>
            <a:ext cx="8080375"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JO" sz="3200" dirty="0">
                <a:solidFill>
                  <a:srgbClr val="FFFF00"/>
                </a:solidFill>
                <a:latin typeface="Arial" panose="020B0604020202020204" pitchFamily="34" charset="0"/>
                <a:ea typeface="+mn-ea"/>
                <a:cs typeface="Arial" panose="020B0604020202020204" pitchFamily="34" charset="0"/>
              </a:rPr>
              <a:t>متابعة الدراسة المساعدة #14</a:t>
            </a:r>
            <a:endParaRPr lang="en-US" sz="3200" dirty="0">
              <a:solidFill>
                <a:srgbClr val="FFFF00"/>
              </a:solidFill>
              <a:latin typeface="Arial" panose="020B0604020202020204" pitchFamily="34" charset="0"/>
              <a:ea typeface="+mn-ea"/>
              <a:cs typeface="Arial" panose="020B0604020202020204" pitchFamily="34" charset="0"/>
            </a:endParaRPr>
          </a:p>
        </p:txBody>
      </p:sp>
      <p:sp>
        <p:nvSpPr>
          <p:cNvPr id="36880" name="Text Box 40"/>
          <p:cNvSpPr txBox="1">
            <a:spLocks noChangeArrowheads="1"/>
          </p:cNvSpPr>
          <p:nvPr/>
        </p:nvSpPr>
        <p:spPr bwMode="auto">
          <a:xfrm>
            <a:off x="8666163" y="4535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FFFF"/>
              </a:solidFill>
              <a:latin typeface="Arial" panose="020B0604020202020204" pitchFamily="34" charset="0"/>
              <a:cs typeface="Arial" panose="020B0604020202020204" pitchFamily="34" charset="0"/>
            </a:endParaRPr>
          </a:p>
        </p:txBody>
      </p:sp>
      <p:sp>
        <p:nvSpPr>
          <p:cNvPr id="36881" name="Text Box 4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14090" name="Rectangle 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14093" name="Rectangle 4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12</a:t>
            </a:r>
          </a:p>
        </p:txBody>
      </p:sp>
      <p:sp>
        <p:nvSpPr>
          <p:cNvPr id="36884" name="Text Box 47"/>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514096" name="Rectangle 48"/>
          <p:cNvSpPr>
            <a:spLocks noChangeArrowheads="1"/>
          </p:cNvSpPr>
          <p:nvPr/>
        </p:nvSpPr>
        <p:spPr bwMode="auto">
          <a:xfrm>
            <a:off x="7557544" y="6525340"/>
            <a:ext cx="736099"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4085"/>
                                        </p:tgtEl>
                                        <p:attrNameLst>
                                          <p:attrName>style.visibility</p:attrName>
                                        </p:attrNameLst>
                                      </p:cBhvr>
                                      <p:to>
                                        <p:strVal val="visible"/>
                                      </p:to>
                                    </p:set>
                                    <p:animEffect transition="in" filter="fade">
                                      <p:cBhvr>
                                        <p:cTn id="7" dur="1000"/>
                                        <p:tgtEl>
                                          <p:spTgt spid="514085"/>
                                        </p:tgtEl>
                                      </p:cBhvr>
                                    </p:animEffect>
                                  </p:childTnLst>
                                </p:cTn>
                              </p:par>
                            </p:childTnLst>
                          </p:cTn>
                        </p:par>
                        <p:par>
                          <p:cTn id="8" fill="hold" nodeType="afterGroup">
                            <p:stCondLst>
                              <p:cond delay="1000"/>
                            </p:stCondLst>
                            <p:childTnLst>
                              <p:par>
                                <p:cTn id="9" presetID="2" presetClass="entr" presetSubtype="12" fill="hold" grpId="0" nodeType="afterEffect">
                                  <p:stCondLst>
                                    <p:cond delay="0"/>
                                  </p:stCondLst>
                                  <p:childTnLst>
                                    <p:set>
                                      <p:cBhvr>
                                        <p:cTn id="10" dur="1" fill="hold">
                                          <p:stCondLst>
                                            <p:cond delay="0"/>
                                          </p:stCondLst>
                                        </p:cTn>
                                        <p:tgtEl>
                                          <p:spTgt spid="514087"/>
                                        </p:tgtEl>
                                        <p:attrNameLst>
                                          <p:attrName>style.visibility</p:attrName>
                                        </p:attrNameLst>
                                      </p:cBhvr>
                                      <p:to>
                                        <p:strVal val="visible"/>
                                      </p:to>
                                    </p:set>
                                    <p:anim calcmode="lin" valueType="num">
                                      <p:cBhvr additive="base">
                                        <p:cTn id="11" dur="500" fill="hold"/>
                                        <p:tgtEl>
                                          <p:spTgt spid="514087"/>
                                        </p:tgtEl>
                                        <p:attrNameLst>
                                          <p:attrName>ppt_x</p:attrName>
                                        </p:attrNameLst>
                                      </p:cBhvr>
                                      <p:tavLst>
                                        <p:tav tm="0">
                                          <p:val>
                                            <p:strVal val="0-#ppt_w/2"/>
                                          </p:val>
                                        </p:tav>
                                        <p:tav tm="100000">
                                          <p:val>
                                            <p:strVal val="#ppt_x"/>
                                          </p:val>
                                        </p:tav>
                                      </p:tavLst>
                                    </p:anim>
                                    <p:anim calcmode="lin" valueType="num">
                                      <p:cBhvr additive="base">
                                        <p:cTn id="12" dur="500" fill="hold"/>
                                        <p:tgtEl>
                                          <p:spTgt spid="5140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85" grpId="0" autoUpdateAnimBg="0"/>
      <p:bldP spid="51408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6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7123"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7126"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أرض</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7128"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7129"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7130"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7131"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7132"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7138" name="Rectangle 18"/>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نسل</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517139" name="Rectangle 19"/>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بركة</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517140" name="Rectangle 20"/>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13: 15</a:t>
            </a:r>
          </a:p>
        </p:txBody>
      </p:sp>
      <p:sp>
        <p:nvSpPr>
          <p:cNvPr id="517141" name="Rectangle 21"/>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1</a:t>
            </a:r>
          </a:p>
        </p:txBody>
      </p:sp>
      <p:sp>
        <p:nvSpPr>
          <p:cNvPr id="517145"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2</a:t>
            </a:r>
          </a:p>
        </p:txBody>
      </p:sp>
      <p:sp>
        <p:nvSpPr>
          <p:cNvPr id="517146" name="Rectangle 26"/>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3</a:t>
            </a:r>
          </a:p>
        </p:txBody>
      </p:sp>
      <p:sp>
        <p:nvSpPr>
          <p:cNvPr id="517147" name="Rectangle 27"/>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13: 14-16</a:t>
            </a:r>
          </a:p>
        </p:txBody>
      </p:sp>
      <p:sp>
        <p:nvSpPr>
          <p:cNvPr id="517148" name="Rectangle 28"/>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15: 9-18</a:t>
            </a:r>
          </a:p>
        </p:txBody>
      </p:sp>
      <p:sp>
        <p:nvSpPr>
          <p:cNvPr id="517149" name="Rectangle 29"/>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ar-JO" sz="2400" dirty="0">
                <a:solidFill>
                  <a:srgbClr val="FFFF39"/>
                </a:solidFill>
                <a:latin typeface="Arial" panose="020B0604020202020204" pitchFamily="34" charset="0"/>
                <a:ea typeface="+mn-ea"/>
                <a:cs typeface="Arial" panose="020B0604020202020204" pitchFamily="34" charset="0"/>
              </a:rPr>
              <a:t>العمود الفقري للإعلان الكتابي</a:t>
            </a:r>
            <a:endParaRPr lang="en-US" sz="2400" dirty="0">
              <a:solidFill>
                <a:srgbClr val="FFFF39"/>
              </a:solidFill>
              <a:latin typeface="Arial" panose="020B0604020202020204" pitchFamily="34" charset="0"/>
              <a:ea typeface="+mn-ea"/>
              <a:cs typeface="Arial" panose="020B0604020202020204" pitchFamily="34" charset="0"/>
            </a:endParaRPr>
          </a:p>
        </p:txBody>
      </p:sp>
      <p:sp>
        <p:nvSpPr>
          <p:cNvPr id="517154" name="Rectangle 34"/>
          <p:cNvSpPr>
            <a:spLocks noChangeArrowheads="1"/>
          </p:cNvSpPr>
          <p:nvPr/>
        </p:nvSpPr>
        <p:spPr bwMode="auto">
          <a:xfrm>
            <a:off x="790575" y="24431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chemeClr val="folHlink"/>
                </a:solidFill>
                <a:latin typeface="Arial" panose="020B0604020202020204" pitchFamily="34" charset="0"/>
                <a:ea typeface="+mn-ea"/>
                <a:cs typeface="Arial" panose="020B0604020202020204" pitchFamily="34" charset="0"/>
              </a:rPr>
              <a:t>أبدي</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517155" name="Rectangle 35"/>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chemeClr val="folHlink"/>
                </a:solidFill>
                <a:latin typeface="Arial" panose="020B0604020202020204" pitchFamily="34" charset="0"/>
                <a:ea typeface="+mn-ea"/>
                <a:cs typeface="Arial" panose="020B0604020202020204" pitchFamily="34" charset="0"/>
              </a:rPr>
              <a:t>حرفي</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517156" name="Rectangle 36"/>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JO" sz="2800" dirty="0">
                <a:solidFill>
                  <a:schemeClr val="folHlink"/>
                </a:solidFill>
                <a:latin typeface="Arial" panose="020B0604020202020204" pitchFamily="34" charset="0"/>
                <a:ea typeface="+mn-ea"/>
                <a:cs typeface="Arial" panose="020B0604020202020204" pitchFamily="34" charset="0"/>
              </a:rPr>
              <a:t>غير مشروط</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38936"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1716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17167" name="Rectangle 47"/>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13</a:t>
            </a:r>
          </a:p>
        </p:txBody>
      </p:sp>
      <p:sp>
        <p:nvSpPr>
          <p:cNvPr id="38939"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517170" name="Rectangle 50"/>
          <p:cNvSpPr>
            <a:spLocks noChangeArrowheads="1"/>
          </p:cNvSpPr>
          <p:nvPr/>
        </p:nvSpPr>
        <p:spPr bwMode="auto">
          <a:xfrm>
            <a:off x="7559132" y="6525340"/>
            <a:ext cx="736099"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grpSp>
        <p:nvGrpSpPr>
          <p:cNvPr id="38941" name="Group 58"/>
          <p:cNvGrpSpPr>
            <a:grpSpLocks/>
          </p:cNvGrpSpPr>
          <p:nvPr/>
        </p:nvGrpSpPr>
        <p:grpSpPr bwMode="auto">
          <a:xfrm>
            <a:off x="133350" y="1200150"/>
            <a:ext cx="307975" cy="4598988"/>
            <a:chOff x="84" y="756"/>
            <a:chExt cx="194" cy="2897"/>
          </a:xfrm>
        </p:grpSpPr>
        <p:sp>
          <p:nvSpPr>
            <p:cNvPr id="517179"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7180"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7181"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7182"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sp>
        <p:nvSpPr>
          <p:cNvPr id="36" name="Rectangle 4">
            <a:extLst>
              <a:ext uri="{FF2B5EF4-FFF2-40B4-BE49-F238E27FC236}">
                <a16:creationId xmlns:a16="http://schemas.microsoft.com/office/drawing/2014/main" id="{271588F3-1456-46F7-8733-1F320BF1AEF1}"/>
              </a:ext>
            </a:extLst>
          </p:cNvPr>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ar-JO" sz="4000" dirty="0">
                <a:solidFill>
                  <a:schemeClr val="tx2"/>
                </a:solidFill>
                <a:latin typeface="Arial" panose="020B0604020202020204" pitchFamily="34" charset="0"/>
                <a:cs typeface="Arial" panose="020B0604020202020204" pitchFamily="34" charset="0"/>
              </a:rPr>
              <a:t>العهد</a:t>
            </a:r>
          </a:p>
          <a:p>
            <a:pPr algn="ctr">
              <a:lnSpc>
                <a:spcPct val="80000"/>
              </a:lnSpc>
              <a:defRPr/>
            </a:pPr>
            <a:r>
              <a:rPr lang="ar-JO" sz="4000" dirty="0">
                <a:solidFill>
                  <a:schemeClr val="tx2"/>
                </a:solidFill>
                <a:latin typeface="Arial" panose="020B0604020202020204" pitchFamily="34" charset="0"/>
                <a:cs typeface="Arial" panose="020B0604020202020204" pitchFamily="34" charset="0"/>
              </a:rPr>
              <a:t>الإبراهيمي</a:t>
            </a:r>
            <a:endParaRPr lang="en-US" sz="4400" dirty="0">
              <a:solidFill>
                <a:schemeClr val="tx2"/>
              </a:solidFill>
              <a:latin typeface="Arial" panose="020B0604020202020204" pitchFamily="34" charset="0"/>
              <a:cs typeface="Arial" panose="020B0604020202020204" pitchFamily="34" charset="0"/>
            </a:endParaRPr>
          </a:p>
        </p:txBody>
      </p:sp>
      <p:sp>
        <p:nvSpPr>
          <p:cNvPr id="37" name="Rectangle 5">
            <a:extLst>
              <a:ext uri="{FF2B5EF4-FFF2-40B4-BE49-F238E27FC236}">
                <a16:creationId xmlns:a16="http://schemas.microsoft.com/office/drawing/2014/main" id="{6D99DF1F-6BFC-4C71-A1D6-B6CC5C523C3A}"/>
              </a:ext>
            </a:extLst>
          </p:cNvPr>
          <p:cNvSpPr>
            <a:spLocks noChangeArrowheads="1"/>
          </p:cNvSpPr>
          <p:nvPr/>
        </p:nvSpPr>
        <p:spPr bwMode="auto">
          <a:xfrm>
            <a:off x="650875" y="681038"/>
            <a:ext cx="1881188" cy="8284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ar-JO" sz="2400" dirty="0">
                <a:solidFill>
                  <a:srgbClr val="FD2558"/>
                </a:solidFill>
                <a:latin typeface="Arial" panose="020B0604020202020204" pitchFamily="34" charset="0"/>
                <a:ea typeface="+mn-ea"/>
                <a:cs typeface="Arial" panose="020B0604020202020204" pitchFamily="34" charset="0"/>
              </a:rPr>
              <a:t>دعوة إبراهيم</a:t>
            </a:r>
          </a:p>
          <a:p>
            <a:pPr algn="ctr">
              <a:defRPr/>
            </a:pPr>
            <a:r>
              <a:rPr lang="ar-JO" sz="2400" dirty="0">
                <a:latin typeface="Arial" panose="020B0604020202020204" pitchFamily="34" charset="0"/>
                <a:ea typeface="+mn-ea"/>
                <a:cs typeface="Arial" panose="020B0604020202020204" pitchFamily="34" charset="0"/>
              </a:rPr>
              <a:t>تك 12: 1-3</a:t>
            </a:r>
            <a:endParaRPr lang="en-US" sz="2400" dirty="0">
              <a:latin typeface="Arial" panose="020B0604020202020204" pitchFamily="34" charset="0"/>
              <a:ea typeface="+mn-ea"/>
              <a:cs typeface="Arial" panose="020B0604020202020204" pitchFamily="34" charset="0"/>
            </a:endParaRPr>
          </a:p>
        </p:txBody>
      </p:sp>
      <p:sp>
        <p:nvSpPr>
          <p:cNvPr id="38" name="Text Box 14">
            <a:extLst>
              <a:ext uri="{FF2B5EF4-FFF2-40B4-BE49-F238E27FC236}">
                <a16:creationId xmlns:a16="http://schemas.microsoft.com/office/drawing/2014/main" id="{4D4BDB63-E081-43F2-BB2E-31743D221326}"/>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39" name="Text Box 15">
            <a:extLst>
              <a:ext uri="{FF2B5EF4-FFF2-40B4-BE49-F238E27FC236}">
                <a16:creationId xmlns:a16="http://schemas.microsoft.com/office/drawing/2014/main" id="{2F4FC274-9587-49ED-B518-153422E754D2}"/>
              </a:ext>
            </a:extLst>
          </p:cNvPr>
          <p:cNvSpPr txBox="1">
            <a:spLocks noChangeArrowheads="1"/>
          </p:cNvSpPr>
          <p:nvPr/>
        </p:nvSpPr>
        <p:spPr bwMode="auto">
          <a:xfrm>
            <a:off x="6159500" y="649288"/>
            <a:ext cx="2670175"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defRPr/>
            </a:pPr>
            <a:r>
              <a:rPr lang="ar-JO" sz="2400" dirty="0">
                <a:solidFill>
                  <a:srgbClr val="FD2558"/>
                </a:solidFill>
                <a:latin typeface="Arial" panose="020B0604020202020204" pitchFamily="34" charset="0"/>
                <a:cs typeface="Arial" panose="020B0604020202020204" pitchFamily="34" charset="0"/>
              </a:rPr>
              <a:t>العهد</a:t>
            </a:r>
          </a:p>
          <a:p>
            <a:pPr algn="ctr" rtl="1">
              <a:defRPr/>
            </a:pPr>
            <a:r>
              <a:rPr lang="ar-JO" sz="2400" dirty="0">
                <a:latin typeface="Arial" panose="020B0604020202020204" pitchFamily="34" charset="0"/>
                <a:cs typeface="Arial" panose="020B0604020202020204" pitchFamily="34" charset="0"/>
              </a:rPr>
              <a:t>تك 15: 9-18</a:t>
            </a:r>
            <a:endParaRPr lang="en-US" sz="2000" dirty="0">
              <a:latin typeface="Arial" panose="020B0604020202020204" pitchFamily="34" charset="0"/>
              <a:cs typeface="Arial" panose="020B0604020202020204" pitchFamily="34" charset="0"/>
            </a:endParaRPr>
          </a:p>
        </p:txBody>
      </p:sp>
      <p:sp>
        <p:nvSpPr>
          <p:cNvPr id="40" name="Text Box 31">
            <a:extLst>
              <a:ext uri="{FF2B5EF4-FFF2-40B4-BE49-F238E27FC236}">
                <a16:creationId xmlns:a16="http://schemas.microsoft.com/office/drawing/2014/main" id="{7DEC5CA2-5CFE-A039-565A-785340566D31}"/>
              </a:ext>
            </a:extLst>
          </p:cNvPr>
          <p:cNvSpPr txBox="1">
            <a:spLocks noChangeArrowheads="1"/>
          </p:cNvSpPr>
          <p:nvPr/>
        </p:nvSpPr>
        <p:spPr bwMode="auto">
          <a:xfrm>
            <a:off x="8582025" y="64357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sz="1800" dirty="0">
                <a:solidFill>
                  <a:srgbClr val="FFFFFF"/>
                </a:solidFill>
                <a:latin typeface="Arial" panose="020B0604020202020204" pitchFamily="34" charset="0"/>
                <a:cs typeface="Arial" panose="020B0604020202020204" pitchFamily="34" charset="0"/>
              </a:rPr>
              <a:t>1</a:t>
            </a:r>
            <a:endParaRPr lang="en-US" sz="1800"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17126"/>
                                        </p:tgtEl>
                                        <p:attrNameLst>
                                          <p:attrName>style.visibility</p:attrName>
                                        </p:attrNameLst>
                                      </p:cBhvr>
                                      <p:to>
                                        <p:strVal val="visible"/>
                                      </p:to>
                                    </p:set>
                                    <p:anim calcmode="lin" valueType="num">
                                      <p:cBhvr>
                                        <p:cTn id="7" dur="500" fill="hold"/>
                                        <p:tgtEl>
                                          <p:spTgt spid="517126"/>
                                        </p:tgtEl>
                                        <p:attrNameLst>
                                          <p:attrName>ppt_w</p:attrName>
                                        </p:attrNameLst>
                                      </p:cBhvr>
                                      <p:tavLst>
                                        <p:tav tm="0">
                                          <p:val>
                                            <p:strVal val="2/3*#ppt_w"/>
                                          </p:val>
                                        </p:tav>
                                        <p:tav tm="100000">
                                          <p:val>
                                            <p:strVal val="#ppt_w"/>
                                          </p:val>
                                        </p:tav>
                                      </p:tavLst>
                                    </p:anim>
                                    <p:anim calcmode="lin" valueType="num">
                                      <p:cBhvr>
                                        <p:cTn id="8" dur="500" fill="hold"/>
                                        <p:tgtEl>
                                          <p:spTgt spid="517126"/>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17138"/>
                                        </p:tgtEl>
                                        <p:attrNameLst>
                                          <p:attrName>style.visibility</p:attrName>
                                        </p:attrNameLst>
                                      </p:cBhvr>
                                      <p:to>
                                        <p:strVal val="visible"/>
                                      </p:to>
                                    </p:set>
                                    <p:anim calcmode="lin" valueType="num">
                                      <p:cBhvr>
                                        <p:cTn id="12" dur="500" fill="hold"/>
                                        <p:tgtEl>
                                          <p:spTgt spid="517138"/>
                                        </p:tgtEl>
                                        <p:attrNameLst>
                                          <p:attrName>ppt_w</p:attrName>
                                        </p:attrNameLst>
                                      </p:cBhvr>
                                      <p:tavLst>
                                        <p:tav tm="0">
                                          <p:val>
                                            <p:strVal val="2/3*#ppt_w"/>
                                          </p:val>
                                        </p:tav>
                                        <p:tav tm="100000">
                                          <p:val>
                                            <p:strVal val="#ppt_w"/>
                                          </p:val>
                                        </p:tav>
                                      </p:tavLst>
                                    </p:anim>
                                    <p:anim calcmode="lin" valueType="num">
                                      <p:cBhvr>
                                        <p:cTn id="13" dur="500" fill="hold"/>
                                        <p:tgtEl>
                                          <p:spTgt spid="51713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17139"/>
                                        </p:tgtEl>
                                        <p:attrNameLst>
                                          <p:attrName>style.visibility</p:attrName>
                                        </p:attrNameLst>
                                      </p:cBhvr>
                                      <p:to>
                                        <p:strVal val="visible"/>
                                      </p:to>
                                    </p:set>
                                    <p:anim calcmode="lin" valueType="num">
                                      <p:cBhvr>
                                        <p:cTn id="17" dur="500" fill="hold"/>
                                        <p:tgtEl>
                                          <p:spTgt spid="517139"/>
                                        </p:tgtEl>
                                        <p:attrNameLst>
                                          <p:attrName>ppt_w</p:attrName>
                                        </p:attrNameLst>
                                      </p:cBhvr>
                                      <p:tavLst>
                                        <p:tav tm="0">
                                          <p:val>
                                            <p:strVal val="2/3*#ppt_w"/>
                                          </p:val>
                                        </p:tav>
                                        <p:tav tm="100000">
                                          <p:val>
                                            <p:strVal val="#ppt_w"/>
                                          </p:val>
                                        </p:tav>
                                      </p:tavLst>
                                    </p:anim>
                                    <p:anim calcmode="lin" valueType="num">
                                      <p:cBhvr>
                                        <p:cTn id="18" dur="500" fill="hold"/>
                                        <p:tgtEl>
                                          <p:spTgt spid="517139"/>
                                        </p:tgtEl>
                                        <p:attrNameLst>
                                          <p:attrName>ppt_h</p:attrName>
                                        </p:attrNameLst>
                                      </p:cBhvr>
                                      <p:tavLst>
                                        <p:tav tm="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272" fill="hold" grpId="0" nodeType="clickEffect">
                                  <p:stCondLst>
                                    <p:cond delay="0"/>
                                  </p:stCondLst>
                                  <p:childTnLst>
                                    <p:set>
                                      <p:cBhvr>
                                        <p:cTn id="22" dur="1" fill="hold">
                                          <p:stCondLst>
                                            <p:cond delay="0"/>
                                          </p:stCondLst>
                                        </p:cTn>
                                        <p:tgtEl>
                                          <p:spTgt spid="517154"/>
                                        </p:tgtEl>
                                        <p:attrNameLst>
                                          <p:attrName>style.visibility</p:attrName>
                                        </p:attrNameLst>
                                      </p:cBhvr>
                                      <p:to>
                                        <p:strVal val="visible"/>
                                      </p:to>
                                    </p:set>
                                    <p:anim calcmode="lin" valueType="num">
                                      <p:cBhvr>
                                        <p:cTn id="23" dur="500" fill="hold"/>
                                        <p:tgtEl>
                                          <p:spTgt spid="517154"/>
                                        </p:tgtEl>
                                        <p:attrNameLst>
                                          <p:attrName>ppt_w</p:attrName>
                                        </p:attrNameLst>
                                      </p:cBhvr>
                                      <p:tavLst>
                                        <p:tav tm="0">
                                          <p:val>
                                            <p:strVal val="2/3*#ppt_w"/>
                                          </p:val>
                                        </p:tav>
                                        <p:tav tm="100000">
                                          <p:val>
                                            <p:strVal val="#ppt_w"/>
                                          </p:val>
                                        </p:tav>
                                      </p:tavLst>
                                    </p:anim>
                                    <p:anim calcmode="lin" valueType="num">
                                      <p:cBhvr>
                                        <p:cTn id="24" dur="500" fill="hold"/>
                                        <p:tgtEl>
                                          <p:spTgt spid="517154"/>
                                        </p:tgtEl>
                                        <p:attrNameLst>
                                          <p:attrName>ppt_h</p:attrName>
                                        </p:attrNameLst>
                                      </p:cBhvr>
                                      <p:tavLst>
                                        <p:tav tm="0">
                                          <p:val>
                                            <p:strVal val="2/3*#ppt_h"/>
                                          </p:val>
                                        </p:tav>
                                        <p:tav tm="100000">
                                          <p:val>
                                            <p:strVal val="#ppt_h"/>
                                          </p:val>
                                        </p:tav>
                                      </p:tavLst>
                                    </p:anim>
                                  </p:childTnLst>
                                </p:cTn>
                              </p:par>
                            </p:childTnLst>
                          </p:cTn>
                        </p:par>
                        <p:par>
                          <p:cTn id="25" fill="hold" nodeType="afterGroup">
                            <p:stCondLst>
                              <p:cond delay="500"/>
                            </p:stCondLst>
                            <p:childTnLst>
                              <p:par>
                                <p:cTn id="26" presetID="23" presetClass="entr" presetSubtype="272" fill="hold" grpId="0" nodeType="afterEffect">
                                  <p:stCondLst>
                                    <p:cond delay="0"/>
                                  </p:stCondLst>
                                  <p:childTnLst>
                                    <p:set>
                                      <p:cBhvr>
                                        <p:cTn id="27" dur="1" fill="hold">
                                          <p:stCondLst>
                                            <p:cond delay="0"/>
                                          </p:stCondLst>
                                        </p:cTn>
                                        <p:tgtEl>
                                          <p:spTgt spid="517155"/>
                                        </p:tgtEl>
                                        <p:attrNameLst>
                                          <p:attrName>style.visibility</p:attrName>
                                        </p:attrNameLst>
                                      </p:cBhvr>
                                      <p:to>
                                        <p:strVal val="visible"/>
                                      </p:to>
                                    </p:set>
                                    <p:anim calcmode="lin" valueType="num">
                                      <p:cBhvr>
                                        <p:cTn id="28" dur="500" fill="hold"/>
                                        <p:tgtEl>
                                          <p:spTgt spid="517155"/>
                                        </p:tgtEl>
                                        <p:attrNameLst>
                                          <p:attrName>ppt_w</p:attrName>
                                        </p:attrNameLst>
                                      </p:cBhvr>
                                      <p:tavLst>
                                        <p:tav tm="0">
                                          <p:val>
                                            <p:strVal val="2/3*#ppt_w"/>
                                          </p:val>
                                        </p:tav>
                                        <p:tav tm="100000">
                                          <p:val>
                                            <p:strVal val="#ppt_w"/>
                                          </p:val>
                                        </p:tav>
                                      </p:tavLst>
                                    </p:anim>
                                    <p:anim calcmode="lin" valueType="num">
                                      <p:cBhvr>
                                        <p:cTn id="29" dur="500" fill="hold"/>
                                        <p:tgtEl>
                                          <p:spTgt spid="517155"/>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1000"/>
                            </p:stCondLst>
                            <p:childTnLst>
                              <p:par>
                                <p:cTn id="31" presetID="23" presetClass="entr" presetSubtype="272" fill="hold" grpId="0" nodeType="afterEffect">
                                  <p:stCondLst>
                                    <p:cond delay="0"/>
                                  </p:stCondLst>
                                  <p:childTnLst>
                                    <p:set>
                                      <p:cBhvr>
                                        <p:cTn id="32" dur="1" fill="hold">
                                          <p:stCondLst>
                                            <p:cond delay="0"/>
                                          </p:stCondLst>
                                        </p:cTn>
                                        <p:tgtEl>
                                          <p:spTgt spid="517156"/>
                                        </p:tgtEl>
                                        <p:attrNameLst>
                                          <p:attrName>style.visibility</p:attrName>
                                        </p:attrNameLst>
                                      </p:cBhvr>
                                      <p:to>
                                        <p:strVal val="visible"/>
                                      </p:to>
                                    </p:set>
                                    <p:anim calcmode="lin" valueType="num">
                                      <p:cBhvr>
                                        <p:cTn id="33" dur="500" fill="hold"/>
                                        <p:tgtEl>
                                          <p:spTgt spid="517156"/>
                                        </p:tgtEl>
                                        <p:attrNameLst>
                                          <p:attrName>ppt_w</p:attrName>
                                        </p:attrNameLst>
                                      </p:cBhvr>
                                      <p:tavLst>
                                        <p:tav tm="0">
                                          <p:val>
                                            <p:strVal val="2/3*#ppt_w"/>
                                          </p:val>
                                        </p:tav>
                                        <p:tav tm="100000">
                                          <p:val>
                                            <p:strVal val="#ppt_w"/>
                                          </p:val>
                                        </p:tav>
                                      </p:tavLst>
                                    </p:anim>
                                    <p:anim calcmode="lin" valueType="num">
                                      <p:cBhvr>
                                        <p:cTn id="34" dur="500" fill="hold"/>
                                        <p:tgtEl>
                                          <p:spTgt spid="51715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8" grpId="0" autoUpdateAnimBg="0"/>
      <p:bldP spid="517139" grpId="0" autoUpdateAnimBg="0"/>
      <p:bldP spid="517154" grpId="0" autoUpdateAnimBg="0"/>
      <p:bldP spid="517155" grpId="0" autoUpdateAnimBg="0"/>
      <p:bldP spid="51715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6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7123" name="Rectangle 3"/>
          <p:cNvSpPr>
            <a:spLocks noChangeArrowheads="1"/>
          </p:cNvSpPr>
          <p:nvPr/>
        </p:nvSpPr>
        <p:spPr bwMode="auto">
          <a:xfrm>
            <a:off x="-18256"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7126" name="Rectangle 6"/>
          <p:cNvSpPr>
            <a:spLocks noChangeArrowheads="1"/>
          </p:cNvSpPr>
          <p:nvPr/>
        </p:nvSpPr>
        <p:spPr bwMode="auto">
          <a:xfrm>
            <a:off x="1108075" y="3603625"/>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أرض</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7128"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7129"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7130"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7131"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7132"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7138" name="Rectangle 18"/>
          <p:cNvSpPr>
            <a:spLocks noChangeArrowheads="1"/>
          </p:cNvSpPr>
          <p:nvPr/>
        </p:nvSpPr>
        <p:spPr bwMode="auto">
          <a:xfrm>
            <a:off x="3951288" y="3582988"/>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نسل</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517139" name="Rectangle 19"/>
          <p:cNvSpPr>
            <a:spLocks noChangeArrowheads="1"/>
          </p:cNvSpPr>
          <p:nvPr/>
        </p:nvSpPr>
        <p:spPr bwMode="auto">
          <a:xfrm>
            <a:off x="6118225" y="3598863"/>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بركة</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517140" name="Rectangle 20"/>
          <p:cNvSpPr>
            <a:spLocks noChangeArrowheads="1"/>
          </p:cNvSpPr>
          <p:nvPr/>
        </p:nvSpPr>
        <p:spPr bwMode="auto">
          <a:xfrm>
            <a:off x="1109663" y="2859088"/>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13: 15</a:t>
            </a:r>
          </a:p>
        </p:txBody>
      </p:sp>
      <p:sp>
        <p:nvSpPr>
          <p:cNvPr id="517141" name="Rectangle 21"/>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1</a:t>
            </a:r>
          </a:p>
        </p:txBody>
      </p:sp>
      <p:sp>
        <p:nvSpPr>
          <p:cNvPr id="517145" name="Rectangle 25"/>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2</a:t>
            </a:r>
          </a:p>
        </p:txBody>
      </p:sp>
      <p:sp>
        <p:nvSpPr>
          <p:cNvPr id="517146" name="Rectangle 26"/>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3</a:t>
            </a:r>
          </a:p>
        </p:txBody>
      </p:sp>
      <p:sp>
        <p:nvSpPr>
          <p:cNvPr id="517147" name="Rectangle 27"/>
          <p:cNvSpPr>
            <a:spLocks noChangeArrowheads="1"/>
          </p:cNvSpPr>
          <p:nvPr/>
        </p:nvSpPr>
        <p:spPr bwMode="auto">
          <a:xfrm>
            <a:off x="3573463" y="2851150"/>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13: 14-16</a:t>
            </a:r>
          </a:p>
        </p:txBody>
      </p:sp>
      <p:sp>
        <p:nvSpPr>
          <p:cNvPr id="517148" name="Rectangle 28"/>
          <p:cNvSpPr>
            <a:spLocks noChangeArrowheads="1"/>
          </p:cNvSpPr>
          <p:nvPr/>
        </p:nvSpPr>
        <p:spPr bwMode="auto">
          <a:xfrm>
            <a:off x="6435725" y="2860675"/>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15: 9-18</a:t>
            </a:r>
          </a:p>
        </p:txBody>
      </p:sp>
      <p:sp>
        <p:nvSpPr>
          <p:cNvPr id="517149" name="Rectangle 29"/>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ar-JO" sz="2400" dirty="0">
                <a:solidFill>
                  <a:srgbClr val="FFFF39"/>
                </a:solidFill>
                <a:latin typeface="Arial" panose="020B0604020202020204" pitchFamily="34" charset="0"/>
                <a:ea typeface="+mn-ea"/>
                <a:cs typeface="Arial" panose="020B0604020202020204" pitchFamily="34" charset="0"/>
              </a:rPr>
              <a:t>العمود الفقري للإعلان الكتابي</a:t>
            </a:r>
            <a:endParaRPr lang="en-US" sz="2400" dirty="0">
              <a:solidFill>
                <a:srgbClr val="FFFF39"/>
              </a:solidFill>
              <a:latin typeface="Arial" panose="020B0604020202020204" pitchFamily="34" charset="0"/>
              <a:ea typeface="+mn-ea"/>
              <a:cs typeface="Arial" panose="020B0604020202020204" pitchFamily="34" charset="0"/>
            </a:endParaRPr>
          </a:p>
        </p:txBody>
      </p:sp>
      <p:sp>
        <p:nvSpPr>
          <p:cNvPr id="517154" name="Rectangle 34"/>
          <p:cNvSpPr>
            <a:spLocks noChangeArrowheads="1"/>
          </p:cNvSpPr>
          <p:nvPr/>
        </p:nvSpPr>
        <p:spPr bwMode="auto">
          <a:xfrm>
            <a:off x="790575" y="2443163"/>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chemeClr val="folHlink"/>
                </a:solidFill>
                <a:latin typeface="Arial" panose="020B0604020202020204" pitchFamily="34" charset="0"/>
                <a:ea typeface="+mn-ea"/>
                <a:cs typeface="Arial" panose="020B0604020202020204" pitchFamily="34" charset="0"/>
              </a:rPr>
              <a:t>أبدي</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517155" name="Rectangle 35"/>
          <p:cNvSpPr>
            <a:spLocks noChangeArrowheads="1"/>
          </p:cNvSpPr>
          <p:nvPr/>
        </p:nvSpPr>
        <p:spPr bwMode="auto">
          <a:xfrm>
            <a:off x="3635375" y="2422525"/>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chemeClr val="folHlink"/>
                </a:solidFill>
                <a:latin typeface="Arial" panose="020B0604020202020204" pitchFamily="34" charset="0"/>
                <a:ea typeface="+mn-ea"/>
                <a:cs typeface="Arial" panose="020B0604020202020204" pitchFamily="34" charset="0"/>
              </a:rPr>
              <a:t>حرفي</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517156" name="Rectangle 36"/>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JO" sz="2800" dirty="0">
                <a:solidFill>
                  <a:schemeClr val="folHlink"/>
                </a:solidFill>
                <a:latin typeface="Arial" panose="020B0604020202020204" pitchFamily="34" charset="0"/>
                <a:ea typeface="+mn-ea"/>
                <a:cs typeface="Arial" panose="020B0604020202020204" pitchFamily="34" charset="0"/>
              </a:rPr>
              <a:t>غير مشروط</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38936"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1716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17167" name="Rectangle 47"/>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13</a:t>
            </a:r>
          </a:p>
        </p:txBody>
      </p:sp>
      <p:sp>
        <p:nvSpPr>
          <p:cNvPr id="38939"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517170" name="Rectangle 50"/>
          <p:cNvSpPr>
            <a:spLocks noChangeArrowheads="1"/>
          </p:cNvSpPr>
          <p:nvPr/>
        </p:nvSpPr>
        <p:spPr bwMode="auto">
          <a:xfrm>
            <a:off x="7559132" y="6525340"/>
            <a:ext cx="736099"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grpSp>
        <p:nvGrpSpPr>
          <p:cNvPr id="38941" name="Group 58"/>
          <p:cNvGrpSpPr>
            <a:grpSpLocks/>
          </p:cNvGrpSpPr>
          <p:nvPr/>
        </p:nvGrpSpPr>
        <p:grpSpPr bwMode="auto">
          <a:xfrm>
            <a:off x="133350" y="1200150"/>
            <a:ext cx="307975" cy="4598988"/>
            <a:chOff x="84" y="756"/>
            <a:chExt cx="194" cy="2897"/>
          </a:xfrm>
        </p:grpSpPr>
        <p:sp>
          <p:nvSpPr>
            <p:cNvPr id="517179"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7180"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7181"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7182"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sp>
        <p:nvSpPr>
          <p:cNvPr id="36" name="Rectangle 4">
            <a:extLst>
              <a:ext uri="{FF2B5EF4-FFF2-40B4-BE49-F238E27FC236}">
                <a16:creationId xmlns:a16="http://schemas.microsoft.com/office/drawing/2014/main" id="{271588F3-1456-46F7-8733-1F320BF1AEF1}"/>
              </a:ext>
            </a:extLst>
          </p:cNvPr>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ar-JO" sz="4000" dirty="0">
                <a:solidFill>
                  <a:schemeClr val="tx2"/>
                </a:solidFill>
                <a:latin typeface="Arial" panose="020B0604020202020204" pitchFamily="34" charset="0"/>
                <a:cs typeface="Arial" panose="020B0604020202020204" pitchFamily="34" charset="0"/>
              </a:rPr>
              <a:t>العهد</a:t>
            </a:r>
          </a:p>
          <a:p>
            <a:pPr algn="ctr">
              <a:lnSpc>
                <a:spcPct val="80000"/>
              </a:lnSpc>
              <a:defRPr/>
            </a:pPr>
            <a:r>
              <a:rPr lang="ar-JO" sz="4000" dirty="0">
                <a:solidFill>
                  <a:schemeClr val="tx2"/>
                </a:solidFill>
                <a:latin typeface="Arial" panose="020B0604020202020204" pitchFamily="34" charset="0"/>
                <a:cs typeface="Arial" panose="020B0604020202020204" pitchFamily="34" charset="0"/>
              </a:rPr>
              <a:t>الإبراهيمي</a:t>
            </a:r>
            <a:endParaRPr lang="en-US" sz="4400" dirty="0">
              <a:solidFill>
                <a:schemeClr val="tx2"/>
              </a:solidFill>
              <a:latin typeface="Arial" panose="020B0604020202020204" pitchFamily="34" charset="0"/>
              <a:cs typeface="Arial" panose="020B0604020202020204" pitchFamily="34" charset="0"/>
            </a:endParaRPr>
          </a:p>
        </p:txBody>
      </p:sp>
      <p:sp>
        <p:nvSpPr>
          <p:cNvPr id="37" name="Rectangle 5">
            <a:extLst>
              <a:ext uri="{FF2B5EF4-FFF2-40B4-BE49-F238E27FC236}">
                <a16:creationId xmlns:a16="http://schemas.microsoft.com/office/drawing/2014/main" id="{6D99DF1F-6BFC-4C71-A1D6-B6CC5C523C3A}"/>
              </a:ext>
            </a:extLst>
          </p:cNvPr>
          <p:cNvSpPr>
            <a:spLocks noChangeArrowheads="1"/>
          </p:cNvSpPr>
          <p:nvPr/>
        </p:nvSpPr>
        <p:spPr bwMode="auto">
          <a:xfrm>
            <a:off x="650875" y="681038"/>
            <a:ext cx="1881188" cy="8284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ar-JO" sz="2400" dirty="0">
                <a:solidFill>
                  <a:srgbClr val="FD2558"/>
                </a:solidFill>
                <a:latin typeface="Arial" panose="020B0604020202020204" pitchFamily="34" charset="0"/>
                <a:ea typeface="+mn-ea"/>
                <a:cs typeface="Arial" panose="020B0604020202020204" pitchFamily="34" charset="0"/>
              </a:rPr>
              <a:t>دعوة إبراهيم</a:t>
            </a:r>
          </a:p>
          <a:p>
            <a:pPr algn="ctr">
              <a:defRPr/>
            </a:pPr>
            <a:r>
              <a:rPr lang="ar-JO" sz="2400" dirty="0">
                <a:latin typeface="Arial" panose="020B0604020202020204" pitchFamily="34" charset="0"/>
                <a:ea typeface="+mn-ea"/>
                <a:cs typeface="Arial" panose="020B0604020202020204" pitchFamily="34" charset="0"/>
              </a:rPr>
              <a:t>تك 12: 1-3</a:t>
            </a:r>
            <a:endParaRPr lang="en-US" sz="2400" dirty="0">
              <a:latin typeface="Arial" panose="020B0604020202020204" pitchFamily="34" charset="0"/>
              <a:ea typeface="+mn-ea"/>
              <a:cs typeface="Arial" panose="020B0604020202020204" pitchFamily="34" charset="0"/>
            </a:endParaRPr>
          </a:p>
        </p:txBody>
      </p:sp>
      <p:sp>
        <p:nvSpPr>
          <p:cNvPr id="38" name="Text Box 14">
            <a:extLst>
              <a:ext uri="{FF2B5EF4-FFF2-40B4-BE49-F238E27FC236}">
                <a16:creationId xmlns:a16="http://schemas.microsoft.com/office/drawing/2014/main" id="{4D4BDB63-E081-43F2-BB2E-31743D221326}"/>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39" name="Text Box 15">
            <a:extLst>
              <a:ext uri="{FF2B5EF4-FFF2-40B4-BE49-F238E27FC236}">
                <a16:creationId xmlns:a16="http://schemas.microsoft.com/office/drawing/2014/main" id="{2F4FC274-9587-49ED-B518-153422E754D2}"/>
              </a:ext>
            </a:extLst>
          </p:cNvPr>
          <p:cNvSpPr txBox="1">
            <a:spLocks noChangeArrowheads="1"/>
          </p:cNvSpPr>
          <p:nvPr/>
        </p:nvSpPr>
        <p:spPr bwMode="auto">
          <a:xfrm>
            <a:off x="6159500" y="649288"/>
            <a:ext cx="2670175"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defRPr/>
            </a:pPr>
            <a:r>
              <a:rPr lang="ar-JO" sz="2400" dirty="0">
                <a:solidFill>
                  <a:srgbClr val="FD2558"/>
                </a:solidFill>
                <a:latin typeface="Arial" panose="020B0604020202020204" pitchFamily="34" charset="0"/>
                <a:cs typeface="Arial" panose="020B0604020202020204" pitchFamily="34" charset="0"/>
              </a:rPr>
              <a:t>العهد</a:t>
            </a:r>
          </a:p>
          <a:p>
            <a:pPr algn="ctr" rtl="1">
              <a:defRPr/>
            </a:pPr>
            <a:r>
              <a:rPr lang="ar-JO" sz="2400" dirty="0">
                <a:latin typeface="Arial" panose="020B0604020202020204" pitchFamily="34" charset="0"/>
                <a:cs typeface="Arial" panose="020B0604020202020204" pitchFamily="34" charset="0"/>
              </a:rPr>
              <a:t>تك 15: 9-18</a:t>
            </a:r>
            <a:endParaRPr lang="en-US" sz="2000" dirty="0">
              <a:latin typeface="Arial" panose="020B0604020202020204" pitchFamily="34" charset="0"/>
              <a:cs typeface="Arial" panose="020B0604020202020204" pitchFamily="34" charset="0"/>
            </a:endParaRPr>
          </a:p>
        </p:txBody>
      </p:sp>
      <p:sp>
        <p:nvSpPr>
          <p:cNvPr id="40" name="Rectangle 33">
            <a:extLst>
              <a:ext uri="{FF2B5EF4-FFF2-40B4-BE49-F238E27FC236}">
                <a16:creationId xmlns:a16="http://schemas.microsoft.com/office/drawing/2014/main" id="{74FB2CF1-383C-42CA-B7CF-6D1AAA9F6BD6}"/>
              </a:ext>
            </a:extLst>
          </p:cNvPr>
          <p:cNvSpPr>
            <a:spLocks noChangeArrowheads="1"/>
          </p:cNvSpPr>
          <p:nvPr/>
        </p:nvSpPr>
        <p:spPr bwMode="auto">
          <a:xfrm>
            <a:off x="2649538" y="47974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rtl="1">
              <a:defRPr/>
            </a:pPr>
            <a:r>
              <a:rPr lang="ar-JO" sz="2000" dirty="0">
                <a:solidFill>
                  <a:schemeClr val="folHlink"/>
                </a:solidFill>
                <a:latin typeface="Arial" panose="020B0604020202020204" pitchFamily="34" charset="0"/>
                <a:ea typeface="+mn-ea"/>
                <a:cs typeface="Arial" panose="020B0604020202020204" pitchFamily="34" charset="0"/>
              </a:rPr>
              <a:t>العهود الفرعية الموسعة</a:t>
            </a:r>
            <a:endParaRPr lang="en-US" sz="2000" dirty="0">
              <a:solidFill>
                <a:schemeClr val="folHlink"/>
              </a:solidFill>
              <a:latin typeface="Arial" panose="020B0604020202020204" pitchFamily="34" charset="0"/>
              <a:ea typeface="+mn-ea"/>
              <a:cs typeface="Arial" panose="020B0604020202020204" pitchFamily="34" charset="0"/>
            </a:endParaRPr>
          </a:p>
        </p:txBody>
      </p:sp>
      <p:sp>
        <p:nvSpPr>
          <p:cNvPr id="41" name="Rectangle 56">
            <a:extLst>
              <a:ext uri="{FF2B5EF4-FFF2-40B4-BE49-F238E27FC236}">
                <a16:creationId xmlns:a16="http://schemas.microsoft.com/office/drawing/2014/main" id="{1F6C42D9-5FF9-449E-926D-EAAAAC0BFA9C}"/>
              </a:ext>
            </a:extLst>
          </p:cNvPr>
          <p:cNvSpPr>
            <a:spLocks noChangeArrowheads="1"/>
          </p:cNvSpPr>
          <p:nvPr/>
        </p:nvSpPr>
        <p:spPr bwMode="auto">
          <a:xfrm>
            <a:off x="882650" y="52593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Arial" panose="020B0604020202020204" pitchFamily="34" charset="0"/>
                <a:ea typeface="+mn-ea"/>
                <a:cs typeface="Arial" panose="020B0604020202020204" pitchFamily="34" charset="0"/>
              </a:rPr>
              <a:t>  </a:t>
            </a:r>
            <a:r>
              <a:rPr lang="ar-JO" sz="2800" dirty="0">
                <a:latin typeface="Arial" panose="020B0604020202020204" pitchFamily="34" charset="0"/>
                <a:ea typeface="+mn-ea"/>
                <a:cs typeface="Arial" panose="020B0604020202020204" pitchFamily="34" charset="0"/>
              </a:rPr>
              <a:t>الأرض</a:t>
            </a:r>
            <a:endParaRPr lang="en-US" sz="2800" dirty="0">
              <a:latin typeface="Arial" panose="020B0604020202020204" pitchFamily="34" charset="0"/>
              <a:ea typeface="+mn-ea"/>
              <a:cs typeface="Arial" panose="020B0604020202020204" pitchFamily="34" charset="0"/>
            </a:endParaRPr>
          </a:p>
        </p:txBody>
      </p:sp>
      <p:sp>
        <p:nvSpPr>
          <p:cNvPr id="42" name="Rectangle 57">
            <a:extLst>
              <a:ext uri="{FF2B5EF4-FFF2-40B4-BE49-F238E27FC236}">
                <a16:creationId xmlns:a16="http://schemas.microsoft.com/office/drawing/2014/main" id="{84CA3D48-CE5D-4434-81D4-01BA091EA7F6}"/>
              </a:ext>
            </a:extLst>
          </p:cNvPr>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التثنية 30: 1-10</a:t>
            </a:r>
            <a:endParaRPr lang="en-US" sz="2000" dirty="0">
              <a:latin typeface="Arial" panose="020B0604020202020204" pitchFamily="34" charset="0"/>
              <a:ea typeface="+mn-ea"/>
              <a:cs typeface="Arial" panose="020B0604020202020204" pitchFamily="34" charset="0"/>
            </a:endParaRPr>
          </a:p>
        </p:txBody>
      </p:sp>
      <p:sp>
        <p:nvSpPr>
          <p:cNvPr id="43" name="AutoShape 59">
            <a:extLst>
              <a:ext uri="{FF2B5EF4-FFF2-40B4-BE49-F238E27FC236}">
                <a16:creationId xmlns:a16="http://schemas.microsoft.com/office/drawing/2014/main" id="{B346C31D-A8CD-4ECE-8837-CCEE570D07F6}"/>
              </a:ext>
            </a:extLst>
          </p:cNvPr>
          <p:cNvSpPr>
            <a:spLocks noChangeArrowheads="1"/>
          </p:cNvSpPr>
          <p:nvPr/>
        </p:nvSpPr>
        <p:spPr bwMode="auto">
          <a:xfrm>
            <a:off x="609600" y="52578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4" name="Line 30">
            <a:extLst>
              <a:ext uri="{FF2B5EF4-FFF2-40B4-BE49-F238E27FC236}">
                <a16:creationId xmlns:a16="http://schemas.microsoft.com/office/drawing/2014/main" id="{75AD0220-BFAE-4B10-BED4-BAF15869BDB1}"/>
              </a:ext>
            </a:extLst>
          </p:cNvPr>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6270F5D-D079-4707-81DA-05376E2B9A29}"/>
              </a:ext>
            </a:extLst>
          </p:cNvPr>
          <p:cNvSpPr txBox="1"/>
          <p:nvPr/>
        </p:nvSpPr>
        <p:spPr>
          <a:xfrm>
            <a:off x="1019175" y="291548"/>
            <a:ext cx="7672388" cy="6217087"/>
          </a:xfrm>
          <a:prstGeom prst="rect">
            <a:avLst/>
          </a:prstGeom>
          <a:noFill/>
          <a:ln>
            <a:noFill/>
          </a:ln>
          <a:scene3d>
            <a:camera prst="isometricOffAxis1Right"/>
            <a:lightRig rig="threePt" dir="t"/>
          </a:scene3d>
        </p:spPr>
        <p:style>
          <a:lnRef idx="0">
            <a:scrgbClr r="0" g="0" b="0"/>
          </a:lnRef>
          <a:fillRef idx="0">
            <a:scrgbClr r="0" g="0" b="0"/>
          </a:fillRef>
          <a:effectRef idx="0">
            <a:scrgbClr r="0" g="0" b="0"/>
          </a:effectRef>
          <a:fontRef idx="minor">
            <a:schemeClr val="accent1"/>
          </a:fontRef>
        </p:style>
        <p:txBody>
          <a:bodyPr wrap="square" rtlCol="1">
            <a:spAutoFit/>
          </a:bodyPr>
          <a:lstStyle/>
          <a:p>
            <a:pPr algn="ctr" rtl="1"/>
            <a:r>
              <a:rPr lang="ar-JO" sz="199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عهد</a:t>
            </a:r>
          </a:p>
          <a:p>
            <a:pPr algn="ctr" rtl="1"/>
            <a:r>
              <a:rPr lang="ar-JO" sz="199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الأرض</a:t>
            </a:r>
          </a:p>
        </p:txBody>
      </p:sp>
    </p:spTree>
    <p:extLst>
      <p:ext uri="{BB962C8B-B14F-4D97-AF65-F5344CB8AC3E}">
        <p14:creationId xmlns:p14="http://schemas.microsoft.com/office/powerpoint/2010/main" val="306436465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000"/>
                                        <p:tgtEl>
                                          <p:spTgt spid="42"/>
                                        </p:tgtEl>
                                      </p:cBhvr>
                                    </p:animEffect>
                                  </p:childTnLst>
                                </p:cTn>
                              </p:par>
                            </p:childTnLst>
                          </p:cTn>
                        </p:par>
                        <p:par>
                          <p:cTn id="16" fill="hold">
                            <p:stCondLst>
                              <p:cond delay="3000"/>
                            </p:stCondLst>
                            <p:childTnLst>
                              <p:par>
                                <p:cTn id="17" presetID="23" presetClass="entr" presetSubtype="528"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 calcmode="lin" valueType="num">
                                      <p:cBhvr>
                                        <p:cTn id="21" dur="500" fill="hold"/>
                                        <p:tgtEl>
                                          <p:spTgt spid="43"/>
                                        </p:tgtEl>
                                        <p:attrNameLst>
                                          <p:attrName>ppt_x</p:attrName>
                                        </p:attrNameLst>
                                      </p:cBhvr>
                                      <p:tavLst>
                                        <p:tav tm="0">
                                          <p:val>
                                            <p:fltVal val="0.5"/>
                                          </p:val>
                                        </p:tav>
                                        <p:tav tm="100000">
                                          <p:val>
                                            <p:strVal val="#ppt_x"/>
                                          </p:val>
                                        </p:tav>
                                      </p:tavLst>
                                    </p:anim>
                                    <p:anim calcmode="lin" valueType="num">
                                      <p:cBhvr>
                                        <p:cTn id="22" dur="500" fill="hold"/>
                                        <p:tgtEl>
                                          <p:spTgt spid="43"/>
                                        </p:tgtEl>
                                        <p:attrNameLst>
                                          <p:attrName>ppt_y</p:attrName>
                                        </p:attrNameLst>
                                      </p:cBhvr>
                                      <p:tavLst>
                                        <p:tav tm="0">
                                          <p:val>
                                            <p:fltVal val="0.5"/>
                                          </p:val>
                                        </p:tav>
                                        <p:tav tm="100000">
                                          <p:val>
                                            <p:strVal val="#ppt_y"/>
                                          </p:val>
                                        </p:tav>
                                      </p:tavLst>
                                    </p:anim>
                                  </p:childTnLst>
                                </p:cTn>
                              </p:par>
                            </p:childTnLst>
                          </p:cTn>
                        </p:par>
                        <p:par>
                          <p:cTn id="23" fill="hold">
                            <p:stCondLst>
                              <p:cond delay="3500"/>
                            </p:stCondLst>
                            <p:childTnLst>
                              <p:par>
                                <p:cTn id="24" presetID="53" presetClass="entr" presetSubtype="16"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utoUpdateAnimBg="0"/>
      <p:bldP spid="42" grpId="0" autoUpdateAnimBg="0"/>
      <p:bldP spid="4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3"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9725" y="3597275"/>
            <a:ext cx="4756150" cy="2927350"/>
          </a:xfrm>
          <a:prstGeom prst="rect">
            <a:avLst/>
          </a:prstGeom>
          <a:noFill/>
          <a:ln w="57150">
            <a:solidFill>
              <a:srgbClr val="990033"/>
            </a:solidFill>
            <a:miter lim="800000"/>
            <a:headEnd/>
            <a:tailEnd/>
          </a:ln>
          <a:effectLst>
            <a:outerShdw blurRad="63500" dist="71842" dir="2700000" algn="ctr" rotWithShape="0">
              <a:schemeClr val="bg2">
                <a:alpha val="74998"/>
              </a:schemeClr>
            </a:outerShdw>
          </a:effectLst>
        </p:spPr>
      </p:pic>
      <p:pic>
        <p:nvPicPr>
          <p:cNvPr id="425998" name="Picture 14"/>
          <p:cNvPicPr>
            <a:picLocks noChangeAspect="1" noChangeArrowheads="1"/>
          </p:cNvPicPr>
          <p:nvPr/>
        </p:nvPicPr>
        <p:blipFill>
          <a:blip r:embed="rId6"/>
          <a:srcRect/>
          <a:stretch>
            <a:fillRect/>
          </a:stretch>
        </p:blipFill>
        <p:spPr bwMode="auto">
          <a:xfrm>
            <a:off x="295275" y="249238"/>
            <a:ext cx="4356100" cy="2921000"/>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pic>
        <p:nvPicPr>
          <p:cNvPr id="425999" name="Picture 15"/>
          <p:cNvPicPr>
            <a:picLocks noChangeAspect="1" noChangeArrowheads="1"/>
          </p:cNvPicPr>
          <p:nvPr/>
        </p:nvPicPr>
        <p:blipFill>
          <a:blip r:embed="rId7"/>
          <a:srcRect/>
          <a:stretch>
            <a:fillRect/>
          </a:stretch>
        </p:blipFill>
        <p:spPr bwMode="auto">
          <a:xfrm>
            <a:off x="757238" y="3490913"/>
            <a:ext cx="2370137" cy="3197225"/>
          </a:xfrm>
          <a:prstGeom prst="rect">
            <a:avLst/>
          </a:prstGeom>
          <a:noFill/>
          <a:ln w="57150">
            <a:solidFill>
              <a:srgbClr val="9C0031"/>
            </a:solidFill>
            <a:miter lim="800000"/>
            <a:headEnd/>
            <a:tailEnd/>
          </a:ln>
          <a:effectLst>
            <a:outerShdw blurRad="63500" dist="89803" dir="2700000" algn="ctr" rotWithShape="0">
              <a:schemeClr val="bg2">
                <a:alpha val="74998"/>
              </a:schemeClr>
            </a:outerShdw>
          </a:effectLst>
        </p:spPr>
      </p:pic>
      <p:sp>
        <p:nvSpPr>
          <p:cNvPr id="425996" name="Text Box 12"/>
          <p:cNvSpPr txBox="1">
            <a:spLocks noChangeArrowheads="1"/>
          </p:cNvSpPr>
          <p:nvPr/>
        </p:nvSpPr>
        <p:spPr bwMode="auto">
          <a:xfrm>
            <a:off x="104775" y="5467350"/>
            <a:ext cx="9685338" cy="76944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rtl="1">
              <a:spcBef>
                <a:spcPct val="50000"/>
              </a:spcBef>
              <a:defRPr/>
            </a:pPr>
            <a:r>
              <a:rPr lang="ar-JO" sz="4400" dirty="0">
                <a:solidFill>
                  <a:schemeClr val="folHlink"/>
                </a:solidFill>
                <a:latin typeface="Arial" panose="020B0604020202020204" pitchFamily="34" charset="0"/>
                <a:ea typeface="+mn-ea"/>
                <a:cs typeface="Arial" panose="020B0604020202020204" pitchFamily="34" charset="0"/>
              </a:rPr>
              <a:t>أرض ميراث إبراهيم</a:t>
            </a:r>
            <a:endParaRPr lang="en-US" sz="4400" dirty="0">
              <a:solidFill>
                <a:schemeClr val="folHlink"/>
              </a:solidFill>
              <a:latin typeface="Arial" panose="020B0604020202020204" pitchFamily="34" charset="0"/>
              <a:ea typeface="+mn-ea"/>
              <a:cs typeface="Arial" panose="020B0604020202020204" pitchFamily="34" charset="0"/>
            </a:endParaRPr>
          </a:p>
        </p:txBody>
      </p:sp>
      <p:sp>
        <p:nvSpPr>
          <p:cNvPr id="43013" name="Text Box 1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cs typeface="Arial" panose="020B0604020202020204" pitchFamily="34" charset="0"/>
              </a:rPr>
              <a:t> </a:t>
            </a:r>
          </a:p>
        </p:txBody>
      </p:sp>
      <p:sp>
        <p:nvSpPr>
          <p:cNvPr id="43014" name="Text Box 1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426004" name="Rectangle 2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426007" name="Rectangle 2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15</a:t>
            </a:r>
          </a:p>
        </p:txBody>
      </p:sp>
      <p:pic>
        <p:nvPicPr>
          <p:cNvPr id="426010" name="Picture 26" descr="Jezreel Valley from Muhraqa to Tabor and Moreh,"/>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5168900" y="455613"/>
            <a:ext cx="3746500" cy="2811462"/>
          </a:xfrm>
          <a:prstGeom prst="rect">
            <a:avLst/>
          </a:prstGeom>
          <a:noFill/>
          <a:ln w="76200">
            <a:solidFill>
              <a:srgbClr val="9C0031"/>
            </a:solidFill>
            <a:miter lim="800000"/>
            <a:headEnd/>
            <a:tailEnd/>
          </a:ln>
          <a:extLst>
            <a:ext uri="{909E8E84-426E-40dd-AFC4-6F175D3DCCD1}">
              <a14:hiddenFill xmlns="" xmlns:a14="http://schemas.microsoft.com/office/drawing/2010/main">
                <a:solidFill>
                  <a:srgbClr val="FFFFFF"/>
                </a:solidFill>
              </a14:hiddenFill>
            </a:ext>
          </a:extLst>
        </p:spPr>
      </p:pic>
      <p:pic>
        <p:nvPicPr>
          <p:cNvPr id="426009" name="Picture 25" descr="Sea of Galilee from northwest, df 040102"/>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2246313" y="1924050"/>
            <a:ext cx="4576762" cy="3065463"/>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26010"/>
                                        </p:tgtEl>
                                        <p:attrNameLst>
                                          <p:attrName>style.visibility</p:attrName>
                                        </p:attrNameLst>
                                      </p:cBhvr>
                                      <p:to>
                                        <p:strVal val="visible"/>
                                      </p:to>
                                    </p:set>
                                    <p:animEffect transition="in" filter="fade">
                                      <p:cBhvr>
                                        <p:cTn id="7" dur="1000"/>
                                        <p:tgtEl>
                                          <p:spTgt spid="42601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25993"/>
                                        </p:tgtEl>
                                        <p:attrNameLst>
                                          <p:attrName>style.visibility</p:attrName>
                                        </p:attrNameLst>
                                      </p:cBhvr>
                                      <p:to>
                                        <p:strVal val="visible"/>
                                      </p:to>
                                    </p:set>
                                    <p:animEffect transition="in" filter="fade">
                                      <p:cBhvr>
                                        <p:cTn id="11" dur="1000"/>
                                        <p:tgtEl>
                                          <p:spTgt spid="425993"/>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25999"/>
                                        </p:tgtEl>
                                        <p:attrNameLst>
                                          <p:attrName>style.visibility</p:attrName>
                                        </p:attrNameLst>
                                      </p:cBhvr>
                                      <p:to>
                                        <p:strVal val="visible"/>
                                      </p:to>
                                    </p:set>
                                    <p:animEffect transition="in" filter="fade">
                                      <p:cBhvr>
                                        <p:cTn id="15" dur="1000"/>
                                        <p:tgtEl>
                                          <p:spTgt spid="425999"/>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425998"/>
                                        </p:tgtEl>
                                        <p:attrNameLst>
                                          <p:attrName>style.visibility</p:attrName>
                                        </p:attrNameLst>
                                      </p:cBhvr>
                                      <p:to>
                                        <p:strVal val="visible"/>
                                      </p:to>
                                    </p:set>
                                    <p:animEffect transition="in" filter="fade">
                                      <p:cBhvr>
                                        <p:cTn id="19" dur="1000"/>
                                        <p:tgtEl>
                                          <p:spTgt spid="425998"/>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426009"/>
                                        </p:tgtEl>
                                        <p:attrNameLst>
                                          <p:attrName>style.visibility</p:attrName>
                                        </p:attrNameLst>
                                      </p:cBhvr>
                                      <p:to>
                                        <p:strVal val="visible"/>
                                      </p:to>
                                    </p:set>
                                    <p:animEffect transition="in" filter="fade">
                                      <p:cBhvr>
                                        <p:cTn id="23" dur="1000"/>
                                        <p:tgtEl>
                                          <p:spTgt spid="426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803682" y="1801403"/>
            <a:ext cx="5536636" cy="1567096"/>
          </a:xfrm>
          <a:prstGeom prst="rect">
            <a:avLst/>
          </a:prstGeom>
          <a:noFill/>
          <a:ln w="508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indent="457200" algn="r" rtl="1">
              <a:defRPr/>
            </a:pPr>
            <a:r>
              <a:rPr lang="ar-JO" sz="3200" dirty="0">
                <a:latin typeface="Arial" panose="020B0604020202020204" pitchFamily="34" charset="0"/>
                <a:cs typeface="Arial" panose="020B0604020202020204" pitchFamily="34" charset="0"/>
              </a:rPr>
              <a:t>5 ويأتي بك الرب إلهك إلى </a:t>
            </a:r>
            <a:r>
              <a:rPr lang="ar-JO" sz="3200" dirty="0">
                <a:solidFill>
                  <a:srgbClr val="FFFF00"/>
                </a:solidFill>
                <a:latin typeface="Arial" panose="020B0604020202020204" pitchFamily="34" charset="0"/>
                <a:cs typeface="Arial" panose="020B0604020202020204" pitchFamily="34" charset="0"/>
              </a:rPr>
              <a:t>الأرض التي امتلكها آباؤك فتمتلكها،</a:t>
            </a:r>
            <a:r>
              <a:rPr lang="ar-JO" sz="3200" dirty="0">
                <a:latin typeface="Arial" panose="020B0604020202020204" pitchFamily="34" charset="0"/>
                <a:cs typeface="Arial" panose="020B0604020202020204" pitchFamily="34" charset="0"/>
              </a:rPr>
              <a:t> ويحسن إليك ويكثرك أكثر من آبائك.</a:t>
            </a:r>
            <a:endParaRPr lang="en-US" sz="3200" dirty="0">
              <a:latin typeface="Arial" panose="020B0604020202020204" pitchFamily="34" charset="0"/>
              <a:cs typeface="Arial" panose="020B0604020202020204" pitchFamily="34" charset="0"/>
            </a:endParaRPr>
          </a:p>
        </p:txBody>
      </p:sp>
      <p:sp>
        <p:nvSpPr>
          <p:cNvPr id="164867" name="Rectangle 3"/>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dirty="0">
                <a:latin typeface="Arial" panose="020B0604020202020204" pitchFamily="34" charset="0"/>
                <a:ea typeface="+mn-ea"/>
                <a:cs typeface="Arial" panose="020B0604020202020204" pitchFamily="34" charset="0"/>
              </a:rPr>
              <a:t>                            </a:t>
            </a:r>
          </a:p>
        </p:txBody>
      </p:sp>
      <p:sp>
        <p:nvSpPr>
          <p:cNvPr id="164868" name="Rectangle 4"/>
          <p:cNvSpPr>
            <a:spLocks noChangeArrowheads="1"/>
          </p:cNvSpPr>
          <p:nvPr/>
        </p:nvSpPr>
        <p:spPr bwMode="auto">
          <a:xfrm>
            <a:off x="1179513" y="290513"/>
            <a:ext cx="7089775" cy="97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lnSpc>
                <a:spcPct val="50000"/>
              </a:lnSpc>
              <a:spcBef>
                <a:spcPct val="50000"/>
              </a:spcBef>
              <a:defRPr/>
            </a:pPr>
            <a:r>
              <a:rPr lang="ar-JO" sz="3200" dirty="0">
                <a:latin typeface="Arial" panose="020B0604020202020204" pitchFamily="34" charset="0"/>
                <a:cs typeface="Arial" panose="020B0604020202020204" pitchFamily="34" charset="0"/>
              </a:rPr>
              <a:t>التثنية 30</a:t>
            </a:r>
            <a:endParaRPr lang="en-US" sz="2800" dirty="0">
              <a:latin typeface="Arial" panose="020B0604020202020204" pitchFamily="34" charset="0"/>
              <a:cs typeface="Arial" panose="020B0604020202020204" pitchFamily="34" charset="0"/>
            </a:endParaRPr>
          </a:p>
          <a:p>
            <a:pPr algn="ctr">
              <a:spcBef>
                <a:spcPct val="50000"/>
              </a:spcBef>
              <a:defRPr/>
            </a:pPr>
            <a:r>
              <a:rPr lang="ar-JO" sz="2800" dirty="0">
                <a:solidFill>
                  <a:schemeClr val="folHlink"/>
                </a:solidFill>
                <a:latin typeface="Arial" panose="020B0604020202020204" pitchFamily="34" charset="0"/>
                <a:cs typeface="Arial" panose="020B0604020202020204" pitchFamily="34" charset="0"/>
              </a:rPr>
              <a:t>أرض الموعد</a:t>
            </a:r>
            <a:endParaRPr lang="en-US" sz="2800" dirty="0">
              <a:solidFill>
                <a:schemeClr val="tx2"/>
              </a:solidFill>
              <a:latin typeface="Arial" panose="020B0604020202020204" pitchFamily="34" charset="0"/>
              <a:cs typeface="Arial" panose="020B0604020202020204" pitchFamily="34" charset="0"/>
            </a:endParaRPr>
          </a:p>
        </p:txBody>
      </p:sp>
      <p:sp>
        <p:nvSpPr>
          <p:cNvPr id="164870" name="Rectangle 6"/>
          <p:cNvSpPr>
            <a:spLocks noChangeArrowheads="1"/>
          </p:cNvSpPr>
          <p:nvPr/>
        </p:nvSpPr>
        <p:spPr bwMode="auto">
          <a:xfrm>
            <a:off x="1728422" y="3760286"/>
            <a:ext cx="5611896" cy="1567096"/>
          </a:xfrm>
          <a:prstGeom prst="rect">
            <a:avLst/>
          </a:prstGeom>
          <a:noFill/>
          <a:ln w="508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indent="457200" algn="just" rtl="1">
              <a:defRPr/>
            </a:pPr>
            <a:r>
              <a:rPr lang="ar-JO" sz="3200" dirty="0">
                <a:latin typeface="Arial" panose="020B0604020202020204" pitchFamily="34" charset="0"/>
                <a:ea typeface="+mn-ea"/>
                <a:cs typeface="Arial" panose="020B0604020202020204" pitchFamily="34" charset="0"/>
              </a:rPr>
              <a:t>6 </a:t>
            </a:r>
            <a:r>
              <a:rPr lang="ar-JO" sz="3200" dirty="0">
                <a:solidFill>
                  <a:srgbClr val="FFFF00"/>
                </a:solidFill>
                <a:latin typeface="Arial" panose="020B0604020202020204" pitchFamily="34" charset="0"/>
                <a:ea typeface="+mn-ea"/>
                <a:cs typeface="Arial" panose="020B0604020202020204" pitchFamily="34" charset="0"/>
              </a:rPr>
              <a:t>ويختن الرب إلهك قلبك وقلب نسلك، </a:t>
            </a:r>
            <a:r>
              <a:rPr lang="ar-JO" sz="3200" dirty="0">
                <a:latin typeface="Arial" panose="020B0604020202020204" pitchFamily="34" charset="0"/>
                <a:ea typeface="+mn-ea"/>
                <a:cs typeface="Arial" panose="020B0604020202020204" pitchFamily="34" charset="0"/>
              </a:rPr>
              <a:t>لكي تحب الرب إلهك من كل قلبك ومن كل نفسك لتحيا.</a:t>
            </a:r>
            <a:endParaRPr lang="en-US" sz="3200" dirty="0">
              <a:latin typeface="Arial" panose="020B0604020202020204" pitchFamily="34" charset="0"/>
              <a:ea typeface="+mn-ea"/>
              <a:cs typeface="Arial" panose="020B0604020202020204" pitchFamily="34" charset="0"/>
            </a:endParaRPr>
          </a:p>
        </p:txBody>
      </p:sp>
      <p:sp>
        <p:nvSpPr>
          <p:cNvPr id="45061"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45062"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164875"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164878" name="Rectangle 14"/>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16</a:t>
            </a:r>
          </a:p>
        </p:txBody>
      </p:sp>
      <p:sp>
        <p:nvSpPr>
          <p:cNvPr id="45065"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2</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866"/>
                                        </p:tgtEl>
                                        <p:attrNameLst>
                                          <p:attrName>style.visibility</p:attrName>
                                        </p:attrNameLst>
                                      </p:cBhvr>
                                      <p:to>
                                        <p:strVal val="visible"/>
                                      </p:to>
                                    </p:set>
                                    <p:animEffect transition="in" filter="fade">
                                      <p:cBhvr>
                                        <p:cTn id="7" dur="1000"/>
                                        <p:tgtEl>
                                          <p:spTgt spid="164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4870"/>
                                        </p:tgtEl>
                                        <p:attrNameLst>
                                          <p:attrName>style.visibility</p:attrName>
                                        </p:attrNameLst>
                                      </p:cBhvr>
                                      <p:to>
                                        <p:strVal val="visible"/>
                                      </p:to>
                                    </p:set>
                                    <p:animEffect transition="in" filter="fade">
                                      <p:cBhvr>
                                        <p:cTn id="12" dur="1000"/>
                                        <p:tgtEl>
                                          <p:spTgt spid="164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autoUpdateAnimBg="0"/>
      <p:bldP spid="164870"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715963" y="266700"/>
            <a:ext cx="7110412" cy="515938"/>
          </a:xfrm>
          <a:prstGeom prst="rect">
            <a:avLst/>
          </a:prstGeom>
          <a:noFill/>
          <a:ln w="50800">
            <a:noFill/>
            <a:miter lim="800000"/>
            <a:headEnd/>
            <a:tailEnd/>
          </a:ln>
          <a:effectLst>
            <a:outerShdw blurRad="63500" dist="53882" dir="2700000" algn="ctr" rotWithShape="0">
              <a:srgbClr val="919191">
                <a:alpha val="74998"/>
              </a:srgbClr>
            </a:outerShdw>
          </a:effectLst>
        </p:spPr>
        <p:txBody>
          <a:bodyPr lIns="90487" tIns="44450" rIns="90487" bIns="44450">
            <a:spAutoFit/>
          </a:bodyPr>
          <a:lstStyle/>
          <a:p>
            <a:pPr>
              <a:defRPr/>
            </a:pPr>
            <a:r>
              <a:rPr lang="en-US" sz="2800">
                <a:latin typeface="Arial" panose="020B0604020202020204" pitchFamily="34" charset="0"/>
                <a:ea typeface="+mn-ea"/>
                <a:cs typeface="Arial" panose="020B0604020202020204" pitchFamily="34" charset="0"/>
              </a:rPr>
              <a:t>                            </a:t>
            </a:r>
          </a:p>
        </p:txBody>
      </p:sp>
      <p:sp>
        <p:nvSpPr>
          <p:cNvPr id="47106" name="Text Box 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cs typeface="Arial" panose="020B0604020202020204" pitchFamily="34" charset="0"/>
              </a:rPr>
              <a:t> </a:t>
            </a:r>
          </a:p>
        </p:txBody>
      </p:sp>
      <p:sp>
        <p:nvSpPr>
          <p:cNvPr id="47107" name="Text Box 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90853" name="Rectangle 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90854" name="Rectangle 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17</a:t>
            </a:r>
          </a:p>
        </p:txBody>
      </p:sp>
      <p:pic>
        <p:nvPicPr>
          <p:cNvPr id="590861"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525" y="246063"/>
            <a:ext cx="3709988" cy="27797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2"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b="15378"/>
          <a:stretch>
            <a:fillRect/>
          </a:stretch>
        </p:blipFill>
        <p:spPr bwMode="auto">
          <a:xfrm>
            <a:off x="5738813" y="4381500"/>
            <a:ext cx="3216275" cy="2039938"/>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3"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b="15591"/>
          <a:stretch>
            <a:fillRect/>
          </a:stretch>
        </p:blipFill>
        <p:spPr bwMode="auto">
          <a:xfrm>
            <a:off x="703263" y="3765550"/>
            <a:ext cx="4081462" cy="2582863"/>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4" name="Picture 16"/>
          <p:cNvPicPr>
            <a:picLocks noChangeAspect="1" noChangeArrowheads="1"/>
          </p:cNvPicPr>
          <p:nvPr/>
        </p:nvPicPr>
        <p:blipFill>
          <a:blip r:embed="rId6" cstate="screen">
            <a:extLst>
              <a:ext uri="{28A0092B-C50C-407E-A947-70E740481C1C}">
                <a14:useLocalDpi xmlns:a14="http://schemas.microsoft.com/office/drawing/2010/main"/>
              </a:ext>
            </a:extLst>
          </a:blip>
          <a:srcRect b="13660"/>
          <a:stretch>
            <a:fillRect/>
          </a:stretch>
        </p:blipFill>
        <p:spPr bwMode="auto">
          <a:xfrm>
            <a:off x="5219700" y="350838"/>
            <a:ext cx="3627438" cy="2347912"/>
          </a:xfrm>
          <a:prstGeom prst="rect">
            <a:avLst/>
          </a:prstGeom>
          <a:noFill/>
          <a:ln>
            <a:noFill/>
          </a:ln>
          <a:effectLst>
            <a:outerShdw blurRad="63500" dist="107763"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0865" name="Picture 17"/>
          <p:cNvPicPr>
            <a:picLocks noChangeAspect="1" noChangeArrowheads="1"/>
          </p:cNvPicPr>
          <p:nvPr/>
        </p:nvPicPr>
        <p:blipFill>
          <a:blip r:embed="rId7" cstate="screen">
            <a:extLst>
              <a:ext uri="{28A0092B-C50C-407E-A947-70E740481C1C}">
                <a14:useLocalDpi xmlns:a14="http://schemas.microsoft.com/office/drawing/2010/main"/>
              </a:ext>
            </a:extLst>
          </a:blip>
          <a:srcRect t="28154" b="12256"/>
          <a:stretch>
            <a:fillRect/>
          </a:stretch>
        </p:blipFill>
        <p:spPr bwMode="auto">
          <a:xfrm>
            <a:off x="1744663" y="812800"/>
            <a:ext cx="4562475" cy="335915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90866" name="Picture 18"/>
          <p:cNvPicPr>
            <a:picLocks noChangeAspect="1" noChangeArrowheads="1"/>
          </p:cNvPicPr>
          <p:nvPr/>
        </p:nvPicPr>
        <p:blipFill>
          <a:blip r:embed="rId8" cstate="screen">
            <a:extLst>
              <a:ext uri="{28A0092B-C50C-407E-A947-70E740481C1C}">
                <a14:useLocalDpi xmlns:a14="http://schemas.microsoft.com/office/drawing/2010/main"/>
              </a:ext>
            </a:extLst>
          </a:blip>
          <a:srcRect b="12953"/>
          <a:stretch>
            <a:fillRect/>
          </a:stretch>
        </p:blipFill>
        <p:spPr bwMode="auto">
          <a:xfrm>
            <a:off x="3944938" y="2336800"/>
            <a:ext cx="4562475" cy="2976563"/>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0867" name="Text Box 19"/>
          <p:cNvSpPr txBox="1">
            <a:spLocks noChangeArrowheads="1"/>
          </p:cNvSpPr>
          <p:nvPr/>
        </p:nvSpPr>
        <p:spPr bwMode="auto">
          <a:xfrm>
            <a:off x="0" y="5730875"/>
            <a:ext cx="9144000" cy="646331"/>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3600" dirty="0">
                <a:solidFill>
                  <a:schemeClr val="folHlink"/>
                </a:solidFill>
                <a:latin typeface="Arial" panose="020B0604020202020204" pitchFamily="34" charset="0"/>
                <a:ea typeface="+mn-ea"/>
                <a:cs typeface="Arial" panose="020B0604020202020204" pitchFamily="34" charset="0"/>
              </a:rPr>
              <a:t>أرض الجمال والإزدهار</a:t>
            </a:r>
            <a:endParaRPr lang="en-US" sz="3600" dirty="0">
              <a:solidFill>
                <a:schemeClr val="folHlink"/>
              </a:solidFill>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90862"/>
                                        </p:tgtEl>
                                        <p:attrNameLst>
                                          <p:attrName>style.visibility</p:attrName>
                                        </p:attrNameLst>
                                      </p:cBhvr>
                                      <p:to>
                                        <p:strVal val="visible"/>
                                      </p:to>
                                    </p:set>
                                    <p:animEffect transition="in" filter="wipe(left)">
                                      <p:cBhvr>
                                        <p:cTn id="7" dur="500"/>
                                        <p:tgtEl>
                                          <p:spTgt spid="59086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90864"/>
                                        </p:tgtEl>
                                        <p:attrNameLst>
                                          <p:attrName>style.visibility</p:attrName>
                                        </p:attrNameLst>
                                      </p:cBhvr>
                                      <p:to>
                                        <p:strVal val="visible"/>
                                      </p:to>
                                    </p:set>
                                    <p:animEffect transition="in" filter="wipe(left)">
                                      <p:cBhvr>
                                        <p:cTn id="11" dur="500"/>
                                        <p:tgtEl>
                                          <p:spTgt spid="590864"/>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90863"/>
                                        </p:tgtEl>
                                        <p:attrNameLst>
                                          <p:attrName>style.visibility</p:attrName>
                                        </p:attrNameLst>
                                      </p:cBhvr>
                                      <p:to>
                                        <p:strVal val="visible"/>
                                      </p:to>
                                    </p:set>
                                    <p:animEffect transition="in" filter="wipe(left)">
                                      <p:cBhvr>
                                        <p:cTn id="15" dur="500"/>
                                        <p:tgtEl>
                                          <p:spTgt spid="590863"/>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90865"/>
                                        </p:tgtEl>
                                        <p:attrNameLst>
                                          <p:attrName>style.visibility</p:attrName>
                                        </p:attrNameLst>
                                      </p:cBhvr>
                                      <p:to>
                                        <p:strVal val="visible"/>
                                      </p:to>
                                    </p:set>
                                    <p:animEffect transition="in" filter="wipe(left)">
                                      <p:cBhvr>
                                        <p:cTn id="19" dur="500"/>
                                        <p:tgtEl>
                                          <p:spTgt spid="590865"/>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590866"/>
                                        </p:tgtEl>
                                        <p:attrNameLst>
                                          <p:attrName>style.visibility</p:attrName>
                                        </p:attrNameLst>
                                      </p:cBhvr>
                                      <p:to>
                                        <p:strVal val="visible"/>
                                      </p:to>
                                    </p:set>
                                    <p:animEffect transition="in" filter="wipe(left)">
                                      <p:cBhvr>
                                        <p:cTn id="23" dur="500"/>
                                        <p:tgtEl>
                                          <p:spTgt spid="59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6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5075"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5079"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5081"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5082"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5084"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9164"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49178"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15116"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15119" name="Rectangle 47"/>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18</a:t>
            </a:r>
          </a:p>
        </p:txBody>
      </p:sp>
      <p:sp>
        <p:nvSpPr>
          <p:cNvPr id="49181" name="Text Box 4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515122" name="Rectangle 50"/>
          <p:cNvSpPr>
            <a:spLocks noChangeArrowheads="1"/>
          </p:cNvSpPr>
          <p:nvPr/>
        </p:nvSpPr>
        <p:spPr bwMode="auto">
          <a:xfrm>
            <a:off x="7559132" y="6525340"/>
            <a:ext cx="736099"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
        <p:nvSpPr>
          <p:cNvPr id="515126" name="Rectangle 54"/>
          <p:cNvSpPr>
            <a:spLocks noChangeArrowheads="1"/>
          </p:cNvSpPr>
          <p:nvPr/>
        </p:nvSpPr>
        <p:spPr bwMode="auto">
          <a:xfrm>
            <a:off x="3805238" y="5248275"/>
            <a:ext cx="1543050"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ar-JO" sz="2800" dirty="0">
                <a:latin typeface="Arial" panose="020B0604020202020204" pitchFamily="34" charset="0"/>
                <a:ea typeface="+mn-ea"/>
                <a:cs typeface="Arial" panose="020B0604020202020204" pitchFamily="34" charset="0"/>
              </a:rPr>
              <a:t>الداوودي</a:t>
            </a:r>
            <a:endParaRPr lang="en-US" sz="2800" dirty="0">
              <a:latin typeface="Arial" panose="020B0604020202020204" pitchFamily="34" charset="0"/>
              <a:ea typeface="+mn-ea"/>
              <a:cs typeface="Arial" panose="020B0604020202020204" pitchFamily="34" charset="0"/>
            </a:endParaRPr>
          </a:p>
        </p:txBody>
      </p:sp>
      <p:sp>
        <p:nvSpPr>
          <p:cNvPr id="515127" name="Rectangle 55"/>
          <p:cNvSpPr>
            <a:spLocks noChangeArrowheads="1"/>
          </p:cNvSpPr>
          <p:nvPr/>
        </p:nvSpPr>
        <p:spPr bwMode="auto">
          <a:xfrm>
            <a:off x="3443288" y="5716588"/>
            <a:ext cx="2176462"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2 صموئيل 7: 4-16</a:t>
            </a:r>
            <a:endParaRPr lang="en-US" sz="2000" dirty="0">
              <a:latin typeface="Arial" panose="020B0604020202020204" pitchFamily="34" charset="0"/>
              <a:ea typeface="+mn-ea"/>
              <a:cs typeface="Arial" panose="020B0604020202020204" pitchFamily="34" charset="0"/>
            </a:endParaRPr>
          </a:p>
        </p:txBody>
      </p:sp>
      <p:grpSp>
        <p:nvGrpSpPr>
          <p:cNvPr id="49187" name="Group 58"/>
          <p:cNvGrpSpPr>
            <a:grpSpLocks/>
          </p:cNvGrpSpPr>
          <p:nvPr/>
        </p:nvGrpSpPr>
        <p:grpSpPr bwMode="auto">
          <a:xfrm>
            <a:off x="133350" y="1200150"/>
            <a:ext cx="307975" cy="4598988"/>
            <a:chOff x="84" y="756"/>
            <a:chExt cx="194" cy="2897"/>
          </a:xfrm>
        </p:grpSpPr>
        <p:sp>
          <p:nvSpPr>
            <p:cNvPr id="515131" name="AutoShape 59"/>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5132" name="AutoShape 60"/>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5133" name="AutoShape 61"/>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5134" name="AutoShape 62"/>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sp>
        <p:nvSpPr>
          <p:cNvPr id="515135" name="AutoShape 63"/>
          <p:cNvSpPr>
            <a:spLocks noChangeArrowheads="1"/>
          </p:cNvSpPr>
          <p:nvPr/>
        </p:nvSpPr>
        <p:spPr bwMode="auto">
          <a:xfrm>
            <a:off x="34925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5102" name="Line 30"/>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6" name="Rectangle 4">
            <a:extLst>
              <a:ext uri="{FF2B5EF4-FFF2-40B4-BE49-F238E27FC236}">
                <a16:creationId xmlns:a16="http://schemas.microsoft.com/office/drawing/2014/main" id="{DDA6E76E-DBA7-47C0-BDF2-3B80AE2977BB}"/>
              </a:ext>
            </a:extLst>
          </p:cNvPr>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ar-JO" sz="4000" dirty="0">
                <a:solidFill>
                  <a:schemeClr val="tx2"/>
                </a:solidFill>
                <a:latin typeface="Arial" panose="020B0604020202020204" pitchFamily="34" charset="0"/>
                <a:cs typeface="Arial" panose="020B0604020202020204" pitchFamily="34" charset="0"/>
              </a:rPr>
              <a:t>العهد</a:t>
            </a:r>
          </a:p>
          <a:p>
            <a:pPr algn="ctr">
              <a:lnSpc>
                <a:spcPct val="80000"/>
              </a:lnSpc>
              <a:defRPr/>
            </a:pPr>
            <a:r>
              <a:rPr lang="ar-JO" sz="4000" dirty="0">
                <a:solidFill>
                  <a:schemeClr val="tx2"/>
                </a:solidFill>
                <a:latin typeface="Arial" panose="020B0604020202020204" pitchFamily="34" charset="0"/>
                <a:cs typeface="Arial" panose="020B0604020202020204" pitchFamily="34" charset="0"/>
              </a:rPr>
              <a:t>الإبراهيمي</a:t>
            </a:r>
            <a:endParaRPr lang="en-US" sz="4400" dirty="0">
              <a:solidFill>
                <a:schemeClr val="tx2"/>
              </a:solidFill>
              <a:latin typeface="Arial" panose="020B0604020202020204" pitchFamily="34" charset="0"/>
              <a:cs typeface="Arial" panose="020B0604020202020204" pitchFamily="34" charset="0"/>
            </a:endParaRPr>
          </a:p>
        </p:txBody>
      </p:sp>
      <p:sp>
        <p:nvSpPr>
          <p:cNvPr id="47" name="Rectangle 5">
            <a:extLst>
              <a:ext uri="{FF2B5EF4-FFF2-40B4-BE49-F238E27FC236}">
                <a16:creationId xmlns:a16="http://schemas.microsoft.com/office/drawing/2014/main" id="{FBBE07FD-5454-4FC7-B3CF-B7349A2BD950}"/>
              </a:ext>
            </a:extLst>
          </p:cNvPr>
          <p:cNvSpPr>
            <a:spLocks noChangeArrowheads="1"/>
          </p:cNvSpPr>
          <p:nvPr/>
        </p:nvSpPr>
        <p:spPr bwMode="auto">
          <a:xfrm>
            <a:off x="650875" y="681038"/>
            <a:ext cx="1881188" cy="8284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ar-JO" sz="2400" dirty="0">
                <a:solidFill>
                  <a:srgbClr val="FD2558"/>
                </a:solidFill>
                <a:latin typeface="Arial" panose="020B0604020202020204" pitchFamily="34" charset="0"/>
                <a:ea typeface="+mn-ea"/>
                <a:cs typeface="Arial" panose="020B0604020202020204" pitchFamily="34" charset="0"/>
              </a:rPr>
              <a:t>دعوة إبراهيم</a:t>
            </a:r>
          </a:p>
          <a:p>
            <a:pPr algn="ctr">
              <a:defRPr/>
            </a:pPr>
            <a:r>
              <a:rPr lang="ar-JO" sz="2400" dirty="0">
                <a:latin typeface="Arial" panose="020B0604020202020204" pitchFamily="34" charset="0"/>
                <a:ea typeface="+mn-ea"/>
                <a:cs typeface="Arial" panose="020B0604020202020204" pitchFamily="34" charset="0"/>
              </a:rPr>
              <a:t>تك 12: 1-3</a:t>
            </a:r>
            <a:endParaRPr lang="en-US" sz="2400" dirty="0">
              <a:latin typeface="Arial" panose="020B0604020202020204" pitchFamily="34" charset="0"/>
              <a:ea typeface="+mn-ea"/>
              <a:cs typeface="Arial" panose="020B0604020202020204" pitchFamily="34" charset="0"/>
            </a:endParaRPr>
          </a:p>
        </p:txBody>
      </p:sp>
      <p:sp>
        <p:nvSpPr>
          <p:cNvPr id="48" name="Text Box 15">
            <a:extLst>
              <a:ext uri="{FF2B5EF4-FFF2-40B4-BE49-F238E27FC236}">
                <a16:creationId xmlns:a16="http://schemas.microsoft.com/office/drawing/2014/main" id="{44329F02-9D0D-46A8-BEA4-0A39ADFD33E2}"/>
              </a:ext>
            </a:extLst>
          </p:cNvPr>
          <p:cNvSpPr txBox="1">
            <a:spLocks noChangeArrowheads="1"/>
          </p:cNvSpPr>
          <p:nvPr/>
        </p:nvSpPr>
        <p:spPr bwMode="auto">
          <a:xfrm>
            <a:off x="6159500" y="649288"/>
            <a:ext cx="2670175"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defRPr/>
            </a:pPr>
            <a:r>
              <a:rPr lang="ar-JO" sz="2400" dirty="0">
                <a:solidFill>
                  <a:srgbClr val="FD2558"/>
                </a:solidFill>
                <a:latin typeface="Arial" panose="020B0604020202020204" pitchFamily="34" charset="0"/>
                <a:cs typeface="Arial" panose="020B0604020202020204" pitchFamily="34" charset="0"/>
              </a:rPr>
              <a:t>العهد</a:t>
            </a:r>
          </a:p>
          <a:p>
            <a:pPr algn="ctr" rtl="1">
              <a:defRPr/>
            </a:pPr>
            <a:r>
              <a:rPr lang="ar-JO" sz="2400" dirty="0">
                <a:latin typeface="Arial" panose="020B0604020202020204" pitchFamily="34" charset="0"/>
                <a:cs typeface="Arial" panose="020B0604020202020204" pitchFamily="34" charset="0"/>
              </a:rPr>
              <a:t>تك 15: 9-18</a:t>
            </a:r>
            <a:endParaRPr lang="en-US" sz="2000" dirty="0">
              <a:latin typeface="Arial" panose="020B0604020202020204" pitchFamily="34" charset="0"/>
              <a:cs typeface="Arial" panose="020B0604020202020204" pitchFamily="34" charset="0"/>
            </a:endParaRPr>
          </a:p>
        </p:txBody>
      </p:sp>
      <p:sp>
        <p:nvSpPr>
          <p:cNvPr id="49" name="Rectangle 6">
            <a:extLst>
              <a:ext uri="{FF2B5EF4-FFF2-40B4-BE49-F238E27FC236}">
                <a16:creationId xmlns:a16="http://schemas.microsoft.com/office/drawing/2014/main" id="{9A7EBC81-59FA-42C8-911C-A641529EB7F7}"/>
              </a:ext>
            </a:extLst>
          </p:cNvPr>
          <p:cNvSpPr>
            <a:spLocks noChangeArrowheads="1"/>
          </p:cNvSpPr>
          <p:nvPr/>
        </p:nvSpPr>
        <p:spPr bwMode="auto">
          <a:xfrm>
            <a:off x="1119981" y="3589337"/>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أرض</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50" name="Line 8">
            <a:extLst>
              <a:ext uri="{FF2B5EF4-FFF2-40B4-BE49-F238E27FC236}">
                <a16:creationId xmlns:a16="http://schemas.microsoft.com/office/drawing/2014/main" id="{0C2DED29-B151-4448-A0B9-84A98448AD14}"/>
              </a:ext>
            </a:extLst>
          </p:cNvPr>
          <p:cNvSpPr>
            <a:spLocks noChangeShapeType="1"/>
          </p:cNvSpPr>
          <p:nvPr/>
        </p:nvSpPr>
        <p:spPr bwMode="auto">
          <a:xfrm>
            <a:off x="1516856" y="3948112"/>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 name="Line 9">
            <a:extLst>
              <a:ext uri="{FF2B5EF4-FFF2-40B4-BE49-F238E27FC236}">
                <a16:creationId xmlns:a16="http://schemas.microsoft.com/office/drawing/2014/main" id="{831B29B3-6439-4664-9CA2-C2DD0F8A3073}"/>
              </a:ext>
            </a:extLst>
          </p:cNvPr>
          <p:cNvSpPr>
            <a:spLocks noChangeShapeType="1"/>
          </p:cNvSpPr>
          <p:nvPr/>
        </p:nvSpPr>
        <p:spPr bwMode="auto">
          <a:xfrm>
            <a:off x="5631656" y="1814512"/>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2" name="Line 10">
            <a:extLst>
              <a:ext uri="{FF2B5EF4-FFF2-40B4-BE49-F238E27FC236}">
                <a16:creationId xmlns:a16="http://schemas.microsoft.com/office/drawing/2014/main" id="{317D4DA2-E76F-4221-8A83-5DA7A557DB75}"/>
              </a:ext>
            </a:extLst>
          </p:cNvPr>
          <p:cNvSpPr>
            <a:spLocks noChangeShapeType="1"/>
          </p:cNvSpPr>
          <p:nvPr/>
        </p:nvSpPr>
        <p:spPr bwMode="auto">
          <a:xfrm>
            <a:off x="3650456" y="1814512"/>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3" name="Line 11">
            <a:extLst>
              <a:ext uri="{FF2B5EF4-FFF2-40B4-BE49-F238E27FC236}">
                <a16:creationId xmlns:a16="http://schemas.microsoft.com/office/drawing/2014/main" id="{D3F8312A-3F6E-40E2-88C5-EC9F83AB27DF}"/>
              </a:ext>
            </a:extLst>
          </p:cNvPr>
          <p:cNvSpPr>
            <a:spLocks noChangeShapeType="1"/>
          </p:cNvSpPr>
          <p:nvPr/>
        </p:nvSpPr>
        <p:spPr bwMode="auto">
          <a:xfrm>
            <a:off x="1516856" y="2881312"/>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4" name="Rectangle 18">
            <a:extLst>
              <a:ext uri="{FF2B5EF4-FFF2-40B4-BE49-F238E27FC236}">
                <a16:creationId xmlns:a16="http://schemas.microsoft.com/office/drawing/2014/main" id="{AA99B912-0414-41CC-9E9E-83244A8C2E8A}"/>
              </a:ext>
            </a:extLst>
          </p:cNvPr>
          <p:cNvSpPr>
            <a:spLocks noChangeArrowheads="1"/>
          </p:cNvSpPr>
          <p:nvPr/>
        </p:nvSpPr>
        <p:spPr bwMode="auto">
          <a:xfrm>
            <a:off x="3963194" y="3568700"/>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نسل</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55" name="Rectangle 19">
            <a:extLst>
              <a:ext uri="{FF2B5EF4-FFF2-40B4-BE49-F238E27FC236}">
                <a16:creationId xmlns:a16="http://schemas.microsoft.com/office/drawing/2014/main" id="{60EE1BD3-09A5-433A-8E55-30020B46559D}"/>
              </a:ext>
            </a:extLst>
          </p:cNvPr>
          <p:cNvSpPr>
            <a:spLocks noChangeArrowheads="1"/>
          </p:cNvSpPr>
          <p:nvPr/>
        </p:nvSpPr>
        <p:spPr bwMode="auto">
          <a:xfrm>
            <a:off x="6130131" y="3584575"/>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بركة</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56" name="Rectangle 20">
            <a:extLst>
              <a:ext uri="{FF2B5EF4-FFF2-40B4-BE49-F238E27FC236}">
                <a16:creationId xmlns:a16="http://schemas.microsoft.com/office/drawing/2014/main" id="{EFA19362-2D03-4F3B-A391-90C164A11D69}"/>
              </a:ext>
            </a:extLst>
          </p:cNvPr>
          <p:cNvSpPr>
            <a:spLocks noChangeArrowheads="1"/>
          </p:cNvSpPr>
          <p:nvPr/>
        </p:nvSpPr>
        <p:spPr bwMode="auto">
          <a:xfrm>
            <a:off x="1121569" y="2844800"/>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13: 15</a:t>
            </a:r>
          </a:p>
        </p:txBody>
      </p:sp>
      <p:sp>
        <p:nvSpPr>
          <p:cNvPr id="57" name="Rectangle 21">
            <a:extLst>
              <a:ext uri="{FF2B5EF4-FFF2-40B4-BE49-F238E27FC236}">
                <a16:creationId xmlns:a16="http://schemas.microsoft.com/office/drawing/2014/main" id="{5A5ABF42-35FB-4D7F-B6C6-0836E2303A0F}"/>
              </a:ext>
            </a:extLst>
          </p:cNvPr>
          <p:cNvSpPr>
            <a:spLocks noChangeArrowheads="1"/>
          </p:cNvSpPr>
          <p:nvPr/>
        </p:nvSpPr>
        <p:spPr bwMode="auto">
          <a:xfrm>
            <a:off x="1077119" y="4017962"/>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1</a:t>
            </a:r>
          </a:p>
        </p:txBody>
      </p:sp>
      <p:sp>
        <p:nvSpPr>
          <p:cNvPr id="58" name="Rectangle 25">
            <a:extLst>
              <a:ext uri="{FF2B5EF4-FFF2-40B4-BE49-F238E27FC236}">
                <a16:creationId xmlns:a16="http://schemas.microsoft.com/office/drawing/2014/main" id="{A3EEE9CC-6A2B-4B92-9110-1B053AD12FFD}"/>
              </a:ext>
            </a:extLst>
          </p:cNvPr>
          <p:cNvSpPr>
            <a:spLocks noChangeArrowheads="1"/>
          </p:cNvSpPr>
          <p:nvPr/>
        </p:nvSpPr>
        <p:spPr bwMode="auto">
          <a:xfrm>
            <a:off x="3896519" y="4021137"/>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2</a:t>
            </a:r>
          </a:p>
        </p:txBody>
      </p:sp>
      <p:sp>
        <p:nvSpPr>
          <p:cNvPr id="59" name="Rectangle 26">
            <a:extLst>
              <a:ext uri="{FF2B5EF4-FFF2-40B4-BE49-F238E27FC236}">
                <a16:creationId xmlns:a16="http://schemas.microsoft.com/office/drawing/2014/main" id="{46AE7BC3-5F77-40D5-92E0-6067521C8EE2}"/>
              </a:ext>
            </a:extLst>
          </p:cNvPr>
          <p:cNvSpPr>
            <a:spLocks noChangeArrowheads="1"/>
          </p:cNvSpPr>
          <p:nvPr/>
        </p:nvSpPr>
        <p:spPr bwMode="auto">
          <a:xfrm>
            <a:off x="6563519" y="4029075"/>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3</a:t>
            </a:r>
          </a:p>
        </p:txBody>
      </p:sp>
      <p:sp>
        <p:nvSpPr>
          <p:cNvPr id="60" name="Rectangle 27">
            <a:extLst>
              <a:ext uri="{FF2B5EF4-FFF2-40B4-BE49-F238E27FC236}">
                <a16:creationId xmlns:a16="http://schemas.microsoft.com/office/drawing/2014/main" id="{4115999F-2BC0-4183-A8C4-0809FCD4A603}"/>
              </a:ext>
            </a:extLst>
          </p:cNvPr>
          <p:cNvSpPr>
            <a:spLocks noChangeArrowheads="1"/>
          </p:cNvSpPr>
          <p:nvPr/>
        </p:nvSpPr>
        <p:spPr bwMode="auto">
          <a:xfrm>
            <a:off x="3585369" y="2836862"/>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13: 14-16</a:t>
            </a:r>
          </a:p>
        </p:txBody>
      </p:sp>
      <p:sp>
        <p:nvSpPr>
          <p:cNvPr id="61" name="Rectangle 28">
            <a:extLst>
              <a:ext uri="{FF2B5EF4-FFF2-40B4-BE49-F238E27FC236}">
                <a16:creationId xmlns:a16="http://schemas.microsoft.com/office/drawing/2014/main" id="{AB13606A-F7A1-4025-AB59-7F72F8D65F8B}"/>
              </a:ext>
            </a:extLst>
          </p:cNvPr>
          <p:cNvSpPr>
            <a:spLocks noChangeArrowheads="1"/>
          </p:cNvSpPr>
          <p:nvPr/>
        </p:nvSpPr>
        <p:spPr bwMode="auto">
          <a:xfrm>
            <a:off x="6447631" y="2846387"/>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15: 9-18</a:t>
            </a:r>
          </a:p>
        </p:txBody>
      </p:sp>
      <p:sp>
        <p:nvSpPr>
          <p:cNvPr id="62" name="Rectangle 34">
            <a:extLst>
              <a:ext uri="{FF2B5EF4-FFF2-40B4-BE49-F238E27FC236}">
                <a16:creationId xmlns:a16="http://schemas.microsoft.com/office/drawing/2014/main" id="{C306BB89-278C-4555-BB73-CB069B4778A7}"/>
              </a:ext>
            </a:extLst>
          </p:cNvPr>
          <p:cNvSpPr>
            <a:spLocks noChangeArrowheads="1"/>
          </p:cNvSpPr>
          <p:nvPr/>
        </p:nvSpPr>
        <p:spPr bwMode="auto">
          <a:xfrm>
            <a:off x="802481" y="2428875"/>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chemeClr val="folHlink"/>
                </a:solidFill>
                <a:latin typeface="Arial" panose="020B0604020202020204" pitchFamily="34" charset="0"/>
                <a:ea typeface="+mn-ea"/>
                <a:cs typeface="Arial" panose="020B0604020202020204" pitchFamily="34" charset="0"/>
              </a:rPr>
              <a:t>أبدي</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63" name="Rectangle 35">
            <a:extLst>
              <a:ext uri="{FF2B5EF4-FFF2-40B4-BE49-F238E27FC236}">
                <a16:creationId xmlns:a16="http://schemas.microsoft.com/office/drawing/2014/main" id="{DC2D06A1-D38E-4A5B-B8A9-04FE32B5F507}"/>
              </a:ext>
            </a:extLst>
          </p:cNvPr>
          <p:cNvSpPr>
            <a:spLocks noChangeArrowheads="1"/>
          </p:cNvSpPr>
          <p:nvPr/>
        </p:nvSpPr>
        <p:spPr bwMode="auto">
          <a:xfrm>
            <a:off x="3647281" y="2408237"/>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chemeClr val="folHlink"/>
                </a:solidFill>
                <a:latin typeface="Arial" panose="020B0604020202020204" pitchFamily="34" charset="0"/>
                <a:ea typeface="+mn-ea"/>
                <a:cs typeface="Arial" panose="020B0604020202020204" pitchFamily="34" charset="0"/>
              </a:rPr>
              <a:t>حرفي</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64" name="Rectangle 36">
            <a:extLst>
              <a:ext uri="{FF2B5EF4-FFF2-40B4-BE49-F238E27FC236}">
                <a16:creationId xmlns:a16="http://schemas.microsoft.com/office/drawing/2014/main" id="{CDB03142-1C82-48C1-B6B1-2C116A0934E8}"/>
              </a:ext>
            </a:extLst>
          </p:cNvPr>
          <p:cNvSpPr>
            <a:spLocks noChangeArrowheads="1"/>
          </p:cNvSpPr>
          <p:nvPr/>
        </p:nvSpPr>
        <p:spPr bwMode="auto">
          <a:xfrm>
            <a:off x="5680869" y="2424112"/>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JO" sz="2800" dirty="0">
                <a:solidFill>
                  <a:schemeClr val="folHlink"/>
                </a:solidFill>
                <a:latin typeface="Arial" panose="020B0604020202020204" pitchFamily="34" charset="0"/>
                <a:ea typeface="+mn-ea"/>
                <a:cs typeface="Arial" panose="020B0604020202020204" pitchFamily="34" charset="0"/>
              </a:rPr>
              <a:t>غير مشروط</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65" name="Rectangle 33">
            <a:extLst>
              <a:ext uri="{FF2B5EF4-FFF2-40B4-BE49-F238E27FC236}">
                <a16:creationId xmlns:a16="http://schemas.microsoft.com/office/drawing/2014/main" id="{0C647264-2429-4C29-9E75-B641D53101F5}"/>
              </a:ext>
            </a:extLst>
          </p:cNvPr>
          <p:cNvSpPr>
            <a:spLocks noChangeArrowheads="1"/>
          </p:cNvSpPr>
          <p:nvPr/>
        </p:nvSpPr>
        <p:spPr bwMode="auto">
          <a:xfrm>
            <a:off x="2661444" y="4783137"/>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rtl="1">
              <a:defRPr/>
            </a:pPr>
            <a:r>
              <a:rPr lang="ar-JO" sz="2000" dirty="0">
                <a:solidFill>
                  <a:schemeClr val="folHlink"/>
                </a:solidFill>
                <a:latin typeface="Arial" panose="020B0604020202020204" pitchFamily="34" charset="0"/>
                <a:ea typeface="+mn-ea"/>
                <a:cs typeface="Arial" panose="020B0604020202020204" pitchFamily="34" charset="0"/>
              </a:rPr>
              <a:t>العهود الفرعية الموسّعة</a:t>
            </a:r>
            <a:endParaRPr lang="en-US" sz="2000" dirty="0">
              <a:solidFill>
                <a:schemeClr val="folHlink"/>
              </a:solidFill>
              <a:latin typeface="Arial" panose="020B0604020202020204" pitchFamily="34" charset="0"/>
              <a:ea typeface="+mn-ea"/>
              <a:cs typeface="Arial" panose="020B0604020202020204" pitchFamily="34" charset="0"/>
            </a:endParaRPr>
          </a:p>
        </p:txBody>
      </p:sp>
      <p:sp>
        <p:nvSpPr>
          <p:cNvPr id="66" name="Line 30">
            <a:extLst>
              <a:ext uri="{FF2B5EF4-FFF2-40B4-BE49-F238E27FC236}">
                <a16:creationId xmlns:a16="http://schemas.microsoft.com/office/drawing/2014/main" id="{D46E752D-4364-4B69-AFA1-1FD02851E9D2}"/>
              </a:ext>
            </a:extLst>
          </p:cNvPr>
          <p:cNvSpPr>
            <a:spLocks noChangeShapeType="1"/>
          </p:cNvSpPr>
          <p:nvPr/>
        </p:nvSpPr>
        <p:spPr bwMode="auto">
          <a:xfrm flipV="1">
            <a:off x="1680369" y="4413250"/>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67" name="Rectangle 56">
            <a:extLst>
              <a:ext uri="{FF2B5EF4-FFF2-40B4-BE49-F238E27FC236}">
                <a16:creationId xmlns:a16="http://schemas.microsoft.com/office/drawing/2014/main" id="{16044AEB-3428-4595-AE8F-2FD8AF4CE853}"/>
              </a:ext>
            </a:extLst>
          </p:cNvPr>
          <p:cNvSpPr>
            <a:spLocks noChangeArrowheads="1"/>
          </p:cNvSpPr>
          <p:nvPr/>
        </p:nvSpPr>
        <p:spPr bwMode="auto">
          <a:xfrm>
            <a:off x="882650" y="52593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Arial" panose="020B0604020202020204" pitchFamily="34" charset="0"/>
                <a:ea typeface="+mn-ea"/>
                <a:cs typeface="Arial" panose="020B0604020202020204" pitchFamily="34" charset="0"/>
              </a:rPr>
              <a:t>  </a:t>
            </a:r>
            <a:r>
              <a:rPr lang="ar-JO" sz="2800" dirty="0">
                <a:latin typeface="Arial" panose="020B0604020202020204" pitchFamily="34" charset="0"/>
                <a:ea typeface="+mn-ea"/>
                <a:cs typeface="Arial" panose="020B0604020202020204" pitchFamily="34" charset="0"/>
              </a:rPr>
              <a:t>الأرض</a:t>
            </a:r>
            <a:endParaRPr lang="en-US" sz="2800" dirty="0">
              <a:latin typeface="Arial" panose="020B0604020202020204" pitchFamily="34" charset="0"/>
              <a:ea typeface="+mn-ea"/>
              <a:cs typeface="Arial" panose="020B0604020202020204" pitchFamily="34" charset="0"/>
            </a:endParaRPr>
          </a:p>
        </p:txBody>
      </p:sp>
      <p:sp>
        <p:nvSpPr>
          <p:cNvPr id="68" name="Rectangle 57">
            <a:extLst>
              <a:ext uri="{FF2B5EF4-FFF2-40B4-BE49-F238E27FC236}">
                <a16:creationId xmlns:a16="http://schemas.microsoft.com/office/drawing/2014/main" id="{6115AF74-B357-43CF-9C3A-04B897AD8642}"/>
              </a:ext>
            </a:extLst>
          </p:cNvPr>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التثنية 30: 1-10</a:t>
            </a:r>
            <a:endParaRPr lang="en-US" sz="2000" dirty="0">
              <a:latin typeface="Arial" panose="020B0604020202020204" pitchFamily="34" charset="0"/>
              <a:ea typeface="+mn-ea"/>
              <a:cs typeface="Arial" panose="020B0604020202020204" pitchFamily="34" charset="0"/>
            </a:endParaRPr>
          </a:p>
        </p:txBody>
      </p:sp>
      <p:sp>
        <p:nvSpPr>
          <p:cNvPr id="69" name="AutoShape 59">
            <a:extLst>
              <a:ext uri="{FF2B5EF4-FFF2-40B4-BE49-F238E27FC236}">
                <a16:creationId xmlns:a16="http://schemas.microsoft.com/office/drawing/2014/main" id="{CB9B3A9B-694A-4FDD-8312-E0C66DEA8A5D}"/>
              </a:ext>
            </a:extLst>
          </p:cNvPr>
          <p:cNvSpPr>
            <a:spLocks noChangeArrowheads="1"/>
          </p:cNvSpPr>
          <p:nvPr/>
        </p:nvSpPr>
        <p:spPr bwMode="auto">
          <a:xfrm>
            <a:off x="609600" y="52578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70" name="Rectangle 29">
            <a:extLst>
              <a:ext uri="{FF2B5EF4-FFF2-40B4-BE49-F238E27FC236}">
                <a16:creationId xmlns:a16="http://schemas.microsoft.com/office/drawing/2014/main" id="{F121EC01-6FC2-4087-BE78-31A3B96A3E91}"/>
              </a:ext>
            </a:extLst>
          </p:cNvPr>
          <p:cNvSpPr>
            <a:spLocks noChangeArrowheads="1"/>
          </p:cNvSpPr>
          <p:nvPr/>
        </p:nvSpPr>
        <p:spPr bwMode="auto">
          <a:xfrm>
            <a:off x="336550" y="63277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ar-JO" sz="2400" dirty="0">
                <a:solidFill>
                  <a:srgbClr val="FFFF39"/>
                </a:solidFill>
                <a:latin typeface="Arial" panose="020B0604020202020204" pitchFamily="34" charset="0"/>
                <a:ea typeface="+mn-ea"/>
                <a:cs typeface="Arial" panose="020B0604020202020204" pitchFamily="34" charset="0"/>
              </a:rPr>
              <a:t>العمود الفقري للإعلان الكتابي</a:t>
            </a:r>
            <a:endParaRPr lang="en-US" sz="2400" dirty="0">
              <a:solidFill>
                <a:srgbClr val="FFFF39"/>
              </a:solidFill>
              <a:latin typeface="Arial" panose="020B0604020202020204" pitchFamily="34" charset="0"/>
              <a:ea typeface="+mn-ea"/>
              <a:cs typeface="Arial" panose="020B0604020202020204" pitchFamily="34" charset="0"/>
            </a:endParaRPr>
          </a:p>
        </p:txBody>
      </p:sp>
      <p:sp>
        <p:nvSpPr>
          <p:cNvPr id="71" name="Line 31">
            <a:extLst>
              <a:ext uri="{FF2B5EF4-FFF2-40B4-BE49-F238E27FC236}">
                <a16:creationId xmlns:a16="http://schemas.microsoft.com/office/drawing/2014/main" id="{E3A06ADA-1F54-4B69-80EF-51DD18497E01}"/>
              </a:ext>
            </a:extLst>
          </p:cNvPr>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5126"/>
                                        </p:tgtEl>
                                        <p:attrNameLst>
                                          <p:attrName>style.visibility</p:attrName>
                                        </p:attrNameLst>
                                      </p:cBhvr>
                                      <p:to>
                                        <p:strVal val="visible"/>
                                      </p:to>
                                    </p:set>
                                    <p:animEffect transition="in" filter="fade">
                                      <p:cBhvr>
                                        <p:cTn id="7" dur="1000"/>
                                        <p:tgtEl>
                                          <p:spTgt spid="515126"/>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15127"/>
                                        </p:tgtEl>
                                        <p:attrNameLst>
                                          <p:attrName>style.visibility</p:attrName>
                                        </p:attrNameLst>
                                      </p:cBhvr>
                                      <p:to>
                                        <p:strVal val="visible"/>
                                      </p:to>
                                    </p:set>
                                    <p:animEffect transition="in" filter="fade">
                                      <p:cBhvr>
                                        <p:cTn id="11" dur="1000"/>
                                        <p:tgtEl>
                                          <p:spTgt spid="515127"/>
                                        </p:tgtEl>
                                      </p:cBhvr>
                                    </p:animEffect>
                                  </p:childTnLst>
                                </p:cTn>
                              </p:par>
                            </p:childTnLst>
                          </p:cTn>
                        </p:par>
                        <p:par>
                          <p:cTn id="12" fill="hold" nodeType="afterGroup">
                            <p:stCondLst>
                              <p:cond delay="2000"/>
                            </p:stCondLst>
                            <p:childTnLst>
                              <p:par>
                                <p:cTn id="13" presetID="23" presetClass="entr" presetSubtype="528" fill="hold" grpId="0" nodeType="afterEffect">
                                  <p:stCondLst>
                                    <p:cond delay="0"/>
                                  </p:stCondLst>
                                  <p:childTnLst>
                                    <p:set>
                                      <p:cBhvr>
                                        <p:cTn id="14" dur="1" fill="hold">
                                          <p:stCondLst>
                                            <p:cond delay="0"/>
                                          </p:stCondLst>
                                        </p:cTn>
                                        <p:tgtEl>
                                          <p:spTgt spid="515135"/>
                                        </p:tgtEl>
                                        <p:attrNameLst>
                                          <p:attrName>style.visibility</p:attrName>
                                        </p:attrNameLst>
                                      </p:cBhvr>
                                      <p:to>
                                        <p:strVal val="visible"/>
                                      </p:to>
                                    </p:set>
                                    <p:anim calcmode="lin" valueType="num">
                                      <p:cBhvr>
                                        <p:cTn id="15" dur="500" fill="hold"/>
                                        <p:tgtEl>
                                          <p:spTgt spid="515135"/>
                                        </p:tgtEl>
                                        <p:attrNameLst>
                                          <p:attrName>ppt_w</p:attrName>
                                        </p:attrNameLst>
                                      </p:cBhvr>
                                      <p:tavLst>
                                        <p:tav tm="0">
                                          <p:val>
                                            <p:fltVal val="0"/>
                                          </p:val>
                                        </p:tav>
                                        <p:tav tm="100000">
                                          <p:val>
                                            <p:strVal val="#ppt_w"/>
                                          </p:val>
                                        </p:tav>
                                      </p:tavLst>
                                    </p:anim>
                                    <p:anim calcmode="lin" valueType="num">
                                      <p:cBhvr>
                                        <p:cTn id="16" dur="500" fill="hold"/>
                                        <p:tgtEl>
                                          <p:spTgt spid="515135"/>
                                        </p:tgtEl>
                                        <p:attrNameLst>
                                          <p:attrName>ppt_h</p:attrName>
                                        </p:attrNameLst>
                                      </p:cBhvr>
                                      <p:tavLst>
                                        <p:tav tm="0">
                                          <p:val>
                                            <p:fltVal val="0"/>
                                          </p:val>
                                        </p:tav>
                                        <p:tav tm="100000">
                                          <p:val>
                                            <p:strVal val="#ppt_h"/>
                                          </p:val>
                                        </p:tav>
                                      </p:tavLst>
                                    </p:anim>
                                    <p:anim calcmode="lin" valueType="num">
                                      <p:cBhvr>
                                        <p:cTn id="17" dur="500" fill="hold"/>
                                        <p:tgtEl>
                                          <p:spTgt spid="515135"/>
                                        </p:tgtEl>
                                        <p:attrNameLst>
                                          <p:attrName>ppt_x</p:attrName>
                                        </p:attrNameLst>
                                      </p:cBhvr>
                                      <p:tavLst>
                                        <p:tav tm="0">
                                          <p:val>
                                            <p:fltVal val="0.5"/>
                                          </p:val>
                                        </p:tav>
                                        <p:tav tm="100000">
                                          <p:val>
                                            <p:strVal val="#ppt_x"/>
                                          </p:val>
                                        </p:tav>
                                      </p:tavLst>
                                    </p:anim>
                                    <p:anim calcmode="lin" valueType="num">
                                      <p:cBhvr>
                                        <p:cTn id="18" dur="500" fill="hold"/>
                                        <p:tgtEl>
                                          <p:spTgt spid="515135"/>
                                        </p:tgtEl>
                                        <p:attrNameLst>
                                          <p:attrName>ppt_y</p:attrName>
                                        </p:attrNameLst>
                                      </p:cBhvr>
                                      <p:tavLst>
                                        <p:tav tm="0">
                                          <p:val>
                                            <p:fltVal val="0.5"/>
                                          </p:val>
                                        </p:tav>
                                        <p:tav tm="100000">
                                          <p:val>
                                            <p:strVal val="#ppt_y"/>
                                          </p:val>
                                        </p:tav>
                                      </p:tavLst>
                                    </p:anim>
                                  </p:childTnLst>
                                </p:cTn>
                              </p:par>
                            </p:childTnLst>
                          </p:cTn>
                        </p:par>
                        <p:par>
                          <p:cTn id="19" fill="hold">
                            <p:stCondLst>
                              <p:cond delay="2500"/>
                            </p:stCondLst>
                            <p:childTnLst>
                              <p:par>
                                <p:cTn id="20" presetID="23" presetClass="entr" presetSubtype="272"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strVal val="2/3*#ppt_w"/>
                                          </p:val>
                                        </p:tav>
                                        <p:tav tm="100000">
                                          <p:val>
                                            <p:strVal val="#ppt_w"/>
                                          </p:val>
                                        </p:tav>
                                      </p:tavLst>
                                    </p:anim>
                                    <p:anim calcmode="lin" valueType="num">
                                      <p:cBhvr>
                                        <p:cTn id="23" dur="500" fill="hold"/>
                                        <p:tgtEl>
                                          <p:spTgt spid="54"/>
                                        </p:tgtEl>
                                        <p:attrNameLst>
                                          <p:attrName>ppt_h</p:attrName>
                                        </p:attrNameLst>
                                      </p:cBhvr>
                                      <p:tavLst>
                                        <p:tav tm="0">
                                          <p:val>
                                            <p:strVal val="2/3*#ppt_h"/>
                                          </p:val>
                                        </p:tav>
                                        <p:tav tm="100000">
                                          <p:val>
                                            <p:strVal val="#ppt_h"/>
                                          </p:val>
                                        </p:tav>
                                      </p:tavLst>
                                    </p:anim>
                                  </p:childTnLst>
                                </p:cTn>
                              </p:par>
                            </p:childTnLst>
                          </p:cTn>
                        </p:par>
                        <p:par>
                          <p:cTn id="24" fill="hold">
                            <p:stCondLst>
                              <p:cond delay="3000"/>
                            </p:stCondLst>
                            <p:childTnLst>
                              <p:par>
                                <p:cTn id="25" presetID="23" presetClass="entr" presetSubtype="272"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strVal val="2/3*#ppt_w"/>
                                          </p:val>
                                        </p:tav>
                                        <p:tav tm="100000">
                                          <p:val>
                                            <p:strVal val="#ppt_w"/>
                                          </p:val>
                                        </p:tav>
                                      </p:tavLst>
                                    </p:anim>
                                    <p:anim calcmode="lin" valueType="num">
                                      <p:cBhvr>
                                        <p:cTn id="28" dur="500" fill="hold"/>
                                        <p:tgtEl>
                                          <p:spTgt spid="55"/>
                                        </p:tgtEl>
                                        <p:attrNameLst>
                                          <p:attrName>ppt_h</p:attrName>
                                        </p:attrNameLst>
                                      </p:cBhvr>
                                      <p:tavLst>
                                        <p:tav tm="0">
                                          <p:val>
                                            <p:strVal val="2/3*#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272" fill="hold" grpId="0" nodeType="clickEffect">
                                  <p:stCondLst>
                                    <p:cond delay="0"/>
                                  </p:stCondLst>
                                  <p:childTnLst>
                                    <p:set>
                                      <p:cBhvr>
                                        <p:cTn id="32" dur="1" fill="hold">
                                          <p:stCondLst>
                                            <p:cond delay="0"/>
                                          </p:stCondLst>
                                        </p:cTn>
                                        <p:tgtEl>
                                          <p:spTgt spid="62"/>
                                        </p:tgtEl>
                                        <p:attrNameLst>
                                          <p:attrName>style.visibility</p:attrName>
                                        </p:attrNameLst>
                                      </p:cBhvr>
                                      <p:to>
                                        <p:strVal val="visible"/>
                                      </p:to>
                                    </p:set>
                                    <p:anim calcmode="lin" valueType="num">
                                      <p:cBhvr>
                                        <p:cTn id="33" dur="500" fill="hold"/>
                                        <p:tgtEl>
                                          <p:spTgt spid="62"/>
                                        </p:tgtEl>
                                        <p:attrNameLst>
                                          <p:attrName>ppt_w</p:attrName>
                                        </p:attrNameLst>
                                      </p:cBhvr>
                                      <p:tavLst>
                                        <p:tav tm="0">
                                          <p:val>
                                            <p:strVal val="2/3*#ppt_w"/>
                                          </p:val>
                                        </p:tav>
                                        <p:tav tm="100000">
                                          <p:val>
                                            <p:strVal val="#ppt_w"/>
                                          </p:val>
                                        </p:tav>
                                      </p:tavLst>
                                    </p:anim>
                                    <p:anim calcmode="lin" valueType="num">
                                      <p:cBhvr>
                                        <p:cTn id="34" dur="500" fill="hold"/>
                                        <p:tgtEl>
                                          <p:spTgt spid="62"/>
                                        </p:tgtEl>
                                        <p:attrNameLst>
                                          <p:attrName>ppt_h</p:attrName>
                                        </p:attrNameLst>
                                      </p:cBhvr>
                                      <p:tavLst>
                                        <p:tav tm="0">
                                          <p:val>
                                            <p:strVal val="2/3*#ppt_h"/>
                                          </p:val>
                                        </p:tav>
                                        <p:tav tm="100000">
                                          <p:val>
                                            <p:strVal val="#ppt_h"/>
                                          </p:val>
                                        </p:tav>
                                      </p:tavLst>
                                    </p:anim>
                                  </p:childTnLst>
                                </p:cTn>
                              </p:par>
                            </p:childTnLst>
                          </p:cTn>
                        </p:par>
                        <p:par>
                          <p:cTn id="35" fill="hold">
                            <p:stCondLst>
                              <p:cond delay="500"/>
                            </p:stCondLst>
                            <p:childTnLst>
                              <p:par>
                                <p:cTn id="36" presetID="23" presetClass="entr" presetSubtype="272" fill="hold" grpId="0" nodeType="afterEffect">
                                  <p:stCondLst>
                                    <p:cond delay="0"/>
                                  </p:stCondLst>
                                  <p:childTnLst>
                                    <p:set>
                                      <p:cBhvr>
                                        <p:cTn id="37" dur="1" fill="hold">
                                          <p:stCondLst>
                                            <p:cond delay="0"/>
                                          </p:stCondLst>
                                        </p:cTn>
                                        <p:tgtEl>
                                          <p:spTgt spid="63"/>
                                        </p:tgtEl>
                                        <p:attrNameLst>
                                          <p:attrName>style.visibility</p:attrName>
                                        </p:attrNameLst>
                                      </p:cBhvr>
                                      <p:to>
                                        <p:strVal val="visible"/>
                                      </p:to>
                                    </p:set>
                                    <p:anim calcmode="lin" valueType="num">
                                      <p:cBhvr>
                                        <p:cTn id="38" dur="500" fill="hold"/>
                                        <p:tgtEl>
                                          <p:spTgt spid="63"/>
                                        </p:tgtEl>
                                        <p:attrNameLst>
                                          <p:attrName>ppt_w</p:attrName>
                                        </p:attrNameLst>
                                      </p:cBhvr>
                                      <p:tavLst>
                                        <p:tav tm="0">
                                          <p:val>
                                            <p:strVal val="2/3*#ppt_w"/>
                                          </p:val>
                                        </p:tav>
                                        <p:tav tm="100000">
                                          <p:val>
                                            <p:strVal val="#ppt_w"/>
                                          </p:val>
                                        </p:tav>
                                      </p:tavLst>
                                    </p:anim>
                                    <p:anim calcmode="lin" valueType="num">
                                      <p:cBhvr>
                                        <p:cTn id="39" dur="500" fill="hold"/>
                                        <p:tgtEl>
                                          <p:spTgt spid="63"/>
                                        </p:tgtEl>
                                        <p:attrNameLst>
                                          <p:attrName>ppt_h</p:attrName>
                                        </p:attrNameLst>
                                      </p:cBhvr>
                                      <p:tavLst>
                                        <p:tav tm="0">
                                          <p:val>
                                            <p:strVal val="2/3*#ppt_h"/>
                                          </p:val>
                                        </p:tav>
                                        <p:tav tm="100000">
                                          <p:val>
                                            <p:strVal val="#ppt_h"/>
                                          </p:val>
                                        </p:tav>
                                      </p:tavLst>
                                    </p:anim>
                                  </p:childTnLst>
                                </p:cTn>
                              </p:par>
                            </p:childTnLst>
                          </p:cTn>
                        </p:par>
                        <p:par>
                          <p:cTn id="40" fill="hold">
                            <p:stCondLst>
                              <p:cond delay="1000"/>
                            </p:stCondLst>
                            <p:childTnLst>
                              <p:par>
                                <p:cTn id="41" presetID="23" presetClass="entr" presetSubtype="272" fill="hold" grpId="0" nodeType="after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p:cTn id="43" dur="500" fill="hold"/>
                                        <p:tgtEl>
                                          <p:spTgt spid="64"/>
                                        </p:tgtEl>
                                        <p:attrNameLst>
                                          <p:attrName>ppt_w</p:attrName>
                                        </p:attrNameLst>
                                      </p:cBhvr>
                                      <p:tavLst>
                                        <p:tav tm="0">
                                          <p:val>
                                            <p:strVal val="2/3*#ppt_w"/>
                                          </p:val>
                                        </p:tav>
                                        <p:tav tm="100000">
                                          <p:val>
                                            <p:strVal val="#ppt_w"/>
                                          </p:val>
                                        </p:tav>
                                      </p:tavLst>
                                    </p:anim>
                                    <p:anim calcmode="lin" valueType="num">
                                      <p:cBhvr>
                                        <p:cTn id="44" dur="500" fill="hold"/>
                                        <p:tgtEl>
                                          <p:spTgt spid="64"/>
                                        </p:tgtEl>
                                        <p:attrNameLst>
                                          <p:attrName>ppt_h</p:attrName>
                                        </p:attrNameLst>
                                      </p:cBhvr>
                                      <p:tavLst>
                                        <p:tav tm="0">
                                          <p:val>
                                            <p:strVal val="2/3*#ppt_h"/>
                                          </p:val>
                                        </p:tav>
                                        <p:tav tm="100000">
                                          <p:val>
                                            <p:strVal val="#ppt_h"/>
                                          </p:val>
                                        </p:tav>
                                      </p:tavLst>
                                    </p:anim>
                                  </p:childTnLst>
                                </p:cTn>
                              </p:par>
                              <p:par>
                                <p:cTn id="45" presetID="10"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1000"/>
                                        <p:tgtEl>
                                          <p:spTgt spid="66"/>
                                        </p:tgtEl>
                                      </p:cBhvr>
                                    </p:animEffec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1000"/>
                                        <p:tgtEl>
                                          <p:spTgt spid="67"/>
                                        </p:tgtEl>
                                      </p:cBhvr>
                                    </p:animEffect>
                                  </p:childTnLst>
                                </p:cTn>
                              </p:par>
                            </p:childTnLst>
                          </p:cTn>
                        </p:par>
                        <p:par>
                          <p:cTn id="52" fill="hold">
                            <p:stCondLst>
                              <p:cond delay="3000"/>
                            </p:stCondLst>
                            <p:childTnLst>
                              <p:par>
                                <p:cTn id="53" presetID="10" presetClass="entr" presetSubtype="0" fill="hold" grpId="0"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1000"/>
                                        <p:tgtEl>
                                          <p:spTgt spid="68"/>
                                        </p:tgtEl>
                                      </p:cBhvr>
                                    </p:animEffect>
                                  </p:childTnLst>
                                </p:cTn>
                              </p:par>
                            </p:childTnLst>
                          </p:cTn>
                        </p:par>
                        <p:par>
                          <p:cTn id="56" fill="hold">
                            <p:stCondLst>
                              <p:cond delay="4000"/>
                            </p:stCondLst>
                            <p:childTnLst>
                              <p:par>
                                <p:cTn id="57" presetID="23" presetClass="entr" presetSubtype="528" fill="hold" grpId="0" nodeType="afterEffect">
                                  <p:stCondLst>
                                    <p:cond delay="0"/>
                                  </p:stCondLst>
                                  <p:childTnLst>
                                    <p:set>
                                      <p:cBhvr>
                                        <p:cTn id="58" dur="1" fill="hold">
                                          <p:stCondLst>
                                            <p:cond delay="0"/>
                                          </p:stCondLst>
                                        </p:cTn>
                                        <p:tgtEl>
                                          <p:spTgt spid="69"/>
                                        </p:tgtEl>
                                        <p:attrNameLst>
                                          <p:attrName>style.visibility</p:attrName>
                                        </p:attrNameLst>
                                      </p:cBhvr>
                                      <p:to>
                                        <p:strVal val="visible"/>
                                      </p:to>
                                    </p:set>
                                    <p:anim calcmode="lin" valueType="num">
                                      <p:cBhvr>
                                        <p:cTn id="59" dur="500" fill="hold"/>
                                        <p:tgtEl>
                                          <p:spTgt spid="69"/>
                                        </p:tgtEl>
                                        <p:attrNameLst>
                                          <p:attrName>ppt_w</p:attrName>
                                        </p:attrNameLst>
                                      </p:cBhvr>
                                      <p:tavLst>
                                        <p:tav tm="0">
                                          <p:val>
                                            <p:fltVal val="0"/>
                                          </p:val>
                                        </p:tav>
                                        <p:tav tm="100000">
                                          <p:val>
                                            <p:strVal val="#ppt_w"/>
                                          </p:val>
                                        </p:tav>
                                      </p:tavLst>
                                    </p:anim>
                                    <p:anim calcmode="lin" valueType="num">
                                      <p:cBhvr>
                                        <p:cTn id="60" dur="500" fill="hold"/>
                                        <p:tgtEl>
                                          <p:spTgt spid="69"/>
                                        </p:tgtEl>
                                        <p:attrNameLst>
                                          <p:attrName>ppt_h</p:attrName>
                                        </p:attrNameLst>
                                      </p:cBhvr>
                                      <p:tavLst>
                                        <p:tav tm="0">
                                          <p:val>
                                            <p:fltVal val="0"/>
                                          </p:val>
                                        </p:tav>
                                        <p:tav tm="100000">
                                          <p:val>
                                            <p:strVal val="#ppt_h"/>
                                          </p:val>
                                        </p:tav>
                                      </p:tavLst>
                                    </p:anim>
                                    <p:anim calcmode="lin" valueType="num">
                                      <p:cBhvr>
                                        <p:cTn id="61" dur="500" fill="hold"/>
                                        <p:tgtEl>
                                          <p:spTgt spid="69"/>
                                        </p:tgtEl>
                                        <p:attrNameLst>
                                          <p:attrName>ppt_x</p:attrName>
                                        </p:attrNameLst>
                                      </p:cBhvr>
                                      <p:tavLst>
                                        <p:tav tm="0">
                                          <p:val>
                                            <p:fltVal val="0.5"/>
                                          </p:val>
                                        </p:tav>
                                        <p:tav tm="100000">
                                          <p:val>
                                            <p:strVal val="#ppt_x"/>
                                          </p:val>
                                        </p:tav>
                                      </p:tavLst>
                                    </p:anim>
                                    <p:anim calcmode="lin" valueType="num">
                                      <p:cBhvr>
                                        <p:cTn id="62" dur="500" fill="hold"/>
                                        <p:tgtEl>
                                          <p:spTgt spid="69"/>
                                        </p:tgtEl>
                                        <p:attrNameLst>
                                          <p:attrName>ppt_y</p:attrName>
                                        </p:attrNameLst>
                                      </p:cBhvr>
                                      <p:tavLst>
                                        <p:tav tm="0">
                                          <p:val>
                                            <p:fltVal val="0.5"/>
                                          </p:val>
                                        </p:tav>
                                        <p:tav tm="100000">
                                          <p:val>
                                            <p:strVal val="#ppt_y"/>
                                          </p:val>
                                        </p:tav>
                                      </p:tavLst>
                                    </p:anim>
                                  </p:childTnLst>
                                </p:cTn>
                              </p:par>
                            </p:childTnLst>
                          </p:cTn>
                        </p:par>
                        <p:par>
                          <p:cTn id="63" fill="hold">
                            <p:stCondLst>
                              <p:cond delay="4500"/>
                            </p:stCondLst>
                            <p:childTnLst>
                              <p:par>
                                <p:cTn id="64" presetID="10" presetClass="entr" presetSubtype="0" fill="hold" nodeType="after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26" grpId="0" autoUpdateAnimBg="0"/>
      <p:bldP spid="515127" grpId="0" autoUpdateAnimBg="0"/>
      <p:bldP spid="515135" grpId="0" animBg="1"/>
      <p:bldP spid="49" grpId="0" autoUpdateAnimBg="0"/>
      <p:bldP spid="54" grpId="0" autoUpdateAnimBg="0"/>
      <p:bldP spid="55" grpId="0" autoUpdateAnimBg="0"/>
      <p:bldP spid="62" grpId="0" autoUpdateAnimBg="0"/>
      <p:bldP spid="63" grpId="0" autoUpdateAnimBg="0"/>
      <p:bldP spid="64" grpId="0" autoUpdateAnimBg="0"/>
      <p:bldP spid="67" grpId="0" autoUpdateAnimBg="0"/>
      <p:bldP spid="68" grpId="0" autoUpdateAnimBg="0"/>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200802" name="Rectangle 98"/>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8243" name="Rectangle 3"/>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0708" name="Rectangle 4"/>
          <p:cNvSpPr>
            <a:spLocks noChangeArrowheads="1"/>
          </p:cNvSpPr>
          <p:nvPr/>
        </p:nvSpPr>
        <p:spPr bwMode="auto">
          <a:xfrm>
            <a:off x="1586204" y="446088"/>
            <a:ext cx="5328947" cy="582211"/>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ترتيب الله الخاص مع موسى</a:t>
            </a:r>
            <a:endParaRPr kumimoji="0" lang="en-US" sz="32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0709" name="Rectangle 5"/>
          <p:cNvSpPr>
            <a:spLocks noChangeArrowheads="1"/>
          </p:cNvSpPr>
          <p:nvPr/>
        </p:nvSpPr>
        <p:spPr bwMode="auto">
          <a:xfrm>
            <a:off x="479425" y="3003550"/>
            <a:ext cx="7993063" cy="1105431"/>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ja-JP" sz="66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العهد الموسوي</a:t>
            </a:r>
            <a:endParaRPr kumimoji="0" lang="en-US" sz="6600" b="1" i="0" u="none" strike="noStrike" kern="1200" cap="none" spc="0" normalizeH="0" baseline="0" noProof="0" dirty="0">
              <a:ln>
                <a:noFill/>
              </a:ln>
              <a:solidFill>
                <a:srgbClr val="FFFF00"/>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8246" name="Rectangle 6"/>
          <p:cNvSpPr>
            <a:spLocks noChangeArrowheads="1"/>
          </p:cNvSpPr>
          <p:nvPr/>
        </p:nvSpPr>
        <p:spPr bwMode="auto">
          <a:xfrm>
            <a:off x="2551113" y="1290638"/>
            <a:ext cx="471282"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138247" name="Rectangle 7"/>
          <p:cNvSpPr>
            <a:spLocks noChangeArrowheads="1"/>
          </p:cNvSpPr>
          <p:nvPr/>
        </p:nvSpPr>
        <p:spPr bwMode="auto">
          <a:xfrm>
            <a:off x="2843213" y="1301750"/>
            <a:ext cx="38472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138248" name="Rectangle 8"/>
          <p:cNvSpPr>
            <a:spLocks noChangeArrowheads="1"/>
          </p:cNvSpPr>
          <p:nvPr/>
        </p:nvSpPr>
        <p:spPr bwMode="auto">
          <a:xfrm>
            <a:off x="3033713" y="1301750"/>
            <a:ext cx="384720"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1"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200713" name="Rectangle 9"/>
          <p:cNvSpPr>
            <a:spLocks noChangeArrowheads="1"/>
          </p:cNvSpPr>
          <p:nvPr/>
        </p:nvSpPr>
        <p:spPr bwMode="auto">
          <a:xfrm>
            <a:off x="2508128" y="1555750"/>
            <a:ext cx="4129335" cy="582211"/>
          </a:xfrm>
          <a:prstGeom prst="rect">
            <a:avLst/>
          </a:prstGeom>
          <a:noFill/>
          <a:ln w="12700">
            <a:noFill/>
            <a:miter lim="800000"/>
            <a:headEnd/>
            <a:tailEnd/>
          </a:ln>
          <a:effectLst/>
        </p:spPr>
        <p:txBody>
          <a:bodyPr wrap="non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 </a:t>
            </a:r>
            <a:r>
              <a:rPr kumimoji="0" lang="ar-SA"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من العهد القديم سفر الخروج</a:t>
            </a:r>
            <a:r>
              <a:rPr kumimoji="0" lang="ar-SA" sz="2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en-US" sz="2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8250" name="Rectangle 11"/>
          <p:cNvSpPr>
            <a:spLocks noChangeArrowheads="1"/>
          </p:cNvSpPr>
          <p:nvPr/>
        </p:nvSpPr>
        <p:spPr bwMode="auto">
          <a:xfrm>
            <a:off x="2551113" y="1768475"/>
            <a:ext cx="913711" cy="259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138251" name="Rectangle 47"/>
          <p:cNvSpPr>
            <a:spLocks noChangeArrowheads="1"/>
          </p:cNvSpPr>
          <p:nvPr/>
        </p:nvSpPr>
        <p:spPr bwMode="auto">
          <a:xfrm>
            <a:off x="3084513" y="674688"/>
            <a:ext cx="947374"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138252" name="Rectangle 49"/>
          <p:cNvSpPr>
            <a:spLocks noChangeArrowheads="1"/>
          </p:cNvSpPr>
          <p:nvPr/>
        </p:nvSpPr>
        <p:spPr bwMode="auto">
          <a:xfrm>
            <a:off x="3084513" y="1054100"/>
            <a:ext cx="399147"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138253" name="Rectangle 50"/>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138254"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0775" name="Rectangle 71"/>
          <p:cNvSpPr>
            <a:spLocks noChangeArrowheads="1"/>
          </p:cNvSpPr>
          <p:nvPr/>
        </p:nvSpPr>
        <p:spPr bwMode="auto">
          <a:xfrm>
            <a:off x="0" y="4552950"/>
            <a:ext cx="9144000" cy="1197764"/>
          </a:xfrm>
          <a:prstGeom prst="rect">
            <a:avLst/>
          </a:prstGeom>
          <a:noFill/>
          <a:ln w="12700">
            <a:noFill/>
            <a:miter lim="800000"/>
            <a:headEnd/>
            <a:tailEnd/>
          </a:ln>
          <a:effectLst/>
        </p:spPr>
        <p:txBody>
          <a:bodyPr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7200" b="1" i="0" u="none" strike="noStrike" kern="1200" cap="none" spc="0" normalizeH="0" baseline="0" noProof="0" dirty="0">
                <a:ln>
                  <a:noFill/>
                </a:ln>
                <a:solidFill>
                  <a:srgbClr val="00FF00"/>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ماذا عن </a:t>
            </a:r>
            <a:r>
              <a:rPr kumimoji="0" lang="ar-SA" sz="7200" b="1" i="0" u="none" strike="noStrike" kern="1200" cap="none" spc="0" normalizeH="0" baseline="0" noProof="0" dirty="0">
                <a:ln>
                  <a:noFill/>
                </a:ln>
                <a:effectLst>
                  <a:outerShdw blurRad="50800" dist="889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هذا</a:t>
            </a:r>
            <a:r>
              <a:rPr kumimoji="0" lang="ar-SA" sz="7200" b="1" i="0" u="none" strike="noStrike" kern="1200" cap="none" spc="0" normalizeH="0" baseline="0" noProof="0" dirty="0">
                <a:ln>
                  <a:noFill/>
                </a:ln>
                <a:solidFill>
                  <a:srgbClr val="00FF00"/>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rPr>
              <a:t> الترتيب؟</a:t>
            </a:r>
            <a:endParaRPr kumimoji="0" lang="en-US" sz="7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2" name="Group 88"/>
          <p:cNvGrpSpPr>
            <a:grpSpLocks/>
          </p:cNvGrpSpPr>
          <p:nvPr/>
        </p:nvGrpSpPr>
        <p:grpSpPr bwMode="auto">
          <a:xfrm>
            <a:off x="7127875" y="304800"/>
            <a:ext cx="1470025" cy="1638300"/>
            <a:chOff x="4490" y="192"/>
            <a:chExt cx="926" cy="1032"/>
          </a:xfrm>
        </p:grpSpPr>
        <p:sp>
          <p:nvSpPr>
            <p:cNvPr id="200778"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8263"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8264"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0785"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8266"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8267"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8268" name="Rectangle 60"/>
            <p:cNvSpPr>
              <a:spLocks noChangeArrowheads="1"/>
            </p:cNvSpPr>
            <p:nvPr/>
          </p:nvSpPr>
          <p:spPr bwMode="auto">
            <a:xfrm>
              <a:off x="4978" y="356"/>
              <a:ext cx="438" cy="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6</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8</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9</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10</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8269" name="Rectangle 85"/>
            <p:cNvSpPr>
              <a:spLocks noChangeArrowheads="1"/>
            </p:cNvSpPr>
            <p:nvPr/>
          </p:nvSpPr>
          <p:spPr bwMode="auto">
            <a:xfrm>
              <a:off x="4490" y="348"/>
              <a:ext cx="438" cy="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3</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4</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5</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38257"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0799" name="Rectangle 95"/>
          <p:cNvSpPr>
            <a:spLocks noChangeArrowheads="1"/>
          </p:cNvSpPr>
          <p:nvPr/>
        </p:nvSpPr>
        <p:spPr bwMode="auto">
          <a:xfrm>
            <a:off x="8145316" y="6530102"/>
            <a:ext cx="325731"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61</a:t>
            </a:r>
          </a:p>
        </p:txBody>
      </p:sp>
      <p:sp>
        <p:nvSpPr>
          <p:cNvPr id="138259" name="Text Box 96"/>
          <p:cNvSpPr txBox="1">
            <a:spLocks noChangeArrowheads="1"/>
          </p:cNvSpPr>
          <p:nvPr/>
        </p:nvSpPr>
        <p:spPr bwMode="auto">
          <a:xfrm>
            <a:off x="8595497" y="6458536"/>
            <a:ext cx="3000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٣</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8260" name="Text Box 9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©2006 TBBMI</a:t>
            </a:r>
          </a:p>
        </p:txBody>
      </p:sp>
      <p:sp>
        <p:nvSpPr>
          <p:cNvPr id="200804" name="Rectangle 100"/>
          <p:cNvSpPr>
            <a:spLocks noChangeArrowheads="1"/>
          </p:cNvSpPr>
          <p:nvPr/>
        </p:nvSpPr>
        <p:spPr bwMode="auto">
          <a:xfrm>
            <a:off x="7581465" y="6525340"/>
            <a:ext cx="713658"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9.65.05a.</a:t>
            </a:r>
          </a:p>
        </p:txBody>
      </p:sp>
      <p:sp>
        <p:nvSpPr>
          <p:cNvPr id="31" name="Text Box 31"/>
          <p:cNvSpPr txBox="1">
            <a:spLocks noChangeArrowheads="1"/>
          </p:cNvSpPr>
          <p:nvPr/>
        </p:nvSpPr>
        <p:spPr bwMode="auto">
          <a:xfrm>
            <a:off x="244475" y="2319844"/>
            <a:ext cx="4633913"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المساعد الدراسي # ١٥</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17733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0-#ppt_w/2"/>
                                          </p:val>
                                        </p:tav>
                                        <p:tav tm="100000">
                                          <p:val>
                                            <p:strVal val="#ppt_x"/>
                                          </p:val>
                                        </p:tav>
                                      </p:tavLst>
                                    </p:anim>
                                    <p:anim calcmode="lin" valueType="num">
                                      <p:cBhvr additive="base">
                                        <p:cTn id="4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P spid="31"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53" name="Rectangle 29"/>
          <p:cNvSpPr>
            <a:spLocks noChangeArrowheads="1"/>
          </p:cNvSpPr>
          <p:nvPr/>
        </p:nvSpPr>
        <p:spPr bwMode="auto">
          <a:xfrm>
            <a:off x="0" y="0"/>
            <a:ext cx="9201150" cy="6858000"/>
          </a:xfrm>
          <a:prstGeom prst="rect">
            <a:avLst/>
          </a:prstGeom>
          <a:solidFill>
            <a:schemeClr val="bg1">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226" name="Rectangle 2"/>
          <p:cNvSpPr>
            <a:spLocks noChangeArrowheads="1"/>
          </p:cNvSpPr>
          <p:nvPr/>
        </p:nvSpPr>
        <p:spPr bwMode="auto">
          <a:xfrm>
            <a:off x="241300" y="3903663"/>
            <a:ext cx="8740775" cy="2382704"/>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rtl="1">
              <a:defRPr/>
            </a:pPr>
            <a:r>
              <a:rPr lang="ar-JO" sz="3600" dirty="0">
                <a:latin typeface="Arial" panose="020B0604020202020204" pitchFamily="34" charset="0"/>
                <a:cs typeface="Arial" panose="020B0604020202020204" pitchFamily="34" charset="0"/>
              </a:rPr>
              <a:t>2 </a:t>
            </a:r>
            <a:r>
              <a:rPr lang="ar-JO" sz="3600" dirty="0" err="1">
                <a:latin typeface="Arial" panose="020B0604020202020204" pitchFamily="34" charset="0"/>
                <a:cs typeface="Arial" panose="020B0604020202020204" pitchFamily="34" charset="0"/>
              </a:rPr>
              <a:t>صمؤيل</a:t>
            </a:r>
            <a:r>
              <a:rPr lang="ar-JO" sz="3600" dirty="0">
                <a:latin typeface="Arial" panose="020B0604020202020204" pitchFamily="34" charset="0"/>
                <a:cs typeface="Arial" panose="020B0604020202020204" pitchFamily="34" charset="0"/>
              </a:rPr>
              <a:t> 7</a:t>
            </a:r>
            <a:endParaRPr lang="en-US" sz="3200" dirty="0">
              <a:latin typeface="Arial" panose="020B0604020202020204" pitchFamily="34" charset="0"/>
              <a:cs typeface="Arial" panose="020B0604020202020204" pitchFamily="34" charset="0"/>
            </a:endParaRPr>
          </a:p>
          <a:p>
            <a:pPr algn="ctr" rtl="1">
              <a:spcBef>
                <a:spcPts val="600"/>
              </a:spcBef>
              <a:defRPr/>
            </a:pPr>
            <a:r>
              <a:rPr lang="en-US" sz="4800" dirty="0">
                <a:latin typeface="Arial" panose="020B0604020202020204" pitchFamily="34" charset="0"/>
                <a:cs typeface="Arial" panose="020B0604020202020204" pitchFamily="34" charset="0"/>
              </a:rPr>
              <a:t>	</a:t>
            </a:r>
            <a:r>
              <a:rPr lang="ar-JO" sz="6000" baseline="30000" dirty="0">
                <a:latin typeface="Arial" panose="020B0604020202020204" pitchFamily="34" charset="0"/>
                <a:cs typeface="Arial" panose="020B0604020202020204" pitchFamily="34" charset="0"/>
              </a:rPr>
              <a:t>١٦ ويأمن </a:t>
            </a:r>
            <a:r>
              <a:rPr lang="ar-JO" sz="6000" baseline="30000" dirty="0">
                <a:solidFill>
                  <a:srgbClr val="FFFF00"/>
                </a:solidFill>
                <a:latin typeface="Arial" panose="020B0604020202020204" pitchFamily="34" charset="0"/>
                <a:cs typeface="Arial" panose="020B0604020202020204" pitchFamily="34" charset="0"/>
              </a:rPr>
              <a:t>بيتك</a:t>
            </a:r>
            <a:r>
              <a:rPr lang="ar-JO" sz="6000" baseline="30000" dirty="0">
                <a:latin typeface="Arial" panose="020B0604020202020204" pitchFamily="34" charset="0"/>
                <a:cs typeface="Arial" panose="020B0604020202020204" pitchFamily="34" charset="0"/>
              </a:rPr>
              <a:t> </a:t>
            </a:r>
            <a:r>
              <a:rPr lang="ar-JO" sz="6000" baseline="30000" dirty="0">
                <a:solidFill>
                  <a:srgbClr val="FFFF00"/>
                </a:solidFill>
                <a:latin typeface="Arial" panose="020B0604020202020204" pitchFamily="34" charset="0"/>
                <a:cs typeface="Arial" panose="020B0604020202020204" pitchFamily="34" charset="0"/>
              </a:rPr>
              <a:t>ومملكتك</a:t>
            </a:r>
            <a:r>
              <a:rPr lang="ar-JO" sz="6000" baseline="30000" dirty="0">
                <a:latin typeface="Arial" panose="020B0604020202020204" pitchFamily="34" charset="0"/>
                <a:cs typeface="Arial" panose="020B0604020202020204" pitchFamily="34" charset="0"/>
              </a:rPr>
              <a:t> </a:t>
            </a:r>
            <a:r>
              <a:rPr lang="ar-JO" sz="6000" u="sng" baseline="30000" dirty="0">
                <a:latin typeface="Arial" panose="020B0604020202020204" pitchFamily="34" charset="0"/>
                <a:cs typeface="Arial" panose="020B0604020202020204" pitchFamily="34" charset="0"/>
              </a:rPr>
              <a:t>إلى الأبد </a:t>
            </a:r>
            <a:r>
              <a:rPr lang="ar-JO" sz="6000" baseline="30000" dirty="0">
                <a:latin typeface="Arial" panose="020B0604020202020204" pitchFamily="34" charset="0"/>
                <a:cs typeface="Arial" panose="020B0604020202020204" pitchFamily="34" charset="0"/>
              </a:rPr>
              <a:t>أمامك. </a:t>
            </a:r>
          </a:p>
          <a:p>
            <a:pPr algn="ctr" rtl="1">
              <a:defRPr/>
            </a:pPr>
            <a:r>
              <a:rPr lang="ar-JO" sz="6000" baseline="30000" dirty="0">
                <a:solidFill>
                  <a:srgbClr val="FFFF00"/>
                </a:solidFill>
                <a:latin typeface="Arial" panose="020B0604020202020204" pitchFamily="34" charset="0"/>
                <a:cs typeface="Arial" panose="020B0604020202020204" pitchFamily="34" charset="0"/>
              </a:rPr>
              <a:t>كرسيك</a:t>
            </a:r>
            <a:r>
              <a:rPr lang="ar-JO" sz="6000" baseline="30000" dirty="0">
                <a:latin typeface="Arial" panose="020B0604020202020204" pitchFamily="34" charset="0"/>
                <a:cs typeface="Arial" panose="020B0604020202020204" pitchFamily="34" charset="0"/>
              </a:rPr>
              <a:t> يكون ثابتاً إلى الأبد</a:t>
            </a:r>
            <a:endParaRPr lang="en-US" sz="4800" u="sng" dirty="0">
              <a:latin typeface="Arial" panose="020B0604020202020204" pitchFamily="34" charset="0"/>
              <a:cs typeface="Arial" panose="020B0604020202020204" pitchFamily="34" charset="0"/>
            </a:endParaRPr>
          </a:p>
        </p:txBody>
      </p:sp>
      <p:sp>
        <p:nvSpPr>
          <p:cNvPr id="52227"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Arial" panose="020B0604020202020204" pitchFamily="34" charset="0"/>
                <a:ea typeface="+mn-ea"/>
                <a:cs typeface="Arial" panose="020B0604020202020204" pitchFamily="34" charset="0"/>
              </a:rPr>
              <a:t>                            </a:t>
            </a:r>
          </a:p>
        </p:txBody>
      </p:sp>
      <p:sp>
        <p:nvSpPr>
          <p:cNvPr id="52228" name="Rectangle 4"/>
          <p:cNvSpPr>
            <a:spLocks noChangeArrowheads="1"/>
          </p:cNvSpPr>
          <p:nvPr/>
        </p:nvSpPr>
        <p:spPr bwMode="auto">
          <a:xfrm>
            <a:off x="1006475" y="373063"/>
            <a:ext cx="7177088" cy="212109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spcBef>
                <a:spcPts val="0"/>
              </a:spcBef>
              <a:defRPr/>
            </a:pPr>
            <a:r>
              <a:rPr lang="ar-JO" sz="6600" dirty="0">
                <a:latin typeface="Arial" panose="020B0604020202020204" pitchFamily="34" charset="0"/>
                <a:cs typeface="Arial" panose="020B0604020202020204" pitchFamily="34" charset="0"/>
              </a:rPr>
              <a:t>العهد</a:t>
            </a:r>
          </a:p>
          <a:p>
            <a:pPr algn="ctr">
              <a:spcBef>
                <a:spcPts val="0"/>
              </a:spcBef>
              <a:defRPr/>
            </a:pPr>
            <a:r>
              <a:rPr lang="ar-JO" sz="6600" dirty="0">
                <a:latin typeface="Arial" panose="020B0604020202020204" pitchFamily="34" charset="0"/>
                <a:cs typeface="Arial" panose="020B0604020202020204" pitchFamily="34" charset="0"/>
              </a:rPr>
              <a:t>الداوودي</a:t>
            </a:r>
            <a:endParaRPr lang="en-US" sz="6600" dirty="0">
              <a:latin typeface="Arial" panose="020B0604020202020204" pitchFamily="34" charset="0"/>
              <a:cs typeface="Arial" panose="020B0604020202020204" pitchFamily="34" charset="0"/>
            </a:endParaRPr>
          </a:p>
        </p:txBody>
      </p:sp>
      <p:sp>
        <p:nvSpPr>
          <p:cNvPr id="52229" name="Oval 5"/>
          <p:cNvSpPr>
            <a:spLocks noChangeArrowheads="1"/>
          </p:cNvSpPr>
          <p:nvPr/>
        </p:nvSpPr>
        <p:spPr bwMode="auto">
          <a:xfrm>
            <a:off x="4890053" y="4394040"/>
            <a:ext cx="2345248"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230" name="Oval 6"/>
          <p:cNvSpPr>
            <a:spLocks noChangeArrowheads="1"/>
          </p:cNvSpPr>
          <p:nvPr/>
        </p:nvSpPr>
        <p:spPr bwMode="auto">
          <a:xfrm>
            <a:off x="3392556" y="4367362"/>
            <a:ext cx="1322871"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231" name="Oval 7"/>
          <p:cNvSpPr>
            <a:spLocks noChangeArrowheads="1"/>
          </p:cNvSpPr>
          <p:nvPr/>
        </p:nvSpPr>
        <p:spPr bwMode="auto">
          <a:xfrm>
            <a:off x="5526157" y="5296045"/>
            <a:ext cx="1930060" cy="63976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233" name="Text Box 9"/>
          <p:cNvSpPr txBox="1">
            <a:spLocks noChangeArrowheads="1"/>
          </p:cNvSpPr>
          <p:nvPr/>
        </p:nvSpPr>
        <p:spPr bwMode="auto">
          <a:xfrm>
            <a:off x="2373438" y="5268982"/>
            <a:ext cx="208915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ar-JO" sz="4000" u="sng" dirty="0">
                <a:solidFill>
                  <a:srgbClr val="00CC00"/>
                </a:solidFill>
                <a:latin typeface="Arial" panose="020B0604020202020204" pitchFamily="34" charset="0"/>
                <a:cs typeface="Arial" panose="020B0604020202020204" pitchFamily="34" charset="0"/>
              </a:rPr>
              <a:t>إلى الأبد</a:t>
            </a:r>
            <a:endParaRPr lang="en-US" sz="4000" u="sng" dirty="0">
              <a:solidFill>
                <a:srgbClr val="00CC00"/>
              </a:solidFill>
              <a:latin typeface="Arial" panose="020B0604020202020204" pitchFamily="34" charset="0"/>
              <a:cs typeface="Arial" panose="020B0604020202020204" pitchFamily="34" charset="0"/>
            </a:endParaRPr>
          </a:p>
        </p:txBody>
      </p:sp>
      <p:sp>
        <p:nvSpPr>
          <p:cNvPr id="52234" name="Text Box 10"/>
          <p:cNvSpPr txBox="1">
            <a:spLocks noChangeArrowheads="1"/>
          </p:cNvSpPr>
          <p:nvPr/>
        </p:nvSpPr>
        <p:spPr bwMode="auto">
          <a:xfrm>
            <a:off x="1908700" y="4394039"/>
            <a:ext cx="26633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ar-JO" sz="4000" u="sng" dirty="0">
                <a:solidFill>
                  <a:srgbClr val="00CC00"/>
                </a:solidFill>
                <a:latin typeface="Arial" panose="020B0604020202020204" pitchFamily="34" charset="0"/>
                <a:cs typeface="Arial" panose="020B0604020202020204" pitchFamily="34" charset="0"/>
              </a:rPr>
              <a:t>إلى الأبد</a:t>
            </a:r>
            <a:endParaRPr lang="en-US" sz="4000" u="sng" dirty="0">
              <a:solidFill>
                <a:srgbClr val="00CC00"/>
              </a:solidFill>
              <a:latin typeface="Arial" panose="020B0604020202020204" pitchFamily="34" charset="0"/>
              <a:cs typeface="Arial" panose="020B0604020202020204" pitchFamily="34" charset="0"/>
            </a:endParaRPr>
          </a:p>
        </p:txBody>
      </p:sp>
      <p:sp>
        <p:nvSpPr>
          <p:cNvPr id="51211" name="Text Box 15"/>
          <p:cNvSpPr txBox="1">
            <a:spLocks noChangeArrowheads="1"/>
          </p:cNvSpPr>
          <p:nvPr/>
        </p:nvSpPr>
        <p:spPr bwMode="auto">
          <a:xfrm>
            <a:off x="8470900" y="52260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51212"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22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2244" name="Rectangle 2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19</a:t>
            </a:r>
          </a:p>
        </p:txBody>
      </p:sp>
      <p:sp>
        <p:nvSpPr>
          <p:cNvPr id="51215" name="Text Box 22"/>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6</a:t>
            </a:r>
            <a:endParaRPr lang="en-US" dirty="0">
              <a:solidFill>
                <a:srgbClr val="FFFFFF"/>
              </a:solidFill>
              <a:latin typeface="Arial" panose="020B0604020202020204" pitchFamily="34" charset="0"/>
              <a:cs typeface="Arial" panose="020B0604020202020204" pitchFamily="34" charset="0"/>
            </a:endParaRPr>
          </a:p>
        </p:txBody>
      </p:sp>
      <p:sp>
        <p:nvSpPr>
          <p:cNvPr id="51216" name="Text Box 24"/>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52249" name="Rectangle 25"/>
          <p:cNvSpPr>
            <a:spLocks noChangeArrowheads="1"/>
          </p:cNvSpPr>
          <p:nvPr/>
        </p:nvSpPr>
        <p:spPr bwMode="auto">
          <a:xfrm>
            <a:off x="7559132" y="6525340"/>
            <a:ext cx="736099"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
        <p:nvSpPr>
          <p:cNvPr id="52250" name="Text Box 26"/>
          <p:cNvSpPr txBox="1">
            <a:spLocks noChangeArrowheads="1"/>
          </p:cNvSpPr>
          <p:nvPr/>
        </p:nvSpPr>
        <p:spPr bwMode="auto">
          <a:xfrm>
            <a:off x="1533525" y="2439988"/>
            <a:ext cx="5988050" cy="144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ts val="0"/>
              </a:spcBef>
              <a:defRPr/>
            </a:pPr>
            <a:r>
              <a:rPr lang="ar-JO" sz="4400" dirty="0">
                <a:solidFill>
                  <a:srgbClr val="99CCFF"/>
                </a:solidFill>
                <a:latin typeface="Arial" panose="020B0604020202020204" pitchFamily="34" charset="0"/>
                <a:ea typeface="+mn-ea"/>
                <a:cs typeface="Arial" panose="020B0604020202020204" pitchFamily="34" charset="0"/>
              </a:rPr>
              <a:t>ضماناته </a:t>
            </a:r>
          </a:p>
          <a:p>
            <a:pPr algn="ctr">
              <a:spcBef>
                <a:spcPts val="0"/>
              </a:spcBef>
              <a:defRPr/>
            </a:pPr>
            <a:r>
              <a:rPr lang="ar-JO" sz="4400" dirty="0">
                <a:solidFill>
                  <a:srgbClr val="99CCFF"/>
                </a:solidFill>
                <a:latin typeface="Arial" panose="020B0604020202020204" pitchFamily="34" charset="0"/>
                <a:ea typeface="+mn-ea"/>
                <a:cs typeface="Arial" panose="020B0604020202020204" pitchFamily="34" charset="0"/>
              </a:rPr>
              <a:t>الثلاثة</a:t>
            </a:r>
            <a:endParaRPr lang="en-US" sz="4400" dirty="0">
              <a:solidFill>
                <a:srgbClr val="99CCFF"/>
              </a:solidFill>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53"/>
                                        </p:tgtEl>
                                        <p:attrNameLst>
                                          <p:attrName>style.visibility</p:attrName>
                                        </p:attrNameLst>
                                      </p:cBhvr>
                                      <p:to>
                                        <p:strVal val="visible"/>
                                      </p:to>
                                    </p:set>
                                    <p:animEffect transition="in" filter="fade">
                                      <p:cBhvr>
                                        <p:cTn id="7" dur="2000"/>
                                        <p:tgtEl>
                                          <p:spTgt spid="52253"/>
                                        </p:tgtEl>
                                      </p:cBhvr>
                                    </p:animEffect>
                                  </p:childTnLst>
                                </p:cTn>
                              </p:par>
                            </p:childTnLst>
                          </p:cTn>
                        </p:par>
                        <p:par>
                          <p:cTn id="8" fill="hold" nodeType="afterGroup">
                            <p:stCondLst>
                              <p:cond delay="2000"/>
                            </p:stCondLst>
                            <p:childTnLst>
                              <p:par>
                                <p:cTn id="9" presetID="23" presetClass="entr" presetSubtype="528" fill="hold" grpId="0" nodeType="afterEffect">
                                  <p:stCondLst>
                                    <p:cond delay="0"/>
                                  </p:stCondLst>
                                  <p:childTnLst>
                                    <p:set>
                                      <p:cBhvr>
                                        <p:cTn id="10" dur="1" fill="hold">
                                          <p:stCondLst>
                                            <p:cond delay="0"/>
                                          </p:stCondLst>
                                        </p:cTn>
                                        <p:tgtEl>
                                          <p:spTgt spid="52228"/>
                                        </p:tgtEl>
                                        <p:attrNameLst>
                                          <p:attrName>style.visibility</p:attrName>
                                        </p:attrNameLst>
                                      </p:cBhvr>
                                      <p:to>
                                        <p:strVal val="visible"/>
                                      </p:to>
                                    </p:set>
                                    <p:anim calcmode="lin" valueType="num">
                                      <p:cBhvr>
                                        <p:cTn id="11" dur="500" fill="hold"/>
                                        <p:tgtEl>
                                          <p:spTgt spid="52228"/>
                                        </p:tgtEl>
                                        <p:attrNameLst>
                                          <p:attrName>ppt_w</p:attrName>
                                        </p:attrNameLst>
                                      </p:cBhvr>
                                      <p:tavLst>
                                        <p:tav tm="0">
                                          <p:val>
                                            <p:fltVal val="0"/>
                                          </p:val>
                                        </p:tav>
                                        <p:tav tm="100000">
                                          <p:val>
                                            <p:strVal val="#ppt_w"/>
                                          </p:val>
                                        </p:tav>
                                      </p:tavLst>
                                    </p:anim>
                                    <p:anim calcmode="lin" valueType="num">
                                      <p:cBhvr>
                                        <p:cTn id="12" dur="500" fill="hold"/>
                                        <p:tgtEl>
                                          <p:spTgt spid="52228"/>
                                        </p:tgtEl>
                                        <p:attrNameLst>
                                          <p:attrName>ppt_h</p:attrName>
                                        </p:attrNameLst>
                                      </p:cBhvr>
                                      <p:tavLst>
                                        <p:tav tm="0">
                                          <p:val>
                                            <p:fltVal val="0"/>
                                          </p:val>
                                        </p:tav>
                                        <p:tav tm="100000">
                                          <p:val>
                                            <p:strVal val="#ppt_h"/>
                                          </p:val>
                                        </p:tav>
                                      </p:tavLst>
                                    </p:anim>
                                    <p:anim calcmode="lin" valueType="num">
                                      <p:cBhvr>
                                        <p:cTn id="13" dur="500" fill="hold"/>
                                        <p:tgtEl>
                                          <p:spTgt spid="52228"/>
                                        </p:tgtEl>
                                        <p:attrNameLst>
                                          <p:attrName>ppt_x</p:attrName>
                                        </p:attrNameLst>
                                      </p:cBhvr>
                                      <p:tavLst>
                                        <p:tav tm="0">
                                          <p:val>
                                            <p:fltVal val="0.5"/>
                                          </p:val>
                                        </p:tav>
                                        <p:tav tm="100000">
                                          <p:val>
                                            <p:strVal val="#ppt_x"/>
                                          </p:val>
                                        </p:tav>
                                      </p:tavLst>
                                    </p:anim>
                                    <p:anim calcmode="lin" valueType="num">
                                      <p:cBhvr>
                                        <p:cTn id="14" dur="500" fill="hold"/>
                                        <p:tgtEl>
                                          <p:spTgt spid="5222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2500"/>
                            </p:stCondLst>
                            <p:childTnLst>
                              <p:par>
                                <p:cTn id="16" presetID="23" presetClass="entr" presetSubtype="528" fill="hold" grpId="0" nodeType="afterEffect">
                                  <p:stCondLst>
                                    <p:cond delay="0"/>
                                  </p:stCondLst>
                                  <p:childTnLst>
                                    <p:set>
                                      <p:cBhvr>
                                        <p:cTn id="17" dur="1" fill="hold">
                                          <p:stCondLst>
                                            <p:cond delay="0"/>
                                          </p:stCondLst>
                                        </p:cTn>
                                        <p:tgtEl>
                                          <p:spTgt spid="52250"/>
                                        </p:tgtEl>
                                        <p:attrNameLst>
                                          <p:attrName>style.visibility</p:attrName>
                                        </p:attrNameLst>
                                      </p:cBhvr>
                                      <p:to>
                                        <p:strVal val="visible"/>
                                      </p:to>
                                    </p:set>
                                    <p:anim calcmode="lin" valueType="num">
                                      <p:cBhvr>
                                        <p:cTn id="18" dur="500" fill="hold"/>
                                        <p:tgtEl>
                                          <p:spTgt spid="52250"/>
                                        </p:tgtEl>
                                        <p:attrNameLst>
                                          <p:attrName>ppt_w</p:attrName>
                                        </p:attrNameLst>
                                      </p:cBhvr>
                                      <p:tavLst>
                                        <p:tav tm="0">
                                          <p:val>
                                            <p:fltVal val="0"/>
                                          </p:val>
                                        </p:tav>
                                        <p:tav tm="100000">
                                          <p:val>
                                            <p:strVal val="#ppt_w"/>
                                          </p:val>
                                        </p:tav>
                                      </p:tavLst>
                                    </p:anim>
                                    <p:anim calcmode="lin" valueType="num">
                                      <p:cBhvr>
                                        <p:cTn id="19" dur="500" fill="hold"/>
                                        <p:tgtEl>
                                          <p:spTgt spid="52250"/>
                                        </p:tgtEl>
                                        <p:attrNameLst>
                                          <p:attrName>ppt_h</p:attrName>
                                        </p:attrNameLst>
                                      </p:cBhvr>
                                      <p:tavLst>
                                        <p:tav tm="0">
                                          <p:val>
                                            <p:fltVal val="0"/>
                                          </p:val>
                                        </p:tav>
                                        <p:tav tm="100000">
                                          <p:val>
                                            <p:strVal val="#ppt_h"/>
                                          </p:val>
                                        </p:tav>
                                      </p:tavLst>
                                    </p:anim>
                                    <p:anim calcmode="lin" valueType="num">
                                      <p:cBhvr>
                                        <p:cTn id="20" dur="500" fill="hold"/>
                                        <p:tgtEl>
                                          <p:spTgt spid="52250"/>
                                        </p:tgtEl>
                                        <p:attrNameLst>
                                          <p:attrName>ppt_x</p:attrName>
                                        </p:attrNameLst>
                                      </p:cBhvr>
                                      <p:tavLst>
                                        <p:tav tm="0">
                                          <p:val>
                                            <p:fltVal val="0.5"/>
                                          </p:val>
                                        </p:tav>
                                        <p:tav tm="100000">
                                          <p:val>
                                            <p:strVal val="#ppt_x"/>
                                          </p:val>
                                        </p:tav>
                                      </p:tavLst>
                                    </p:anim>
                                    <p:anim calcmode="lin" valueType="num">
                                      <p:cBhvr>
                                        <p:cTn id="21" dur="500" fill="hold"/>
                                        <p:tgtEl>
                                          <p:spTgt spid="52250"/>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6"/>
                                        </p:tgtEl>
                                        <p:attrNameLst>
                                          <p:attrName>style.visibility</p:attrName>
                                        </p:attrNameLst>
                                      </p:cBhvr>
                                      <p:to>
                                        <p:strVal val="visible"/>
                                      </p:to>
                                    </p:set>
                                    <p:animEffect transition="in" filter="fade">
                                      <p:cBhvr>
                                        <p:cTn id="26" dur="1000"/>
                                        <p:tgtEl>
                                          <p:spTgt spid="522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229"/>
                                        </p:tgtEl>
                                        <p:attrNameLst>
                                          <p:attrName>style.visibility</p:attrName>
                                        </p:attrNameLst>
                                      </p:cBhvr>
                                      <p:to>
                                        <p:strVal val="visible"/>
                                      </p:to>
                                    </p:set>
                                    <p:animEffect transition="in" filter="fade">
                                      <p:cBhvr>
                                        <p:cTn id="31" dur="1000"/>
                                        <p:tgtEl>
                                          <p:spTgt spid="5222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230"/>
                                        </p:tgtEl>
                                        <p:attrNameLst>
                                          <p:attrName>style.visibility</p:attrName>
                                        </p:attrNameLst>
                                      </p:cBhvr>
                                      <p:to>
                                        <p:strVal val="visible"/>
                                      </p:to>
                                    </p:set>
                                    <p:animEffect transition="in" filter="fade">
                                      <p:cBhvr>
                                        <p:cTn id="36" dur="1000"/>
                                        <p:tgtEl>
                                          <p:spTgt spid="5223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2231"/>
                                        </p:tgtEl>
                                        <p:attrNameLst>
                                          <p:attrName>style.visibility</p:attrName>
                                        </p:attrNameLst>
                                      </p:cBhvr>
                                      <p:to>
                                        <p:strVal val="visible"/>
                                      </p:to>
                                    </p:set>
                                    <p:animEffect transition="in" filter="fade">
                                      <p:cBhvr>
                                        <p:cTn id="41" dur="1000"/>
                                        <p:tgtEl>
                                          <p:spTgt spid="522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272" fill="hold" grpId="0" nodeType="clickEffect">
                                  <p:stCondLst>
                                    <p:cond delay="0"/>
                                  </p:stCondLst>
                                  <p:childTnLst>
                                    <p:set>
                                      <p:cBhvr>
                                        <p:cTn id="45" dur="1" fill="hold">
                                          <p:stCondLst>
                                            <p:cond delay="0"/>
                                          </p:stCondLst>
                                        </p:cTn>
                                        <p:tgtEl>
                                          <p:spTgt spid="52234"/>
                                        </p:tgtEl>
                                        <p:attrNameLst>
                                          <p:attrName>style.visibility</p:attrName>
                                        </p:attrNameLst>
                                      </p:cBhvr>
                                      <p:to>
                                        <p:strVal val="visible"/>
                                      </p:to>
                                    </p:set>
                                    <p:anim calcmode="lin" valueType="num">
                                      <p:cBhvr>
                                        <p:cTn id="46" dur="500" fill="hold"/>
                                        <p:tgtEl>
                                          <p:spTgt spid="52234"/>
                                        </p:tgtEl>
                                        <p:attrNameLst>
                                          <p:attrName>ppt_w</p:attrName>
                                        </p:attrNameLst>
                                      </p:cBhvr>
                                      <p:tavLst>
                                        <p:tav tm="0">
                                          <p:val>
                                            <p:strVal val="2/3*#ppt_w"/>
                                          </p:val>
                                        </p:tav>
                                        <p:tav tm="100000">
                                          <p:val>
                                            <p:strVal val="#ppt_w"/>
                                          </p:val>
                                        </p:tav>
                                      </p:tavLst>
                                    </p:anim>
                                    <p:anim calcmode="lin" valueType="num">
                                      <p:cBhvr>
                                        <p:cTn id="47" dur="500" fill="hold"/>
                                        <p:tgtEl>
                                          <p:spTgt spid="522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500"/>
                            </p:stCondLst>
                            <p:childTnLst>
                              <p:par>
                                <p:cTn id="49" presetID="23" presetClass="entr" presetSubtype="272" fill="hold" grpId="0" nodeType="afterEffect">
                                  <p:stCondLst>
                                    <p:cond delay="0"/>
                                  </p:stCondLst>
                                  <p:childTnLst>
                                    <p:set>
                                      <p:cBhvr>
                                        <p:cTn id="50" dur="1" fill="hold">
                                          <p:stCondLst>
                                            <p:cond delay="0"/>
                                          </p:stCondLst>
                                        </p:cTn>
                                        <p:tgtEl>
                                          <p:spTgt spid="52233"/>
                                        </p:tgtEl>
                                        <p:attrNameLst>
                                          <p:attrName>style.visibility</p:attrName>
                                        </p:attrNameLst>
                                      </p:cBhvr>
                                      <p:to>
                                        <p:strVal val="visible"/>
                                      </p:to>
                                    </p:set>
                                    <p:anim calcmode="lin" valueType="num">
                                      <p:cBhvr>
                                        <p:cTn id="51" dur="500" fill="hold"/>
                                        <p:tgtEl>
                                          <p:spTgt spid="52233"/>
                                        </p:tgtEl>
                                        <p:attrNameLst>
                                          <p:attrName>ppt_w</p:attrName>
                                        </p:attrNameLst>
                                      </p:cBhvr>
                                      <p:tavLst>
                                        <p:tav tm="0">
                                          <p:val>
                                            <p:strVal val="2/3*#ppt_w"/>
                                          </p:val>
                                        </p:tav>
                                        <p:tav tm="100000">
                                          <p:val>
                                            <p:strVal val="#ppt_w"/>
                                          </p:val>
                                        </p:tav>
                                      </p:tavLst>
                                    </p:anim>
                                    <p:anim calcmode="lin" valueType="num">
                                      <p:cBhvr>
                                        <p:cTn id="52" dur="500" fill="hold"/>
                                        <p:tgtEl>
                                          <p:spTgt spid="5223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3" grpId="0" animBg="1"/>
      <p:bldP spid="52226" grpId="0" autoUpdateAnimBg="0"/>
      <p:bldP spid="52228" grpId="0" autoUpdateAnimBg="0"/>
      <p:bldP spid="52229" grpId="0" animBg="1"/>
      <p:bldP spid="52230" grpId="0" animBg="1"/>
      <p:bldP spid="52231" grpId="0" animBg="1"/>
      <p:bldP spid="52233" grpId="0" autoUpdateAnimBg="0"/>
      <p:bldP spid="52234" grpId="0" autoUpdateAnimBg="0"/>
      <p:bldP spid="52250"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3"/>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0" y="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1"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a:solidFill>
                  <a:srgbClr val="FAFD00"/>
                </a:solidFill>
                <a:latin typeface="Times New Roman" charset="0"/>
                <a:ea typeface="+mn-ea"/>
                <a:cs typeface="+mn-cs"/>
              </a:rPr>
              <a:t>                            </a:t>
            </a:r>
          </a:p>
        </p:txBody>
      </p:sp>
      <p:sp>
        <p:nvSpPr>
          <p:cNvPr id="53251"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36"/>
          <p:cNvGrpSpPr>
            <a:grpSpLocks/>
          </p:cNvGrpSpPr>
          <p:nvPr/>
        </p:nvGrpSpPr>
        <p:grpSpPr bwMode="auto">
          <a:xfrm>
            <a:off x="539750" y="1239838"/>
            <a:ext cx="8526463" cy="4743450"/>
            <a:chOff x="340" y="781"/>
            <a:chExt cx="5371" cy="2988"/>
          </a:xfrm>
        </p:grpSpPr>
        <p:sp>
          <p:nvSpPr>
            <p:cNvPr id="53258" name="Text Box 19"/>
            <p:cNvSpPr txBox="1">
              <a:spLocks noChangeArrowheads="1"/>
            </p:cNvSpPr>
            <p:nvPr/>
          </p:nvSpPr>
          <p:spPr bwMode="auto">
            <a:xfrm>
              <a:off x="5595" y="3356"/>
              <a:ext cx="11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83352" name="AutoShape 24"/>
            <p:cNvSpPr>
              <a:spLocks noChangeArrowheads="1"/>
            </p:cNvSpPr>
            <p:nvPr/>
          </p:nvSpPr>
          <p:spPr bwMode="auto">
            <a:xfrm>
              <a:off x="340" y="781"/>
              <a:ext cx="5088" cy="2988"/>
            </a:xfrm>
            <a:prstGeom prst="roundRect">
              <a:avLst>
                <a:gd name="adj" fmla="val 16667"/>
              </a:avLst>
            </a:prstGeom>
            <a:gradFill rotWithShape="0">
              <a:gsLst>
                <a:gs pos="0">
                  <a:srgbClr val="000099">
                    <a:gamma/>
                    <a:shade val="0"/>
                    <a:invGamma/>
                  </a:srgbClr>
                </a:gs>
                <a:gs pos="50000">
                  <a:srgbClr val="000099"/>
                </a:gs>
                <a:gs pos="100000">
                  <a:srgbClr val="000099">
                    <a:gamma/>
                    <a:shade val="0"/>
                    <a:invGamma/>
                  </a:srgbClr>
                </a:gs>
              </a:gsLst>
              <a:lin ang="5400000" scaled="1"/>
            </a:gradFill>
            <a:ln w="57150">
              <a:solidFill>
                <a:srgbClr val="FF3300"/>
              </a:solidFill>
              <a:round/>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3261" name="Text Box 26"/>
            <p:cNvSpPr txBox="1">
              <a:spLocks noChangeArrowheads="1"/>
            </p:cNvSpPr>
            <p:nvPr/>
          </p:nvSpPr>
          <p:spPr bwMode="auto">
            <a:xfrm>
              <a:off x="465" y="1262"/>
              <a:ext cx="4838" cy="1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4800"/>
                </a:spcBef>
                <a:defRPr/>
              </a:pPr>
              <a:r>
                <a:rPr lang="ar-JO" sz="6000" dirty="0">
                  <a:solidFill>
                    <a:schemeClr val="folHlink"/>
                  </a:solidFill>
                  <a:effectLst>
                    <a:outerShdw blurRad="50800" dist="88900" dir="2700000" algn="tl" rotWithShape="0">
                      <a:srgbClr val="000000"/>
                    </a:outerShdw>
                  </a:effectLst>
                  <a:latin typeface="Arial" panose="020B0604020202020204" pitchFamily="34" charset="0"/>
                  <a:cs typeface="Arial" panose="020B0604020202020204" pitchFamily="34" charset="0"/>
                </a:rPr>
                <a:t>إذن، بعد ذلك يجب طرح السؤال: من المؤهل للجلوس على عرش داود؟</a:t>
              </a:r>
            </a:p>
          </p:txBody>
        </p:sp>
      </p:grpSp>
      <p:sp>
        <p:nvSpPr>
          <p:cNvPr id="53253" name="Text Box 2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rPr>
              <a:t> </a:t>
            </a:r>
          </a:p>
        </p:txBody>
      </p:sp>
      <p:sp>
        <p:nvSpPr>
          <p:cNvPr id="483356" name="Rectangle 2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rPr>
              <a:t>  </a:t>
            </a:r>
            <a:endParaRPr lang="en-US" sz="1400" dirty="0">
              <a:effectLst>
                <a:outerShdw blurRad="38100" dist="38100" dir="2700000" algn="tl">
                  <a:srgbClr val="000000"/>
                </a:outerShdw>
              </a:effectLst>
            </a:endParaRPr>
          </a:p>
        </p:txBody>
      </p:sp>
      <p:sp>
        <p:nvSpPr>
          <p:cNvPr id="483359"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20</a:t>
            </a:r>
          </a:p>
        </p:txBody>
      </p:sp>
      <p:sp>
        <p:nvSpPr>
          <p:cNvPr id="53256" name="Text Box 34"/>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rPr>
              <a:t>©2006 TBBMI</a:t>
            </a:r>
          </a:p>
        </p:txBody>
      </p:sp>
      <p:sp>
        <p:nvSpPr>
          <p:cNvPr id="483363" name="Rectangle 35"/>
          <p:cNvSpPr>
            <a:spLocks noChangeArrowheads="1"/>
          </p:cNvSpPr>
          <p:nvPr/>
        </p:nvSpPr>
        <p:spPr bwMode="auto">
          <a:xfrm>
            <a:off x="7518400"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12700" y="-12700"/>
            <a:ext cx="91567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ChangeArrowheads="1"/>
          </p:cNvSpPr>
          <p:nvPr/>
        </p:nvSpPr>
        <p:spPr bwMode="auto">
          <a:xfrm>
            <a:off x="377825" y="4445000"/>
            <a:ext cx="8255000" cy="881652"/>
          </a:xfrm>
          <a:prstGeom prst="rect">
            <a:avLst/>
          </a:prstGeom>
          <a:noFill/>
          <a:ln w="12700">
            <a:noFill/>
            <a:miter lim="800000"/>
            <a:headEnd/>
            <a:tailEnd/>
          </a:ln>
          <a:effectLst/>
        </p:spPr>
        <p:txBody>
          <a:bodyPr lIns="90487" tIns="44450" rIns="90487" bIns="44450">
            <a:spAutoFit/>
          </a:bodyPr>
          <a:lstStyle/>
          <a:p>
            <a:pPr algn="ctr">
              <a:lnSpc>
                <a:spcPct val="70000"/>
              </a:lnSpc>
              <a:spcBef>
                <a:spcPct val="50000"/>
              </a:spcBef>
              <a:defRPr/>
            </a:pPr>
            <a:r>
              <a:rPr lang="ar-JO" sz="7200" dirty="0">
                <a:effectLst>
                  <a:outerShdw blurRad="50800" dist="114300" dir="2700000" algn="tl" rotWithShape="0">
                    <a:srgbClr val="000000"/>
                  </a:outerShdw>
                </a:effectLst>
                <a:latin typeface="Arial" panose="020B0604020202020204" pitchFamily="34" charset="0"/>
                <a:ea typeface="ＭＳ Ｐゴシック" charset="-128"/>
                <a:cs typeface="Arial" panose="020B0604020202020204" pitchFamily="34" charset="0"/>
              </a:rPr>
              <a:t>السلالة الداوودية</a:t>
            </a:r>
            <a:endParaRPr lang="en-US" sz="6000" dirty="0">
              <a:effectLst>
                <a:outerShdw blurRad="50800" dist="114300" dir="2700000" algn="tl" rotWithShape="0">
                  <a:srgbClr val="000000"/>
                </a:outerShdw>
              </a:effectLst>
              <a:latin typeface="Arial" panose="020B0604020202020204" pitchFamily="34" charset="0"/>
              <a:ea typeface="ＭＳ Ｐゴシック" charset="-128"/>
              <a:cs typeface="Arial" panose="020B0604020202020204" pitchFamily="34" charset="0"/>
            </a:endParaRPr>
          </a:p>
        </p:txBody>
      </p:sp>
      <p:sp>
        <p:nvSpPr>
          <p:cNvPr id="62468" name="Rectangle 4"/>
          <p:cNvSpPr>
            <a:spLocks noChangeArrowheads="1"/>
          </p:cNvSpPr>
          <p:nvPr/>
        </p:nvSpPr>
        <p:spPr bwMode="auto">
          <a:xfrm>
            <a:off x="398463" y="5380038"/>
            <a:ext cx="8255000" cy="459100"/>
          </a:xfrm>
          <a:prstGeom prst="rect">
            <a:avLst/>
          </a:prstGeom>
          <a:noFill/>
          <a:ln w="12700">
            <a:noFill/>
            <a:miter lim="800000"/>
            <a:headEnd/>
            <a:tailEnd/>
          </a:ln>
          <a:effectLst/>
        </p:spPr>
        <p:txBody>
          <a:bodyPr lIns="90487" tIns="44450" rIns="90487" bIns="44450">
            <a:spAutoFit/>
          </a:bodyPr>
          <a:lstStyle/>
          <a:p>
            <a:pPr algn="ctr">
              <a:lnSpc>
                <a:spcPct val="70000"/>
              </a:lnSpc>
              <a:spcBef>
                <a:spcPct val="50000"/>
              </a:spcBef>
              <a:defRPr/>
            </a:pPr>
            <a:r>
              <a:rPr lang="ar-SA" sz="3200" dirty="0">
                <a:solidFill>
                  <a:srgbClr val="99CCFF"/>
                </a:solidFill>
                <a:effectLst>
                  <a:outerShdw blurRad="50800" dist="114300" dir="2700000" algn="tl" rotWithShape="0">
                    <a:srgbClr val="000000"/>
                  </a:outerShdw>
                </a:effectLst>
                <a:latin typeface="Arial" panose="020B0604020202020204" pitchFamily="34" charset="0"/>
                <a:cs typeface="Arial" panose="020B0604020202020204" pitchFamily="34" charset="0"/>
              </a:rPr>
              <a:t>النسب الملوكي ليسوع المسيح</a:t>
            </a:r>
            <a:endParaRPr lang="en-US" dirty="0">
              <a:solidFill>
                <a:srgbClr val="99CCFF"/>
              </a:solidFill>
              <a:effectLst>
                <a:outerShdw blurRad="50800" dist="114300" dir="2700000" algn="tl" rotWithShape="0">
                  <a:srgbClr val="000000"/>
                </a:outerShdw>
              </a:effectLst>
              <a:latin typeface="Arial" panose="020B0604020202020204" pitchFamily="34" charset="0"/>
              <a:cs typeface="Arial" panose="020B0604020202020204" pitchFamily="34" charset="0"/>
            </a:endParaRPr>
          </a:p>
        </p:txBody>
      </p:sp>
      <p:sp>
        <p:nvSpPr>
          <p:cNvPr id="290820" name="Text Box 5"/>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290821" name="Text Box 6"/>
          <p:cNvSpPr txBox="1">
            <a:spLocks noChangeArrowheads="1"/>
          </p:cNvSpPr>
          <p:nvPr/>
        </p:nvSpPr>
        <p:spPr bwMode="auto">
          <a:xfrm>
            <a:off x="8902700" y="44132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29082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62473"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62474" name="Rectangle 10"/>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21</a:t>
            </a:r>
          </a:p>
        </p:txBody>
      </p:sp>
      <p:sp>
        <p:nvSpPr>
          <p:cNvPr id="290825" name="Text Box 11"/>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©2004 TBBMI</a:t>
            </a:r>
          </a:p>
        </p:txBody>
      </p:sp>
      <p:sp>
        <p:nvSpPr>
          <p:cNvPr id="62476" name="Rectangle 12"/>
          <p:cNvSpPr>
            <a:spLocks noChangeArrowheads="1"/>
          </p:cNvSpPr>
          <p:nvPr/>
        </p:nvSpPr>
        <p:spPr bwMode="auto">
          <a:xfrm>
            <a:off x="7593604" y="6526927"/>
            <a:ext cx="665567"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8.0.05B.</a:t>
            </a:r>
          </a:p>
        </p:txBody>
      </p:sp>
      <p:sp>
        <p:nvSpPr>
          <p:cNvPr id="290827" name="Text Box 13"/>
          <p:cNvSpPr txBox="1">
            <a:spLocks noChangeArrowheads="1"/>
          </p:cNvSpPr>
          <p:nvPr/>
        </p:nvSpPr>
        <p:spPr bwMode="auto">
          <a:xfrm>
            <a:off x="8731250" y="642620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sz="1800" dirty="0">
                <a:solidFill>
                  <a:srgbClr val="FFFFFF"/>
                </a:solidFill>
                <a:latin typeface="Arial" panose="020B0604020202020204" pitchFamily="34" charset="0"/>
                <a:cs typeface="Arial" panose="020B0604020202020204" pitchFamily="34" charset="0"/>
              </a:rPr>
              <a:t>1</a:t>
            </a:r>
            <a:endParaRPr lang="en-US" sz="1800"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268538" y="5940425"/>
            <a:ext cx="4319587" cy="584200"/>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ar-JO" sz="3200" b="1" kern="1200" dirty="0">
                <a:solidFill>
                  <a:srgbClr val="FFFF00"/>
                </a:solidFill>
                <a:latin typeface="Arial" panose="020B0604020202020204" pitchFamily="34" charset="0"/>
                <a:cs typeface="Arial" panose="020B0604020202020204" pitchFamily="34" charset="0"/>
              </a:rPr>
              <a:t>الدراسة المساعدة #16</a:t>
            </a:r>
            <a:endParaRPr lang="en-US" sz="3200" b="1" kern="1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42018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p:cTn id="7" dur="500" fill="hold"/>
                                        <p:tgtEl>
                                          <p:spTgt spid="62467"/>
                                        </p:tgtEl>
                                        <p:attrNameLst>
                                          <p:attrName>ppt_w</p:attrName>
                                        </p:attrNameLst>
                                      </p:cBhvr>
                                      <p:tavLst>
                                        <p:tav tm="0">
                                          <p:val>
                                            <p:fltVal val="0"/>
                                          </p:val>
                                        </p:tav>
                                        <p:tav tm="100000">
                                          <p:val>
                                            <p:strVal val="#ppt_w"/>
                                          </p:val>
                                        </p:tav>
                                      </p:tavLst>
                                    </p:anim>
                                    <p:anim calcmode="lin" valueType="num">
                                      <p:cBhvr>
                                        <p:cTn id="8" dur="500" fill="hold"/>
                                        <p:tgtEl>
                                          <p:spTgt spid="62467"/>
                                        </p:tgtEl>
                                        <p:attrNameLst>
                                          <p:attrName>ppt_h</p:attrName>
                                        </p:attrNameLst>
                                      </p:cBhvr>
                                      <p:tavLst>
                                        <p:tav tm="0">
                                          <p:val>
                                            <p:fltVal val="0"/>
                                          </p:val>
                                        </p:tav>
                                        <p:tav tm="100000">
                                          <p:val>
                                            <p:strVal val="#ppt_h"/>
                                          </p:val>
                                        </p:tav>
                                      </p:tavLst>
                                    </p:anim>
                                    <p:anim calcmode="lin" valueType="num">
                                      <p:cBhvr>
                                        <p:cTn id="9" dur="500" fill="hold"/>
                                        <p:tgtEl>
                                          <p:spTgt spid="62467"/>
                                        </p:tgtEl>
                                        <p:attrNameLst>
                                          <p:attrName>ppt_x</p:attrName>
                                        </p:attrNameLst>
                                      </p:cBhvr>
                                      <p:tavLst>
                                        <p:tav tm="0">
                                          <p:val>
                                            <p:fltVal val="0.5"/>
                                          </p:val>
                                        </p:tav>
                                        <p:tav tm="100000">
                                          <p:val>
                                            <p:strVal val="#ppt_x"/>
                                          </p:val>
                                        </p:tav>
                                      </p:tavLst>
                                    </p:anim>
                                    <p:anim calcmode="lin" valueType="num">
                                      <p:cBhvr>
                                        <p:cTn id="10" dur="500" fill="hold"/>
                                        <p:tgtEl>
                                          <p:spTgt spid="6246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2468"/>
                                        </p:tgtEl>
                                        <p:attrNameLst>
                                          <p:attrName>style.visibility</p:attrName>
                                        </p:attrNameLst>
                                      </p:cBhvr>
                                      <p:to>
                                        <p:strVal val="visible"/>
                                      </p:to>
                                    </p:set>
                                    <p:animEffect transition="in" filter="dissolve">
                                      <p:cBhvr>
                                        <p:cTn id="15"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utoUpdateAnimBg="0"/>
      <p:bldP spid="6246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60" name="Rectangle 8"/>
          <p:cNvSpPr>
            <a:spLocks noChangeArrowheads="1"/>
          </p:cNvSpPr>
          <p:nvPr/>
        </p:nvSpPr>
        <p:spPr bwMode="auto">
          <a:xfrm>
            <a:off x="0" y="177800"/>
            <a:ext cx="9144000" cy="42370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ccordance" panose="00000400000000000000" pitchFamily="2" charset="-78"/>
                <a:ea typeface="Accordance" panose="00000400000000000000" pitchFamily="2" charset="-78"/>
                <a:cs typeface="Accordance" panose="00000400000000000000" pitchFamily="2" charset="-78"/>
              </a:rPr>
              <a:t>سلالة داود: سلسلة النسب الملكية ليسوع المسيح*</a:t>
            </a:r>
            <a:endParaRPr lang="en-US" sz="2000" dirty="0">
              <a:solidFill>
                <a:schemeClr val="folHlink"/>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30802" name="Text Box 50"/>
          <p:cNvSpPr txBox="1">
            <a:spLocks noChangeArrowheads="1"/>
          </p:cNvSpPr>
          <p:nvPr/>
        </p:nvSpPr>
        <p:spPr bwMode="auto">
          <a:xfrm>
            <a:off x="6253162" y="3033712"/>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spcBef>
                <a:spcPts val="0"/>
              </a:spcBef>
              <a:defRPr/>
            </a:pPr>
            <a:r>
              <a:rPr lang="ar-SA" sz="2800" dirty="0">
                <a:solidFill>
                  <a:schemeClr val="folHlink"/>
                </a:solidFill>
                <a:latin typeface="Accordance" panose="00000400000000000000" pitchFamily="2" charset="-78"/>
                <a:ea typeface="Accordance" panose="00000400000000000000" pitchFamily="2" charset="-78"/>
                <a:cs typeface="Accordance" panose="00000400000000000000" pitchFamily="2" charset="-78"/>
              </a:rPr>
              <a:t>*مختصر</a:t>
            </a:r>
          </a:p>
          <a:p>
            <a:pPr algn="r" rtl="1">
              <a:spcBef>
                <a:spcPts val="0"/>
              </a:spcBef>
              <a:defRPr/>
            </a:pPr>
            <a:r>
              <a:rPr lang="ar-SA" sz="2800" dirty="0">
                <a:solidFill>
                  <a:schemeClr val="folHlink"/>
                </a:solidFill>
                <a:latin typeface="Accordance" panose="00000400000000000000" pitchFamily="2" charset="-78"/>
                <a:ea typeface="Accordance" panose="00000400000000000000" pitchFamily="2" charset="-78"/>
                <a:cs typeface="Accordance" panose="00000400000000000000" pitchFamily="2" charset="-78"/>
              </a:rPr>
              <a:t>   جداً</a:t>
            </a:r>
            <a:endParaRPr lang="en-US" sz="2800" dirty="0">
              <a:solidFill>
                <a:schemeClr val="folHlink"/>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7347" name="Text Box 5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348" name="Text Box 54"/>
          <p:cNvSpPr txBox="1">
            <a:spLocks noChangeArrowheads="1"/>
          </p:cNvSpPr>
          <p:nvPr/>
        </p:nvSpPr>
        <p:spPr bwMode="auto">
          <a:xfrm>
            <a:off x="8902700" y="48704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7349" name="Text Box 5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rPr>
              <a:t> </a:t>
            </a:r>
          </a:p>
        </p:txBody>
      </p:sp>
      <p:sp>
        <p:nvSpPr>
          <p:cNvPr id="330808" name="Rectangle 5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rPr>
              <a:t>  </a:t>
            </a:r>
            <a:endParaRPr lang="en-US" sz="1400" dirty="0">
              <a:effectLst>
                <a:outerShdw blurRad="38100" dist="38100" dir="2700000" algn="tl">
                  <a:srgbClr val="000000"/>
                </a:outerShdw>
              </a:effectLst>
            </a:endParaRPr>
          </a:p>
        </p:txBody>
      </p:sp>
      <p:sp>
        <p:nvSpPr>
          <p:cNvPr id="330813" name="Rectangle 6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22</a:t>
            </a:r>
          </a:p>
        </p:txBody>
      </p:sp>
      <p:sp>
        <p:nvSpPr>
          <p:cNvPr id="57352" name="Text Box 64"/>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rPr>
              <a:t>1</a:t>
            </a:r>
            <a:endParaRPr lang="en-US" dirty="0">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30802"/>
                                        </p:tgtEl>
                                        <p:attrNameLst>
                                          <p:attrName>style.visibility</p:attrName>
                                        </p:attrNameLst>
                                      </p:cBhvr>
                                      <p:to>
                                        <p:strVal val="visible"/>
                                      </p:to>
                                    </p:set>
                                    <p:anim calcmode="lin" valueType="num">
                                      <p:cBhvr>
                                        <p:cTn id="7" dur="500" fill="hold"/>
                                        <p:tgtEl>
                                          <p:spTgt spid="330802"/>
                                        </p:tgtEl>
                                        <p:attrNameLst>
                                          <p:attrName>ppt_w</p:attrName>
                                        </p:attrNameLst>
                                      </p:cBhvr>
                                      <p:tavLst>
                                        <p:tav tm="0">
                                          <p:val>
                                            <p:fltVal val="0"/>
                                          </p:val>
                                        </p:tav>
                                        <p:tav tm="100000">
                                          <p:val>
                                            <p:strVal val="#ppt_w"/>
                                          </p:val>
                                        </p:tav>
                                      </p:tavLst>
                                    </p:anim>
                                    <p:anim calcmode="lin" valueType="num">
                                      <p:cBhvr>
                                        <p:cTn id="8" dur="500" fill="hold"/>
                                        <p:tgtEl>
                                          <p:spTgt spid="330802"/>
                                        </p:tgtEl>
                                        <p:attrNameLst>
                                          <p:attrName>ppt_h</p:attrName>
                                        </p:attrNameLst>
                                      </p:cBhvr>
                                      <p:tavLst>
                                        <p:tav tm="0">
                                          <p:val>
                                            <p:fltVal val="0"/>
                                          </p:val>
                                        </p:tav>
                                        <p:tav tm="100000">
                                          <p:val>
                                            <p:strVal val="#ppt_h"/>
                                          </p:val>
                                        </p:tav>
                                      </p:tavLst>
                                    </p:anim>
                                    <p:anim calcmode="lin" valueType="num">
                                      <p:cBhvr>
                                        <p:cTn id="9" dur="500" fill="hold"/>
                                        <p:tgtEl>
                                          <p:spTgt spid="330802"/>
                                        </p:tgtEl>
                                        <p:attrNameLst>
                                          <p:attrName>ppt_x</p:attrName>
                                        </p:attrNameLst>
                                      </p:cBhvr>
                                      <p:tavLst>
                                        <p:tav tm="0">
                                          <p:val>
                                            <p:fltVal val="0.5"/>
                                          </p:val>
                                        </p:tav>
                                        <p:tav tm="100000">
                                          <p:val>
                                            <p:strVal val="#ppt_x"/>
                                          </p:val>
                                        </p:tav>
                                      </p:tavLst>
                                    </p:anim>
                                    <p:anim calcmode="lin" valueType="num">
                                      <p:cBhvr>
                                        <p:cTn id="10" dur="500" fill="hold"/>
                                        <p:tgtEl>
                                          <p:spTgt spid="330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80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748548" y="679293"/>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ccordance" panose="00000400000000000000" pitchFamily="2" charset="-78"/>
                <a:ea typeface="Accordance" panose="00000400000000000000" pitchFamily="2" charset="-78"/>
                <a:cs typeface="Accordance" panose="00000400000000000000" pitchFamily="2" charset="-78"/>
              </a:rPr>
              <a:t>آدم</a:t>
            </a:r>
            <a:r>
              <a:rPr lang="en-US" sz="2400" dirty="0">
                <a:solidFill>
                  <a:schemeClr val="folHlink"/>
                </a:solidFill>
                <a:latin typeface="Accordance" panose="00000400000000000000" pitchFamily="2" charset="-78"/>
                <a:ea typeface="Accordance" panose="00000400000000000000" pitchFamily="2" charset="-78"/>
                <a:cs typeface="Accordance" panose="00000400000000000000" pitchFamily="2" charset="-78"/>
              </a:rPr>
              <a:t>      </a:t>
            </a:r>
            <a:r>
              <a:rPr lang="ar-JO" sz="2400" dirty="0">
                <a:solidFill>
                  <a:schemeClr val="folHlink"/>
                </a:solidFill>
                <a:latin typeface="Accordance" panose="00000400000000000000" pitchFamily="2" charset="-78"/>
                <a:ea typeface="Accordance" panose="00000400000000000000" pitchFamily="2" charset="-78"/>
                <a:cs typeface="Accordance" panose="00000400000000000000" pitchFamily="2" charset="-78"/>
              </a:rPr>
              <a:t>حواء</a:t>
            </a:r>
            <a:endParaRPr lang="en-US" sz="2400" dirty="0">
              <a:solidFill>
                <a:schemeClr val="folHlink"/>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38950" name="Rectangle 6"/>
          <p:cNvSpPr>
            <a:spLocks noChangeArrowheads="1"/>
          </p:cNvSpPr>
          <p:nvPr/>
        </p:nvSpPr>
        <p:spPr bwMode="auto">
          <a:xfrm>
            <a:off x="0" y="177800"/>
            <a:ext cx="9144000" cy="42370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ccordance" panose="00000400000000000000" pitchFamily="2" charset="-78"/>
                <a:ea typeface="Accordance" panose="00000400000000000000" pitchFamily="2" charset="-78"/>
                <a:cs typeface="Accordance" panose="00000400000000000000" pitchFamily="2" charset="-78"/>
              </a:rPr>
              <a:t>سلالة داود: سلسلة النسب الملكية ليسوع المسيح*</a:t>
            </a:r>
            <a:endParaRPr lang="en-US" sz="2000" dirty="0">
              <a:solidFill>
                <a:schemeClr val="folHlink"/>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38951"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338961" name="Text Box 17"/>
          <p:cNvSpPr txBox="1">
            <a:spLocks noChangeArrowheads="1"/>
          </p:cNvSpPr>
          <p:nvPr/>
        </p:nvSpPr>
        <p:spPr bwMode="auto">
          <a:xfrm>
            <a:off x="6245225" y="3086012"/>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spcBef>
                <a:spcPts val="0"/>
              </a:spcBef>
              <a:defRPr/>
            </a:pPr>
            <a:r>
              <a:rPr lang="ar-SA" sz="2800" dirty="0">
                <a:solidFill>
                  <a:schemeClr val="folHlink"/>
                </a:solidFill>
                <a:latin typeface="Accordance" panose="00000400000000000000" pitchFamily="2" charset="-78"/>
                <a:ea typeface="Accordance" panose="00000400000000000000" pitchFamily="2" charset="-78"/>
                <a:cs typeface="Accordance" panose="00000400000000000000" pitchFamily="2" charset="-78"/>
              </a:rPr>
              <a:t>*مختصر</a:t>
            </a:r>
          </a:p>
          <a:p>
            <a:pPr algn="r" rtl="1">
              <a:spcBef>
                <a:spcPts val="0"/>
              </a:spcBef>
              <a:defRPr/>
            </a:pPr>
            <a:r>
              <a:rPr lang="ar-SA" sz="2800" dirty="0">
                <a:solidFill>
                  <a:schemeClr val="folHlink"/>
                </a:solidFill>
                <a:latin typeface="Accordance" panose="00000400000000000000" pitchFamily="2" charset="-78"/>
                <a:ea typeface="Accordance" panose="00000400000000000000" pitchFamily="2" charset="-78"/>
                <a:cs typeface="Accordance" panose="00000400000000000000" pitchFamily="2" charset="-78"/>
              </a:rPr>
              <a:t>   جداً</a:t>
            </a:r>
            <a:endParaRPr lang="en-US" sz="2800" dirty="0">
              <a:solidFill>
                <a:schemeClr val="folHlink"/>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338965" name="Text Box 21"/>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dirty="0">
                <a:solidFill>
                  <a:schemeClr val="folHlink"/>
                </a:solidFill>
                <a:latin typeface="Accordance" panose="00000400000000000000" pitchFamily="2" charset="-78"/>
                <a:ea typeface="Accordance" panose="00000400000000000000" pitchFamily="2" charset="-78"/>
                <a:cs typeface="Accordance" panose="00000400000000000000" pitchFamily="2" charset="-78"/>
              </a:rPr>
              <a:t>تكوين 3: 20</a:t>
            </a:r>
            <a:endParaRPr lang="en-US" dirty="0">
              <a:solidFill>
                <a:schemeClr val="folHlink"/>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9398" name="Text Box 23"/>
          <p:cNvSpPr txBox="1">
            <a:spLocks noChangeArrowheads="1"/>
          </p:cNvSpPr>
          <p:nvPr/>
        </p:nvSpPr>
        <p:spPr bwMode="auto">
          <a:xfrm>
            <a:off x="8732270" y="104746"/>
            <a:ext cx="24878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ccordance" panose="00000400000000000000" pitchFamily="2" charset="-78"/>
                <a:ea typeface="Accordance" panose="00000400000000000000" pitchFamily="2" charset="-78"/>
                <a:cs typeface="Accordance" panose="00000400000000000000" pitchFamily="2" charset="-78"/>
              </a:rPr>
              <a:t> </a:t>
            </a:r>
          </a:p>
        </p:txBody>
      </p:sp>
      <p:sp>
        <p:nvSpPr>
          <p:cNvPr id="59399"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ccordance" panose="00000400000000000000" pitchFamily="2" charset="-78"/>
                <a:ea typeface="Accordance" panose="00000400000000000000" pitchFamily="2" charset="-78"/>
                <a:cs typeface="Accordance" panose="00000400000000000000" pitchFamily="2" charset="-78"/>
              </a:rPr>
              <a:t> </a:t>
            </a:r>
          </a:p>
        </p:txBody>
      </p:sp>
      <p:sp>
        <p:nvSpPr>
          <p:cNvPr id="338970"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  </a:t>
            </a:r>
          </a:p>
        </p:txBody>
      </p:sp>
      <p:sp>
        <p:nvSpPr>
          <p:cNvPr id="338973" name="Rectangle 29"/>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338974"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latin typeface="Accordance" panose="00000400000000000000" pitchFamily="2" charset="-78"/>
                <a:ea typeface="Accordance" panose="00000400000000000000" pitchFamily="2" charset="-78"/>
                <a:cs typeface="Accordance" panose="00000400000000000000" pitchFamily="2" charset="-78"/>
              </a:rPr>
              <a:t>مكان النص:</a:t>
            </a:r>
            <a:endParaRPr lang="en-US" dirty="0">
              <a:latin typeface="Accordance" panose="00000400000000000000" pitchFamily="2" charset="-78"/>
              <a:ea typeface="Accordance" panose="00000400000000000000" pitchFamily="2" charset="-78"/>
              <a:cs typeface="Accordance" panose="00000400000000000000" pitchFamily="2" charset="-78"/>
            </a:endParaRPr>
          </a:p>
        </p:txBody>
      </p:sp>
      <p:sp>
        <p:nvSpPr>
          <p:cNvPr id="338975" name="Rectangle 31"/>
          <p:cNvSpPr>
            <a:spLocks noChangeArrowheads="1"/>
          </p:cNvSpPr>
          <p:nvPr/>
        </p:nvSpPr>
        <p:spPr bwMode="auto">
          <a:xfrm>
            <a:off x="8104897" y="6523752"/>
            <a:ext cx="312906"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23</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2782136" y="688976"/>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آدم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حواء</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39971" name="Text Box 3"/>
          <p:cNvSpPr txBox="1">
            <a:spLocks noChangeArrowheads="1"/>
          </p:cNvSpPr>
          <p:nvPr/>
        </p:nvSpPr>
        <p:spPr bwMode="auto">
          <a:xfrm>
            <a:off x="2100138" y="1287327"/>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قاين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هابيل</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p>
        </p:txBody>
      </p:sp>
      <p:sp>
        <p:nvSpPr>
          <p:cNvPr id="339974" name="Rectangle 6"/>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39975" name="Line 7"/>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39976" name="Line 8"/>
          <p:cNvSpPr>
            <a:spLocks noChangeShapeType="1"/>
          </p:cNvSpPr>
          <p:nvPr/>
        </p:nvSpPr>
        <p:spPr bwMode="auto">
          <a:xfrm>
            <a:off x="2489200" y="1196975"/>
            <a:ext cx="9017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39977" name="Line 9"/>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39980" name="Line 12"/>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39981" name="Line 13"/>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39985" name="Text Box 17"/>
          <p:cNvSpPr txBox="1">
            <a:spLocks noChangeArrowheads="1"/>
          </p:cNvSpPr>
          <p:nvPr/>
        </p:nvSpPr>
        <p:spPr bwMode="auto">
          <a:xfrm>
            <a:off x="6318276" y="2981929"/>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*مختصر</a:t>
            </a:r>
          </a:p>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   جداً</a:t>
            </a:r>
            <a:endParaRPr lang="en-US" sz="2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1450" name="Text Box 23"/>
          <p:cNvSpPr txBox="1">
            <a:spLocks noChangeArrowheads="1"/>
          </p:cNvSpPr>
          <p:nvPr/>
        </p:nvSpPr>
        <p:spPr bwMode="auto">
          <a:xfrm>
            <a:off x="8729064" y="104746"/>
            <a:ext cx="2551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ea typeface="Accordance" panose="00000400000000000000" pitchFamily="2" charset="-78"/>
                <a:cs typeface="Arial" panose="020B0604020202020204" pitchFamily="34" charset="0"/>
              </a:rPr>
              <a:t> </a:t>
            </a:r>
          </a:p>
        </p:txBody>
      </p:sp>
      <p:sp>
        <p:nvSpPr>
          <p:cNvPr id="61451" name="Text Box 2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panose="020B0604020202020204" pitchFamily="34" charset="0"/>
                <a:ea typeface="Accordance" panose="00000400000000000000" pitchFamily="2" charset="-78"/>
                <a:cs typeface="Arial" panose="020B0604020202020204" pitchFamily="34" charset="0"/>
              </a:rPr>
              <a:t> </a:t>
            </a:r>
          </a:p>
        </p:txBody>
      </p:sp>
      <p:sp>
        <p:nvSpPr>
          <p:cNvPr id="339994" name="Rectangle 2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a:t>
            </a:r>
          </a:p>
        </p:txBody>
      </p:sp>
      <p:sp>
        <p:nvSpPr>
          <p:cNvPr id="339998" name="Text Box 30"/>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latin typeface="Arial" panose="020B0604020202020204" pitchFamily="34" charset="0"/>
                <a:ea typeface="Accordance" panose="00000400000000000000" pitchFamily="2" charset="-78"/>
                <a:cs typeface="Arial" panose="020B0604020202020204" pitchFamily="34" charset="0"/>
              </a:rPr>
              <a:t>مكان النص:</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339999" name="Text Box 31"/>
          <p:cNvSpPr txBox="1">
            <a:spLocks noChangeArrowheads="1"/>
          </p:cNvSpPr>
          <p:nvPr/>
        </p:nvSpPr>
        <p:spPr bwMode="auto">
          <a:xfrm>
            <a:off x="5029200" y="1111584"/>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dirty="0">
                <a:solidFill>
                  <a:schemeClr val="folHlink"/>
                </a:solidFill>
                <a:latin typeface="Arial" panose="020B0604020202020204" pitchFamily="34" charset="0"/>
                <a:ea typeface="Accordance" panose="00000400000000000000" pitchFamily="2" charset="-78"/>
                <a:cs typeface="Arial" panose="020B0604020202020204" pitchFamily="34" charset="0"/>
              </a:rPr>
              <a:t>تكوين 4: 1-2؛ 4: 8</a:t>
            </a:r>
            <a:endParaRPr lang="en-US"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0000" name="Rectangle 32"/>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0001" name="Rectangle 33"/>
          <p:cNvSpPr>
            <a:spLocks noChangeArrowheads="1"/>
          </p:cNvSpPr>
          <p:nvPr/>
        </p:nvSpPr>
        <p:spPr bwMode="auto">
          <a:xfrm>
            <a:off x="8098485" y="6523752"/>
            <a:ext cx="325731"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24</a:t>
            </a:r>
          </a:p>
        </p:txBody>
      </p:sp>
      <p:sp>
        <p:nvSpPr>
          <p:cNvPr id="61457" name="Text Box 35"/>
          <p:cNvSpPr txBox="1">
            <a:spLocks noChangeArrowheads="1"/>
          </p:cNvSpPr>
          <p:nvPr/>
        </p:nvSpPr>
        <p:spPr bwMode="auto">
          <a:xfrm>
            <a:off x="8593909" y="6461711"/>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ea typeface="Accordance" panose="00000400000000000000" pitchFamily="2" charset="-78"/>
                <a:cs typeface="Arial" panose="020B0604020202020204" pitchFamily="34" charset="0"/>
              </a:rPr>
              <a:t>1</a:t>
            </a:r>
            <a:endParaRPr lang="en-US" dirty="0">
              <a:solidFill>
                <a:srgbClr val="FFFFFF"/>
              </a:solidFill>
              <a:latin typeface="Arial" panose="020B0604020202020204" pitchFamily="34" charset="0"/>
              <a:ea typeface="Accordance" panose="00000400000000000000" pitchFamily="2" charset="-78"/>
              <a:cs typeface="Arial" panose="020B0604020202020204" pitchFamily="34" charset="0"/>
            </a:endParaRPr>
          </a:p>
        </p:txBody>
      </p:sp>
      <p:sp>
        <p:nvSpPr>
          <p:cNvPr id="340004" name="Line 36"/>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0005" name="Line 37"/>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0005"/>
                                        </p:tgtEl>
                                        <p:attrNameLst>
                                          <p:attrName>style.visibility</p:attrName>
                                        </p:attrNameLst>
                                      </p:cBhvr>
                                      <p:to>
                                        <p:strVal val="visible"/>
                                      </p:to>
                                    </p:set>
                                    <p:animEffect transition="in" filter="wipe(up)">
                                      <p:cBhvr>
                                        <p:cTn id="7" dur="500"/>
                                        <p:tgtEl>
                                          <p:spTgt spid="340005"/>
                                        </p:tgtEl>
                                      </p:cBhvr>
                                    </p:animEffect>
                                  </p:childTnLst>
                                </p:cTn>
                              </p:par>
                              <p:par>
                                <p:cTn id="8" presetID="22" presetClass="entr" presetSubtype="1" fill="hold" nodeType="withEffect">
                                  <p:stCondLst>
                                    <p:cond delay="0"/>
                                  </p:stCondLst>
                                  <p:childTnLst>
                                    <p:set>
                                      <p:cBhvr>
                                        <p:cTn id="9" dur="1" fill="hold">
                                          <p:stCondLst>
                                            <p:cond delay="0"/>
                                          </p:stCondLst>
                                        </p:cTn>
                                        <p:tgtEl>
                                          <p:spTgt spid="340004"/>
                                        </p:tgtEl>
                                        <p:attrNameLst>
                                          <p:attrName>style.visibility</p:attrName>
                                        </p:attrNameLst>
                                      </p:cBhvr>
                                      <p:to>
                                        <p:strVal val="visible"/>
                                      </p:to>
                                    </p:set>
                                    <p:animEffect transition="in" filter="wipe(up)">
                                      <p:cBhvr>
                                        <p:cTn id="10" dur="500"/>
                                        <p:tgtEl>
                                          <p:spTgt spid="34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آدم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حواء</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301750"/>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قاين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هابيل  </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شيث</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*مختصر</a:t>
            </a:r>
          </a:p>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   جداً</a:t>
            </a:r>
            <a:endParaRPr lang="en-US" sz="2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latin typeface="Arial" panose="020B0604020202020204" pitchFamily="34" charset="0"/>
                <a:ea typeface="Accordance" panose="00000400000000000000" pitchFamily="2" charset="-78"/>
                <a:cs typeface="Arial" panose="020B0604020202020204" pitchFamily="34" charset="0"/>
              </a:rPr>
              <a:t>مكان النص:</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dirty="0">
                <a:solidFill>
                  <a:schemeClr val="folHlink"/>
                </a:solidFill>
                <a:latin typeface="Arial" panose="020B0604020202020204" pitchFamily="34" charset="0"/>
                <a:ea typeface="Accordance" panose="00000400000000000000" pitchFamily="2" charset="-78"/>
                <a:cs typeface="Arial" panose="020B0604020202020204" pitchFamily="34" charset="0"/>
              </a:rPr>
              <a:t>تكوين 4: 25</a:t>
            </a:r>
            <a:endParaRPr lang="en-US"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25</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آدم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حواء</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301750"/>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قاين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هابيل  </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شيث</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*مختصر</a:t>
            </a:r>
          </a:p>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   جداً</a:t>
            </a:r>
            <a:endParaRPr lang="en-US" sz="2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latin typeface="Arial" panose="020B0604020202020204" pitchFamily="34" charset="0"/>
                <a:ea typeface="Accordance" panose="00000400000000000000" pitchFamily="2" charset="-78"/>
                <a:cs typeface="Arial" panose="020B0604020202020204" pitchFamily="34" charset="0"/>
              </a:rPr>
              <a:t>مكان النص:</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dirty="0">
                <a:solidFill>
                  <a:schemeClr val="folHlink"/>
                </a:solidFill>
                <a:latin typeface="Arial" panose="020B0604020202020204" pitchFamily="34" charset="0"/>
                <a:ea typeface="Accordance" panose="00000400000000000000" pitchFamily="2" charset="-78"/>
                <a:cs typeface="Arial" panose="020B0604020202020204" pitchFamily="34" charset="0"/>
              </a:rPr>
              <a:t>تكوين 5: 29</a:t>
            </a:r>
            <a:endParaRPr lang="en-US"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25</a:t>
            </a:r>
          </a:p>
        </p:txBody>
      </p:sp>
      <p:sp>
        <p:nvSpPr>
          <p:cNvPr id="23" name="Text Box 4">
            <a:extLst>
              <a:ext uri="{FF2B5EF4-FFF2-40B4-BE49-F238E27FC236}">
                <a16:creationId xmlns:a16="http://schemas.microsoft.com/office/drawing/2014/main" id="{38F3429E-57F9-4DA4-A7F3-360A39512E1D}"/>
              </a:ext>
            </a:extLst>
          </p:cNvPr>
          <p:cNvSpPr txBox="1">
            <a:spLocks noChangeArrowheads="1"/>
          </p:cNvSpPr>
          <p:nvPr/>
        </p:nvSpPr>
        <p:spPr bwMode="auto">
          <a:xfrm>
            <a:off x="3517106" y="1846262"/>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نوح</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24" name="Line 10">
            <a:extLst>
              <a:ext uri="{FF2B5EF4-FFF2-40B4-BE49-F238E27FC236}">
                <a16:creationId xmlns:a16="http://schemas.microsoft.com/office/drawing/2014/main" id="{20E040BF-EA3F-451E-A4B8-3992A57FA91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0172365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آدم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حواء</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301750"/>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قاين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هابيل  </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شيث</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*مختصر</a:t>
            </a:r>
          </a:p>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   جداً</a:t>
            </a:r>
            <a:endParaRPr lang="en-US" sz="2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latin typeface="Arial" panose="020B0604020202020204" pitchFamily="34" charset="0"/>
                <a:ea typeface="Accordance" panose="00000400000000000000" pitchFamily="2" charset="-78"/>
                <a:cs typeface="Arial" panose="020B0604020202020204" pitchFamily="34" charset="0"/>
              </a:rPr>
              <a:t>مكان النص:</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dirty="0">
                <a:solidFill>
                  <a:schemeClr val="folHlink"/>
                </a:solidFill>
                <a:latin typeface="Arial" panose="020B0604020202020204" pitchFamily="34" charset="0"/>
                <a:ea typeface="Accordance" panose="00000400000000000000" pitchFamily="2" charset="-78"/>
                <a:cs typeface="Arial" panose="020B0604020202020204" pitchFamily="34" charset="0"/>
              </a:rPr>
              <a:t>تكوين 11: 26</a:t>
            </a:r>
            <a:endParaRPr lang="en-US"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25</a:t>
            </a:r>
          </a:p>
        </p:txBody>
      </p:sp>
      <p:sp>
        <p:nvSpPr>
          <p:cNvPr id="23" name="Text Box 4">
            <a:extLst>
              <a:ext uri="{FF2B5EF4-FFF2-40B4-BE49-F238E27FC236}">
                <a16:creationId xmlns:a16="http://schemas.microsoft.com/office/drawing/2014/main" id="{38F3429E-57F9-4DA4-A7F3-360A39512E1D}"/>
              </a:ext>
            </a:extLst>
          </p:cNvPr>
          <p:cNvSpPr txBox="1">
            <a:spLocks noChangeArrowheads="1"/>
          </p:cNvSpPr>
          <p:nvPr/>
        </p:nvSpPr>
        <p:spPr bwMode="auto">
          <a:xfrm>
            <a:off x="3517106" y="1846262"/>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نوح</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24" name="Line 10">
            <a:extLst>
              <a:ext uri="{FF2B5EF4-FFF2-40B4-BE49-F238E27FC236}">
                <a16:creationId xmlns:a16="http://schemas.microsoft.com/office/drawing/2014/main" id="{20E040BF-EA3F-451E-A4B8-3992A57FA91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5" name="Text Box 5">
            <a:extLst>
              <a:ext uri="{FF2B5EF4-FFF2-40B4-BE49-F238E27FC236}">
                <a16:creationId xmlns:a16="http://schemas.microsoft.com/office/drawing/2014/main" id="{CC2DEEF7-6E95-49E6-8A57-2631549A4C40}"/>
              </a:ext>
            </a:extLst>
          </p:cNvPr>
          <p:cNvSpPr txBox="1">
            <a:spLocks noChangeArrowheads="1"/>
          </p:cNvSpPr>
          <p:nvPr/>
        </p:nvSpPr>
        <p:spPr bwMode="auto">
          <a:xfrm>
            <a:off x="3826961" y="2416498"/>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400" dirty="0">
                <a:latin typeface="Arial" panose="020B0604020202020204" pitchFamily="34" charset="0"/>
                <a:ea typeface="Accordance" panose="00000400000000000000" pitchFamily="2" charset="-78"/>
                <a:cs typeface="Arial" panose="020B0604020202020204" pitchFamily="34" charset="0"/>
              </a:rPr>
              <a:t>إبراهيم</a:t>
            </a:r>
            <a:endParaRPr lang="en-US" sz="2400" dirty="0">
              <a:latin typeface="Arial" panose="020B0604020202020204" pitchFamily="34" charset="0"/>
              <a:ea typeface="Accordance" panose="00000400000000000000" pitchFamily="2" charset="-78"/>
              <a:cs typeface="Arial" panose="020B0604020202020204" pitchFamily="34" charset="0"/>
            </a:endParaRPr>
          </a:p>
        </p:txBody>
      </p:sp>
      <p:sp>
        <p:nvSpPr>
          <p:cNvPr id="26" name="Line 11">
            <a:extLst>
              <a:ext uri="{FF2B5EF4-FFF2-40B4-BE49-F238E27FC236}">
                <a16:creationId xmlns:a16="http://schemas.microsoft.com/office/drawing/2014/main" id="{A64375DB-C745-4229-BA7A-705A9AF57B09}"/>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374510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آدم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حواء</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301750"/>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قاين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هابيل  </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شيث</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*مختصر</a:t>
            </a:r>
          </a:p>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   جداً</a:t>
            </a:r>
            <a:endParaRPr lang="en-US" sz="2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latin typeface="Arial" panose="020B0604020202020204" pitchFamily="34" charset="0"/>
                <a:ea typeface="Accordance" panose="00000400000000000000" pitchFamily="2" charset="-78"/>
                <a:cs typeface="Arial" panose="020B0604020202020204" pitchFamily="34" charset="0"/>
              </a:rPr>
              <a:t>مكان النص:</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1425" y="1082675"/>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dirty="0">
                <a:solidFill>
                  <a:schemeClr val="folHlink"/>
                </a:solidFill>
                <a:latin typeface="Arial" panose="020B0604020202020204" pitchFamily="34" charset="0"/>
                <a:ea typeface="Accordance" panose="00000400000000000000" pitchFamily="2" charset="-78"/>
                <a:cs typeface="Arial" panose="020B0604020202020204" pitchFamily="34" charset="0"/>
              </a:rPr>
              <a:t>متى 1: 2-6</a:t>
            </a:r>
            <a:endParaRPr lang="en-US"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25</a:t>
            </a:r>
          </a:p>
        </p:txBody>
      </p:sp>
      <p:sp>
        <p:nvSpPr>
          <p:cNvPr id="23" name="Text Box 4">
            <a:extLst>
              <a:ext uri="{FF2B5EF4-FFF2-40B4-BE49-F238E27FC236}">
                <a16:creationId xmlns:a16="http://schemas.microsoft.com/office/drawing/2014/main" id="{38F3429E-57F9-4DA4-A7F3-360A39512E1D}"/>
              </a:ext>
            </a:extLst>
          </p:cNvPr>
          <p:cNvSpPr txBox="1">
            <a:spLocks noChangeArrowheads="1"/>
          </p:cNvSpPr>
          <p:nvPr/>
        </p:nvSpPr>
        <p:spPr bwMode="auto">
          <a:xfrm>
            <a:off x="3517106" y="1846262"/>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نوح</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24" name="Line 10">
            <a:extLst>
              <a:ext uri="{FF2B5EF4-FFF2-40B4-BE49-F238E27FC236}">
                <a16:creationId xmlns:a16="http://schemas.microsoft.com/office/drawing/2014/main" id="{20E040BF-EA3F-451E-A4B8-3992A57FA91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5" name="Text Box 5">
            <a:extLst>
              <a:ext uri="{FF2B5EF4-FFF2-40B4-BE49-F238E27FC236}">
                <a16:creationId xmlns:a16="http://schemas.microsoft.com/office/drawing/2014/main" id="{CC2DEEF7-6E95-49E6-8A57-2631549A4C40}"/>
              </a:ext>
            </a:extLst>
          </p:cNvPr>
          <p:cNvSpPr txBox="1">
            <a:spLocks noChangeArrowheads="1"/>
          </p:cNvSpPr>
          <p:nvPr/>
        </p:nvSpPr>
        <p:spPr bwMode="auto">
          <a:xfrm>
            <a:off x="3209130" y="2395537"/>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400" dirty="0">
                <a:latin typeface="Arial" panose="020B0604020202020204" pitchFamily="34" charset="0"/>
                <a:ea typeface="Accordance" panose="00000400000000000000" pitchFamily="2" charset="-78"/>
                <a:cs typeface="Arial" panose="020B0604020202020204" pitchFamily="34" charset="0"/>
              </a:rPr>
              <a:t>إبراهيم(سارة)</a:t>
            </a:r>
            <a:endParaRPr lang="en-US" sz="2400" dirty="0">
              <a:latin typeface="Arial" panose="020B0604020202020204" pitchFamily="34" charset="0"/>
              <a:ea typeface="Accordance" panose="00000400000000000000" pitchFamily="2" charset="-78"/>
              <a:cs typeface="Arial" panose="020B0604020202020204" pitchFamily="34" charset="0"/>
            </a:endParaRPr>
          </a:p>
        </p:txBody>
      </p:sp>
      <p:sp>
        <p:nvSpPr>
          <p:cNvPr id="26" name="Line 11">
            <a:extLst>
              <a:ext uri="{FF2B5EF4-FFF2-40B4-BE49-F238E27FC236}">
                <a16:creationId xmlns:a16="http://schemas.microsoft.com/office/drawing/2014/main" id="{A64375DB-C745-4229-BA7A-705A9AF57B09}"/>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7" name="Line 14">
            <a:extLst>
              <a:ext uri="{FF2B5EF4-FFF2-40B4-BE49-F238E27FC236}">
                <a16:creationId xmlns:a16="http://schemas.microsoft.com/office/drawing/2014/main" id="{47D073BA-9505-4806-964F-11B2EF1346B3}"/>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8" name="Text Box 50">
            <a:extLst>
              <a:ext uri="{FF2B5EF4-FFF2-40B4-BE49-F238E27FC236}">
                <a16:creationId xmlns:a16="http://schemas.microsoft.com/office/drawing/2014/main" id="{EA3CD877-CFCD-4128-86E9-9794A4DF269F}"/>
              </a:ext>
            </a:extLst>
          </p:cNvPr>
          <p:cNvSpPr txBox="1">
            <a:spLocks noChangeArrowheads="1"/>
          </p:cNvSpPr>
          <p:nvPr/>
        </p:nvSpPr>
        <p:spPr bwMode="auto">
          <a:xfrm>
            <a:off x="3894263" y="2932572"/>
            <a:ext cx="2869949"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داود</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8398834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16386"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ea typeface="Accordance" panose="00000400000000000000" pitchFamily="2" charset="-78"/>
                <a:cs typeface="Arial" panose="020B0604020202020204" pitchFamily="34" charset="0"/>
              </a:rPr>
              <a:t>         </a:t>
            </a:r>
          </a:p>
        </p:txBody>
      </p:sp>
      <p:sp>
        <p:nvSpPr>
          <p:cNvPr id="16387"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Arial" panose="020B0604020202020204" pitchFamily="34" charset="0"/>
                <a:ea typeface="Accordance" panose="00000400000000000000" pitchFamily="2" charset="-78"/>
                <a:cs typeface="Arial" panose="020B0604020202020204" pitchFamily="34" charset="0"/>
              </a:rPr>
              <a:t>       </a:t>
            </a:r>
          </a:p>
        </p:txBody>
      </p:sp>
      <p:sp>
        <p:nvSpPr>
          <p:cNvPr id="16388" name="Rectangle 5"/>
          <p:cNvSpPr>
            <a:spLocks noChangeArrowheads="1"/>
          </p:cNvSpPr>
          <p:nvPr/>
        </p:nvSpPr>
        <p:spPr bwMode="auto">
          <a:xfrm>
            <a:off x="2551113" y="1768475"/>
            <a:ext cx="913711" cy="25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Arial" panose="020B0604020202020204" pitchFamily="34" charset="0"/>
                <a:ea typeface="Accordance" panose="00000400000000000000" pitchFamily="2" charset="-78"/>
                <a:cs typeface="Arial" panose="020B0604020202020204" pitchFamily="34" charset="0"/>
              </a:rPr>
              <a:t>                   </a:t>
            </a:r>
          </a:p>
        </p:txBody>
      </p:sp>
      <p:sp>
        <p:nvSpPr>
          <p:cNvPr id="16389" name="Rectangle 6"/>
          <p:cNvSpPr>
            <a:spLocks noChangeArrowheads="1"/>
          </p:cNvSpPr>
          <p:nvPr/>
        </p:nvSpPr>
        <p:spPr bwMode="auto">
          <a:xfrm>
            <a:off x="3084513" y="674688"/>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Arial" panose="020B0604020202020204" pitchFamily="34" charset="0"/>
                <a:ea typeface="Accordance" panose="00000400000000000000" pitchFamily="2" charset="-78"/>
                <a:cs typeface="Arial" panose="020B0604020202020204" pitchFamily="34" charset="0"/>
              </a:rPr>
              <a:t>         </a:t>
            </a:r>
          </a:p>
        </p:txBody>
      </p:sp>
      <p:sp>
        <p:nvSpPr>
          <p:cNvPr id="578569" name="Rectangle 9"/>
          <p:cNvSpPr>
            <a:spLocks noChangeArrowheads="1"/>
          </p:cNvSpPr>
          <p:nvPr/>
        </p:nvSpPr>
        <p:spPr bwMode="auto">
          <a:xfrm>
            <a:off x="501650" y="16827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16391" name="Rectangle 10"/>
          <p:cNvSpPr>
            <a:spLocks noChangeArrowheads="1"/>
          </p:cNvSpPr>
          <p:nvPr/>
        </p:nvSpPr>
        <p:spPr bwMode="auto">
          <a:xfrm>
            <a:off x="1235374" y="3282941"/>
            <a:ext cx="1344919"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400" dirty="0">
                <a:solidFill>
                  <a:schemeClr val="bg2"/>
                </a:solidFill>
                <a:latin typeface="Arial" panose="020B0604020202020204" pitchFamily="34" charset="0"/>
                <a:ea typeface="Accordance" panose="00000400000000000000" pitchFamily="2" charset="-78"/>
                <a:cs typeface="Arial" panose="020B0604020202020204" pitchFamily="34" charset="0"/>
              </a:rPr>
              <a:t>قادش </a:t>
            </a:r>
            <a:r>
              <a:rPr lang="ar-JO" sz="2400" dirty="0" err="1">
                <a:solidFill>
                  <a:schemeClr val="bg2"/>
                </a:solidFill>
                <a:latin typeface="Arial" panose="020B0604020202020204" pitchFamily="34" charset="0"/>
                <a:ea typeface="Accordance" panose="00000400000000000000" pitchFamily="2" charset="-78"/>
                <a:cs typeface="Arial" panose="020B0604020202020204" pitchFamily="34" charset="0"/>
              </a:rPr>
              <a:t>برنيع</a:t>
            </a:r>
            <a:endParaRPr lang="en-US" sz="2400" dirty="0">
              <a:solidFill>
                <a:schemeClr val="bg2"/>
              </a:solidFill>
              <a:latin typeface="Arial" panose="020B0604020202020204" pitchFamily="34" charset="0"/>
              <a:ea typeface="Accordance" panose="00000400000000000000" pitchFamily="2" charset="-78"/>
              <a:cs typeface="Arial" panose="020B0604020202020204" pitchFamily="34" charset="0"/>
            </a:endParaRPr>
          </a:p>
        </p:txBody>
      </p:sp>
      <p:sp>
        <p:nvSpPr>
          <p:cNvPr id="578571" name="AutoShape 11"/>
          <p:cNvSpPr>
            <a:spLocks noChangeArrowheads="1"/>
          </p:cNvSpPr>
          <p:nvPr/>
        </p:nvSpPr>
        <p:spPr bwMode="auto">
          <a:xfrm>
            <a:off x="501650" y="13144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8572" name="Rectangle 12"/>
          <p:cNvSpPr>
            <a:spLocks noChangeArrowheads="1"/>
          </p:cNvSpPr>
          <p:nvPr/>
        </p:nvSpPr>
        <p:spPr bwMode="auto">
          <a:xfrm>
            <a:off x="501650" y="1695450"/>
            <a:ext cx="2044700" cy="1054100"/>
          </a:xfrm>
          <a:prstGeom prst="rect">
            <a:avLst/>
          </a:prstGeom>
          <a:solidFill>
            <a:schemeClr val="tx2"/>
          </a:solidFill>
          <a:ln w="12700">
            <a:solidFill>
              <a:schemeClr val="tx2"/>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16394" name="Rectangle 13"/>
          <p:cNvSpPr>
            <a:spLocks noChangeArrowheads="1"/>
          </p:cNvSpPr>
          <p:nvPr/>
        </p:nvSpPr>
        <p:spPr bwMode="auto">
          <a:xfrm>
            <a:off x="392113" y="1209675"/>
            <a:ext cx="123270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dirty="0">
                <a:solidFill>
                  <a:schemeClr val="accent2"/>
                </a:solidFill>
                <a:latin typeface="Arial" panose="020B0604020202020204" pitchFamily="34" charset="0"/>
                <a:ea typeface="Accordance" panose="00000400000000000000" pitchFamily="2" charset="-78"/>
                <a:cs typeface="Arial" panose="020B0604020202020204" pitchFamily="34" charset="0"/>
              </a:rPr>
              <a:t>   </a:t>
            </a:r>
            <a:r>
              <a:rPr lang="ar-JO" sz="2800" dirty="0">
                <a:solidFill>
                  <a:schemeClr val="accent2"/>
                </a:solidFill>
                <a:latin typeface="Arial" panose="020B0604020202020204" pitchFamily="34" charset="0"/>
                <a:ea typeface="Accordance" panose="00000400000000000000" pitchFamily="2" charset="-78"/>
                <a:cs typeface="Arial" panose="020B0604020202020204" pitchFamily="34" charset="0"/>
              </a:rPr>
              <a:t>موسى</a:t>
            </a:r>
            <a:endParaRPr lang="en-US" sz="2800" dirty="0">
              <a:solidFill>
                <a:schemeClr val="accent2"/>
              </a:solidFill>
              <a:latin typeface="Arial" panose="020B0604020202020204" pitchFamily="34" charset="0"/>
              <a:ea typeface="Accordance" panose="00000400000000000000" pitchFamily="2" charset="-78"/>
              <a:cs typeface="Arial" panose="020B0604020202020204" pitchFamily="34" charset="0"/>
            </a:endParaRPr>
          </a:p>
        </p:txBody>
      </p:sp>
      <p:sp>
        <p:nvSpPr>
          <p:cNvPr id="578574" name="Line 14"/>
          <p:cNvSpPr>
            <a:spLocks noChangeShapeType="1"/>
          </p:cNvSpPr>
          <p:nvPr/>
        </p:nvSpPr>
        <p:spPr bwMode="auto">
          <a:xfrm>
            <a:off x="711200" y="28321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8575" name="Line 15"/>
          <p:cNvSpPr>
            <a:spLocks noChangeShapeType="1"/>
          </p:cNvSpPr>
          <p:nvPr/>
        </p:nvSpPr>
        <p:spPr bwMode="auto">
          <a:xfrm>
            <a:off x="711200" y="32893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8576" name="Line 16"/>
          <p:cNvSpPr>
            <a:spLocks noChangeShapeType="1"/>
          </p:cNvSpPr>
          <p:nvPr/>
        </p:nvSpPr>
        <p:spPr bwMode="auto">
          <a:xfrm>
            <a:off x="717550" y="37465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8577" name="Line 17"/>
          <p:cNvSpPr>
            <a:spLocks noChangeShapeType="1"/>
          </p:cNvSpPr>
          <p:nvPr/>
        </p:nvSpPr>
        <p:spPr bwMode="auto">
          <a:xfrm>
            <a:off x="711200" y="2374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8578" name="Line 18"/>
          <p:cNvSpPr>
            <a:spLocks noChangeShapeType="1"/>
          </p:cNvSpPr>
          <p:nvPr/>
        </p:nvSpPr>
        <p:spPr bwMode="auto">
          <a:xfrm>
            <a:off x="711200" y="46609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8579" name="Line 19"/>
          <p:cNvSpPr>
            <a:spLocks noChangeShapeType="1"/>
          </p:cNvSpPr>
          <p:nvPr/>
        </p:nvSpPr>
        <p:spPr bwMode="auto">
          <a:xfrm>
            <a:off x="711200" y="4203700"/>
            <a:ext cx="2463800" cy="0"/>
          </a:xfrm>
          <a:prstGeom prst="line">
            <a:avLst/>
          </a:prstGeom>
          <a:noFill/>
          <a:ln w="50800">
            <a:solidFill>
              <a:schemeClr val="bg2"/>
            </a:solid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16401" name="Rectangle 20"/>
          <p:cNvSpPr>
            <a:spLocks noChangeArrowheads="1"/>
          </p:cNvSpPr>
          <p:nvPr/>
        </p:nvSpPr>
        <p:spPr bwMode="auto">
          <a:xfrm>
            <a:off x="1284651" y="1889125"/>
            <a:ext cx="105798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800" dirty="0">
                <a:solidFill>
                  <a:schemeClr val="bg2"/>
                </a:solidFill>
                <a:latin typeface="Arial" panose="020B0604020202020204" pitchFamily="34" charset="0"/>
                <a:ea typeface="Accordance" panose="00000400000000000000" pitchFamily="2" charset="-78"/>
                <a:cs typeface="Arial" panose="020B0604020202020204" pitchFamily="34" charset="0"/>
              </a:rPr>
              <a:t>الخروج</a:t>
            </a:r>
            <a:endParaRPr lang="en-US" sz="2800" dirty="0">
              <a:solidFill>
                <a:schemeClr val="bg2"/>
              </a:solidFill>
              <a:latin typeface="Arial" panose="020B0604020202020204" pitchFamily="34" charset="0"/>
              <a:ea typeface="Accordance" panose="00000400000000000000" pitchFamily="2" charset="-78"/>
              <a:cs typeface="Arial" panose="020B0604020202020204" pitchFamily="34" charset="0"/>
            </a:endParaRPr>
          </a:p>
        </p:txBody>
      </p:sp>
      <p:sp>
        <p:nvSpPr>
          <p:cNvPr id="16402" name="Rectangle 21"/>
          <p:cNvSpPr>
            <a:spLocks noChangeArrowheads="1"/>
          </p:cNvSpPr>
          <p:nvPr/>
        </p:nvSpPr>
        <p:spPr bwMode="auto">
          <a:xfrm>
            <a:off x="1353262" y="2346325"/>
            <a:ext cx="84959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800" dirty="0">
                <a:solidFill>
                  <a:schemeClr val="bg2"/>
                </a:solidFill>
                <a:latin typeface="Arial" panose="020B0604020202020204" pitchFamily="34" charset="0"/>
                <a:ea typeface="Accordance" panose="00000400000000000000" pitchFamily="2" charset="-78"/>
                <a:cs typeface="Arial" panose="020B0604020202020204" pitchFamily="34" charset="0"/>
              </a:rPr>
              <a:t>سيناء</a:t>
            </a:r>
            <a:endParaRPr lang="en-US" sz="2800" dirty="0">
              <a:solidFill>
                <a:schemeClr val="bg2"/>
              </a:solidFill>
              <a:latin typeface="Arial" panose="020B0604020202020204" pitchFamily="34" charset="0"/>
              <a:ea typeface="Accordance" panose="00000400000000000000" pitchFamily="2" charset="-78"/>
              <a:cs typeface="Arial" panose="020B0604020202020204" pitchFamily="34" charset="0"/>
            </a:endParaRPr>
          </a:p>
        </p:txBody>
      </p:sp>
      <p:sp>
        <p:nvSpPr>
          <p:cNvPr id="16403" name="Rectangle 22"/>
          <p:cNvSpPr>
            <a:spLocks noChangeArrowheads="1"/>
          </p:cNvSpPr>
          <p:nvPr/>
        </p:nvSpPr>
        <p:spPr bwMode="auto">
          <a:xfrm>
            <a:off x="1384520" y="2815454"/>
            <a:ext cx="819134"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800" dirty="0">
                <a:solidFill>
                  <a:schemeClr val="bg2"/>
                </a:solidFill>
                <a:latin typeface="Arial" panose="020B0604020202020204" pitchFamily="34" charset="0"/>
                <a:ea typeface="Accordance" panose="00000400000000000000" pitchFamily="2" charset="-78"/>
                <a:cs typeface="Arial" panose="020B0604020202020204" pitchFamily="34" charset="0"/>
              </a:rPr>
              <a:t>أ-م-ط</a:t>
            </a:r>
            <a:endParaRPr lang="en-US" sz="2800" dirty="0">
              <a:solidFill>
                <a:schemeClr val="bg2"/>
              </a:solidFill>
              <a:latin typeface="Arial" panose="020B0604020202020204" pitchFamily="34" charset="0"/>
              <a:ea typeface="Accordance" panose="00000400000000000000" pitchFamily="2" charset="-78"/>
              <a:cs typeface="Arial" panose="020B0604020202020204" pitchFamily="34" charset="0"/>
            </a:endParaRPr>
          </a:p>
        </p:txBody>
      </p:sp>
      <p:sp>
        <p:nvSpPr>
          <p:cNvPr id="16404" name="Rectangle 23"/>
          <p:cNvSpPr>
            <a:spLocks noChangeArrowheads="1"/>
          </p:cNvSpPr>
          <p:nvPr/>
        </p:nvSpPr>
        <p:spPr bwMode="auto">
          <a:xfrm>
            <a:off x="1585913" y="3717925"/>
            <a:ext cx="58669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800" dirty="0">
                <a:solidFill>
                  <a:schemeClr val="bg2"/>
                </a:solidFill>
                <a:latin typeface="Arial" panose="020B0604020202020204" pitchFamily="34" charset="0"/>
                <a:ea typeface="Accordance" panose="00000400000000000000" pitchFamily="2" charset="-78"/>
                <a:cs typeface="Arial" panose="020B0604020202020204" pitchFamily="34" charset="0"/>
              </a:rPr>
              <a:t>40</a:t>
            </a:r>
            <a:endParaRPr lang="en-US" sz="2800" dirty="0">
              <a:solidFill>
                <a:schemeClr val="bg2"/>
              </a:solidFill>
              <a:latin typeface="Arial" panose="020B0604020202020204" pitchFamily="34" charset="0"/>
              <a:ea typeface="Accordance" panose="00000400000000000000" pitchFamily="2" charset="-78"/>
              <a:cs typeface="Arial" panose="020B0604020202020204" pitchFamily="34" charset="0"/>
            </a:endParaRPr>
          </a:p>
        </p:txBody>
      </p:sp>
      <p:sp>
        <p:nvSpPr>
          <p:cNvPr id="16405" name="Rectangle 24"/>
          <p:cNvSpPr>
            <a:spLocks noChangeArrowheads="1"/>
          </p:cNvSpPr>
          <p:nvPr/>
        </p:nvSpPr>
        <p:spPr bwMode="auto">
          <a:xfrm>
            <a:off x="1291251" y="4156748"/>
            <a:ext cx="118301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800" dirty="0">
                <a:solidFill>
                  <a:schemeClr val="bg2"/>
                </a:solidFill>
                <a:latin typeface="Arial" panose="020B0604020202020204" pitchFamily="34" charset="0"/>
                <a:ea typeface="Accordance" panose="00000400000000000000" pitchFamily="2" charset="-78"/>
                <a:cs typeface="Arial" panose="020B0604020202020204" pitchFamily="34" charset="0"/>
              </a:rPr>
              <a:t>5 عِظات</a:t>
            </a:r>
            <a:endParaRPr lang="en-US" sz="2800" dirty="0">
              <a:solidFill>
                <a:schemeClr val="bg2"/>
              </a:solidFill>
              <a:latin typeface="Arial" panose="020B0604020202020204" pitchFamily="34" charset="0"/>
              <a:ea typeface="Accordance" panose="00000400000000000000" pitchFamily="2" charset="-78"/>
              <a:cs typeface="Arial" panose="020B0604020202020204" pitchFamily="34" charset="0"/>
            </a:endParaRPr>
          </a:p>
        </p:txBody>
      </p:sp>
      <p:grpSp>
        <p:nvGrpSpPr>
          <p:cNvPr id="16406" name="Group 26"/>
          <p:cNvGrpSpPr>
            <a:grpSpLocks/>
          </p:cNvGrpSpPr>
          <p:nvPr/>
        </p:nvGrpSpPr>
        <p:grpSpPr bwMode="auto">
          <a:xfrm>
            <a:off x="7127875" y="304800"/>
            <a:ext cx="1470025" cy="1638300"/>
            <a:chOff x="4490" y="192"/>
            <a:chExt cx="926" cy="1032"/>
          </a:xfrm>
        </p:grpSpPr>
        <p:sp>
          <p:nvSpPr>
            <p:cNvPr id="578587" name="Rectangle 2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8588" name="Oval 2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8589" name="Rectangle 2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8590" name="Rectangle 3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8591" name="Oval 3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8592" name="Rectangle 3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16424" name="Rectangle 33"/>
            <p:cNvSpPr>
              <a:spLocks noChangeArrowheads="1"/>
            </p:cNvSpPr>
            <p:nvPr/>
          </p:nvSpPr>
          <p:spPr bwMode="auto">
            <a:xfrm>
              <a:off x="4978" y="308"/>
              <a:ext cx="438" cy="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6</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8</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9</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10</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6425" name="Rectangle 34"/>
            <p:cNvSpPr>
              <a:spLocks noChangeArrowheads="1"/>
            </p:cNvSpPr>
            <p:nvPr/>
          </p:nvSpPr>
          <p:spPr bwMode="auto">
            <a:xfrm>
              <a:off x="4490" y="300"/>
              <a:ext cx="438" cy="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3</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4</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5</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6407" name="Text Box 36"/>
          <p:cNvSpPr txBox="1">
            <a:spLocks noChangeArrowheads="1"/>
          </p:cNvSpPr>
          <p:nvPr/>
        </p:nvSpPr>
        <p:spPr bwMode="auto">
          <a:xfrm>
            <a:off x="593725" y="658336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panose="020B0604020202020204" pitchFamily="34" charset="0"/>
                <a:ea typeface="Accordance" panose="00000400000000000000" pitchFamily="2" charset="-78"/>
                <a:cs typeface="Arial" panose="020B0604020202020204" pitchFamily="34" charset="0"/>
              </a:rPr>
              <a:t> </a:t>
            </a:r>
          </a:p>
        </p:txBody>
      </p:sp>
      <p:sp>
        <p:nvSpPr>
          <p:cNvPr id="578597" name="Rectangle 37"/>
          <p:cNvSpPr>
            <a:spLocks noChangeArrowheads="1"/>
          </p:cNvSpPr>
          <p:nvPr/>
        </p:nvSpPr>
        <p:spPr bwMode="auto">
          <a:xfrm>
            <a:off x="8085138" y="653891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a:t>
            </a:r>
          </a:p>
        </p:txBody>
      </p:sp>
      <p:sp>
        <p:nvSpPr>
          <p:cNvPr id="578601" name="Rectangle 41"/>
          <p:cNvSpPr>
            <a:spLocks noChangeArrowheads="1"/>
          </p:cNvSpPr>
          <p:nvPr/>
        </p:nvSpPr>
        <p:spPr bwMode="auto">
          <a:xfrm>
            <a:off x="8098485" y="6523752"/>
            <a:ext cx="325731"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02</a:t>
            </a:r>
          </a:p>
        </p:txBody>
      </p:sp>
      <p:sp>
        <p:nvSpPr>
          <p:cNvPr id="16410" name="Text Box 44"/>
          <p:cNvSpPr txBox="1">
            <a:spLocks noChangeArrowheads="1"/>
          </p:cNvSpPr>
          <p:nvPr/>
        </p:nvSpPr>
        <p:spPr bwMode="auto">
          <a:xfrm>
            <a:off x="8598749" y="6486625"/>
            <a:ext cx="28405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latin typeface="Arial" panose="020B0604020202020204" pitchFamily="34" charset="0"/>
                <a:ea typeface="Accordance" panose="00000400000000000000" pitchFamily="2" charset="-78"/>
                <a:cs typeface="Arial" panose="020B0604020202020204" pitchFamily="34" charset="0"/>
              </a:rPr>
              <a:t>1</a:t>
            </a:r>
          </a:p>
        </p:txBody>
      </p:sp>
      <p:grpSp>
        <p:nvGrpSpPr>
          <p:cNvPr id="3" name="Group 50"/>
          <p:cNvGrpSpPr>
            <a:grpSpLocks/>
          </p:cNvGrpSpPr>
          <p:nvPr/>
        </p:nvGrpSpPr>
        <p:grpSpPr bwMode="auto">
          <a:xfrm>
            <a:off x="3971925" y="3625850"/>
            <a:ext cx="4770438" cy="2814638"/>
            <a:chOff x="2568" y="2284"/>
            <a:chExt cx="3005" cy="1506"/>
          </a:xfrm>
        </p:grpSpPr>
        <p:sp>
          <p:nvSpPr>
            <p:cNvPr id="578603" name="AutoShape 43"/>
            <p:cNvSpPr>
              <a:spLocks noChangeArrowheads="1"/>
            </p:cNvSpPr>
            <p:nvPr/>
          </p:nvSpPr>
          <p:spPr bwMode="auto">
            <a:xfrm>
              <a:off x="2568" y="2284"/>
              <a:ext cx="3005" cy="1506"/>
            </a:xfrm>
            <a:prstGeom prst="roundRect">
              <a:avLst>
                <a:gd name="adj" fmla="val 16667"/>
              </a:avLst>
            </a:prstGeom>
            <a:gradFill rotWithShape="1">
              <a:gsLst>
                <a:gs pos="0">
                  <a:schemeClr val="accent1">
                    <a:lumMod val="50000"/>
                  </a:schemeClr>
                </a:gs>
                <a:gs pos="50000">
                  <a:srgbClr val="000000"/>
                </a:gs>
                <a:gs pos="100000">
                  <a:schemeClr val="accent1">
                    <a:lumMod val="50000"/>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8567" name="Rectangle 7"/>
            <p:cNvSpPr>
              <a:spLocks noChangeArrowheads="1"/>
            </p:cNvSpPr>
            <p:nvPr/>
          </p:nvSpPr>
          <p:spPr bwMode="auto">
            <a:xfrm>
              <a:off x="2633" y="2323"/>
              <a:ext cx="2874" cy="129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rtl="1">
                <a:lnSpc>
                  <a:spcPct val="80000"/>
                </a:lnSpc>
                <a:spcBef>
                  <a:spcPct val="50000"/>
                </a:spcBef>
                <a:defRPr/>
              </a:pPr>
              <a:r>
                <a:rPr lang="ar-JO" sz="4400" dirty="0">
                  <a:solidFill>
                    <a:schemeClr val="folHlink"/>
                  </a:solidFill>
                  <a:latin typeface="Arial" panose="020B0604020202020204" pitchFamily="34" charset="0"/>
                  <a:ea typeface="Accordance" panose="00000400000000000000" pitchFamily="2" charset="-78"/>
                  <a:cs typeface="Arial" panose="020B0604020202020204" pitchFamily="34" charset="0"/>
                </a:rPr>
                <a:t>أخلاقي</a:t>
              </a:r>
              <a:r>
                <a:rPr lang="en-US" sz="36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p>
            <a:p>
              <a:pPr algn="ctr" rtl="1">
                <a:lnSpc>
                  <a:spcPct val="80000"/>
                </a:lnSpc>
                <a:spcBef>
                  <a:spcPct val="50000"/>
                </a:spcBef>
                <a:defRPr/>
              </a:pPr>
              <a:r>
                <a:rPr lang="ar-JO" sz="4400" dirty="0">
                  <a:solidFill>
                    <a:schemeClr val="folHlink"/>
                  </a:solidFill>
                  <a:latin typeface="Arial" panose="020B0604020202020204" pitchFamily="34" charset="0"/>
                  <a:ea typeface="Accordance" panose="00000400000000000000" pitchFamily="2" charset="-78"/>
                  <a:cs typeface="Arial" panose="020B0604020202020204" pitchFamily="34" charset="0"/>
                </a:rPr>
                <a:t>مدني</a:t>
              </a:r>
              <a:r>
                <a:rPr lang="en-US" sz="36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p>
            <a:p>
              <a:pPr rtl="1">
                <a:lnSpc>
                  <a:spcPct val="80000"/>
                </a:lnSpc>
                <a:spcBef>
                  <a:spcPct val="50000"/>
                </a:spcBef>
                <a:defRPr/>
              </a:pPr>
              <a:r>
                <a:rPr lang="en-US" sz="4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4400" dirty="0">
                  <a:solidFill>
                    <a:schemeClr val="folHlink"/>
                  </a:solidFill>
                  <a:latin typeface="Arial" panose="020B0604020202020204" pitchFamily="34" charset="0"/>
                  <a:ea typeface="Accordance" panose="00000400000000000000" pitchFamily="2" charset="-78"/>
                  <a:cs typeface="Arial" panose="020B0604020202020204" pitchFamily="34" charset="0"/>
                </a:rPr>
                <a:t>طقسي</a:t>
              </a:r>
              <a:endParaRPr lang="en-US" sz="4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grpSp>
      <p:grpSp>
        <p:nvGrpSpPr>
          <p:cNvPr id="4" name="Group 49"/>
          <p:cNvGrpSpPr>
            <a:grpSpLocks/>
          </p:cNvGrpSpPr>
          <p:nvPr/>
        </p:nvGrpSpPr>
        <p:grpSpPr bwMode="auto">
          <a:xfrm>
            <a:off x="482291" y="2655888"/>
            <a:ext cx="6400316" cy="774700"/>
            <a:chOff x="333" y="1734"/>
            <a:chExt cx="4037" cy="488"/>
          </a:xfrm>
        </p:grpSpPr>
        <p:sp>
          <p:nvSpPr>
            <p:cNvPr id="578585" name="AutoShape 25"/>
            <p:cNvSpPr>
              <a:spLocks noChangeArrowheads="1"/>
            </p:cNvSpPr>
            <p:nvPr/>
          </p:nvSpPr>
          <p:spPr bwMode="auto">
            <a:xfrm>
              <a:off x="333" y="1734"/>
              <a:ext cx="3880" cy="488"/>
            </a:xfrm>
            <a:prstGeom prst="roundRect">
              <a:avLst>
                <a:gd name="adj" fmla="val 16667"/>
              </a:avLst>
            </a:prstGeom>
            <a:gradFill rotWithShape="1">
              <a:gsLst>
                <a:gs pos="0">
                  <a:schemeClr val="accent1">
                    <a:gamma/>
                    <a:shade val="46275"/>
                    <a:invGamma/>
                  </a:schemeClr>
                </a:gs>
                <a:gs pos="50000">
                  <a:srgbClr val="000000"/>
                </a:gs>
                <a:gs pos="100000">
                  <a:schemeClr val="accent1">
                    <a:gamma/>
                    <a:shade val="46275"/>
                    <a:invGamma/>
                  </a:schemeClr>
                </a:gs>
              </a:gsLst>
              <a:lin ang="5400000" scaled="1"/>
            </a:grad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8606" name="Rectangle 46"/>
            <p:cNvSpPr>
              <a:spLocks noChangeArrowheads="1"/>
            </p:cNvSpPr>
            <p:nvPr/>
          </p:nvSpPr>
          <p:spPr bwMode="auto">
            <a:xfrm>
              <a:off x="669" y="1807"/>
              <a:ext cx="818" cy="328"/>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ar-JO" sz="2800" dirty="0">
                  <a:solidFill>
                    <a:srgbClr val="FBF43D"/>
                  </a:solidFill>
                  <a:latin typeface="Arial" panose="020B0604020202020204" pitchFamily="34" charset="0"/>
                  <a:ea typeface="Accordance" panose="00000400000000000000" pitchFamily="2" charset="-78"/>
                  <a:cs typeface="Arial" panose="020B0604020202020204" pitchFamily="34" charset="0"/>
                </a:rPr>
                <a:t>أ – م - ط</a:t>
              </a:r>
              <a:endParaRPr lang="en-US" sz="2800" dirty="0">
                <a:solidFill>
                  <a:srgbClr val="FBF43D"/>
                </a:solidFill>
                <a:latin typeface="Arial" panose="020B0604020202020204" pitchFamily="34" charset="0"/>
                <a:ea typeface="Accordance" panose="00000400000000000000" pitchFamily="2" charset="-78"/>
                <a:cs typeface="Arial" panose="020B0604020202020204" pitchFamily="34" charset="0"/>
              </a:endParaRPr>
            </a:p>
          </p:txBody>
        </p:sp>
        <p:sp>
          <p:nvSpPr>
            <p:cNvPr id="578608" name="Text Box 48"/>
            <p:cNvSpPr txBox="1">
              <a:spLocks noChangeArrowheads="1"/>
            </p:cNvSpPr>
            <p:nvPr/>
          </p:nvSpPr>
          <p:spPr bwMode="auto">
            <a:xfrm>
              <a:off x="2341" y="1810"/>
              <a:ext cx="2029" cy="39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ar-JO" sz="4400" dirty="0">
                  <a:solidFill>
                    <a:srgbClr val="FBF43D"/>
                  </a:solidFill>
                  <a:latin typeface="Arial" panose="020B0604020202020204" pitchFamily="34" charset="0"/>
                  <a:ea typeface="Accordance" panose="00000400000000000000" pitchFamily="2" charset="-78"/>
                  <a:cs typeface="Arial" panose="020B0604020202020204" pitchFamily="34" charset="0"/>
                </a:rPr>
                <a:t>أ – م - ط</a:t>
              </a:r>
              <a:endParaRPr lang="en-US" sz="2000" dirty="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آدم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حواء</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قاين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هابيل  </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شيث</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*مختصر</a:t>
            </a:r>
          </a:p>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   جداً</a:t>
            </a:r>
            <a:endParaRPr lang="en-US" sz="2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latin typeface="Arial" panose="020B0604020202020204" pitchFamily="34" charset="0"/>
                <a:ea typeface="Accordance" panose="00000400000000000000" pitchFamily="2" charset="-78"/>
                <a:cs typeface="Arial" panose="020B0604020202020204" pitchFamily="34" charset="0"/>
              </a:rPr>
              <a:t>مكان النص:</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4600" y="1094581"/>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dirty="0">
                <a:solidFill>
                  <a:schemeClr val="folHlink"/>
                </a:solidFill>
                <a:latin typeface="Arial" panose="020B0604020202020204" pitchFamily="34" charset="0"/>
                <a:ea typeface="Accordance" panose="00000400000000000000" pitchFamily="2" charset="-78"/>
                <a:cs typeface="Arial" panose="020B0604020202020204" pitchFamily="34" charset="0"/>
              </a:rPr>
              <a:t>2 </a:t>
            </a:r>
            <a:r>
              <a:rPr lang="ar-JO" dirty="0" err="1">
                <a:solidFill>
                  <a:schemeClr val="folHlink"/>
                </a:solidFill>
                <a:latin typeface="Arial" panose="020B0604020202020204" pitchFamily="34" charset="0"/>
                <a:ea typeface="Accordance" panose="00000400000000000000" pitchFamily="2" charset="-78"/>
                <a:cs typeface="Arial" panose="020B0604020202020204" pitchFamily="34" charset="0"/>
              </a:rPr>
              <a:t>صمؤيل</a:t>
            </a:r>
            <a:r>
              <a:rPr lang="ar-JO" dirty="0">
                <a:solidFill>
                  <a:schemeClr val="folHlink"/>
                </a:solidFill>
                <a:latin typeface="Arial" panose="020B0604020202020204" pitchFamily="34" charset="0"/>
                <a:ea typeface="Accordance" panose="00000400000000000000" pitchFamily="2" charset="-78"/>
                <a:cs typeface="Arial" panose="020B0604020202020204" pitchFamily="34" charset="0"/>
              </a:rPr>
              <a:t> 12: 24</a:t>
            </a:r>
            <a:endParaRPr lang="en-US"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25</a:t>
            </a:r>
          </a:p>
        </p:txBody>
      </p:sp>
      <p:sp>
        <p:nvSpPr>
          <p:cNvPr id="23" name="Text Box 4">
            <a:extLst>
              <a:ext uri="{FF2B5EF4-FFF2-40B4-BE49-F238E27FC236}">
                <a16:creationId xmlns:a16="http://schemas.microsoft.com/office/drawing/2014/main" id="{38F3429E-57F9-4DA4-A7F3-360A39512E1D}"/>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نوح</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24" name="Line 10">
            <a:extLst>
              <a:ext uri="{FF2B5EF4-FFF2-40B4-BE49-F238E27FC236}">
                <a16:creationId xmlns:a16="http://schemas.microsoft.com/office/drawing/2014/main" id="{20E040BF-EA3F-451E-A4B8-3992A57FA91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6" name="Line 11">
            <a:extLst>
              <a:ext uri="{FF2B5EF4-FFF2-40B4-BE49-F238E27FC236}">
                <a16:creationId xmlns:a16="http://schemas.microsoft.com/office/drawing/2014/main" id="{A64375DB-C745-4229-BA7A-705A9AF57B09}"/>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7" name="Line 14">
            <a:extLst>
              <a:ext uri="{FF2B5EF4-FFF2-40B4-BE49-F238E27FC236}">
                <a16:creationId xmlns:a16="http://schemas.microsoft.com/office/drawing/2014/main" id="{47D073BA-9505-4806-964F-11B2EF1346B3}"/>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9" name="Text Box 5">
            <a:extLst>
              <a:ext uri="{FF2B5EF4-FFF2-40B4-BE49-F238E27FC236}">
                <a16:creationId xmlns:a16="http://schemas.microsoft.com/office/drawing/2014/main" id="{B4A3D018-B9C7-43DD-B2C6-F127F4E2CFDD}"/>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400" dirty="0">
                <a:solidFill>
                  <a:srgbClr val="FFFFFF"/>
                </a:solidFill>
                <a:latin typeface="Arial" panose="020B0604020202020204" pitchFamily="34" charset="0"/>
                <a:ea typeface="Accordance" panose="00000400000000000000" pitchFamily="2" charset="-78"/>
                <a:cs typeface="Arial" panose="020B0604020202020204" pitchFamily="34" charset="0"/>
              </a:rPr>
              <a:t>إبراهيم</a:t>
            </a:r>
            <a:endParaRPr lang="en-US" sz="2400" dirty="0">
              <a:solidFill>
                <a:srgbClr val="FFFFFF"/>
              </a:solidFill>
              <a:latin typeface="Arial" panose="020B0604020202020204" pitchFamily="34" charset="0"/>
              <a:ea typeface="Accordance" panose="00000400000000000000" pitchFamily="2" charset="-78"/>
              <a:cs typeface="Arial" panose="020B0604020202020204" pitchFamily="34" charset="0"/>
            </a:endParaRPr>
          </a:p>
        </p:txBody>
      </p:sp>
      <p:sp>
        <p:nvSpPr>
          <p:cNvPr id="30" name="Text Box 6">
            <a:extLst>
              <a:ext uri="{FF2B5EF4-FFF2-40B4-BE49-F238E27FC236}">
                <a16:creationId xmlns:a16="http://schemas.microsoft.com/office/drawing/2014/main" id="{D30651BB-70A6-4C52-A1EC-8C4DB53BDBE8}"/>
              </a:ext>
            </a:extLst>
          </p:cNvPr>
          <p:cNvSpPr txBox="1">
            <a:spLocks noChangeArrowheads="1"/>
          </p:cNvSpPr>
          <p:nvPr/>
        </p:nvSpPr>
        <p:spPr bwMode="auto">
          <a:xfrm>
            <a:off x="3939381" y="305593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latin typeface="Arial" panose="020B0604020202020204" pitchFamily="34" charset="0"/>
                <a:ea typeface="Accordance" panose="00000400000000000000" pitchFamily="2" charset="-78"/>
                <a:cs typeface="Arial" panose="020B0604020202020204" pitchFamily="34" charset="0"/>
              </a:rPr>
              <a:t>داود</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بثشبع</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1" name="Line 7">
            <a:extLst>
              <a:ext uri="{FF2B5EF4-FFF2-40B4-BE49-F238E27FC236}">
                <a16:creationId xmlns:a16="http://schemas.microsoft.com/office/drawing/2014/main" id="{0FB37354-171D-4427-BA86-CA41FBB5D014}"/>
              </a:ext>
            </a:extLst>
          </p:cNvPr>
          <p:cNvSpPr>
            <a:spLocks noChangeShapeType="1"/>
          </p:cNvSpPr>
          <p:nvPr/>
        </p:nvSpPr>
        <p:spPr bwMode="auto">
          <a:xfrm>
            <a:off x="4572000" y="3284539"/>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71206518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آدم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حواء</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قاين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هابيل  </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شيث</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*مختصر</a:t>
            </a:r>
          </a:p>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   جداً</a:t>
            </a:r>
            <a:endParaRPr lang="en-US" sz="2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latin typeface="Arial" panose="020B0604020202020204" pitchFamily="34" charset="0"/>
                <a:ea typeface="Accordance" panose="00000400000000000000" pitchFamily="2" charset="-78"/>
                <a:cs typeface="Arial" panose="020B0604020202020204" pitchFamily="34" charset="0"/>
              </a:rPr>
              <a:t>مكان النص:</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4600" y="1094581"/>
            <a:ext cx="328771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dirty="0">
                <a:solidFill>
                  <a:schemeClr val="folHlink"/>
                </a:solidFill>
                <a:latin typeface="Arial" panose="020B0604020202020204" pitchFamily="34" charset="0"/>
                <a:ea typeface="Accordance" panose="00000400000000000000" pitchFamily="2" charset="-78"/>
                <a:cs typeface="Arial" panose="020B0604020202020204" pitchFamily="34" charset="0"/>
              </a:rPr>
              <a:t>2 </a:t>
            </a:r>
            <a:r>
              <a:rPr lang="ar-JO" dirty="0" err="1">
                <a:solidFill>
                  <a:schemeClr val="folHlink"/>
                </a:solidFill>
                <a:latin typeface="Arial" panose="020B0604020202020204" pitchFamily="34" charset="0"/>
                <a:ea typeface="Accordance" panose="00000400000000000000" pitchFamily="2" charset="-78"/>
                <a:cs typeface="Arial" panose="020B0604020202020204" pitchFamily="34" charset="0"/>
              </a:rPr>
              <a:t>صمؤيل</a:t>
            </a:r>
            <a:r>
              <a:rPr lang="ar-JO" dirty="0">
                <a:solidFill>
                  <a:schemeClr val="folHlink"/>
                </a:solidFill>
                <a:latin typeface="Arial" panose="020B0604020202020204" pitchFamily="34" charset="0"/>
                <a:ea typeface="Accordance" panose="00000400000000000000" pitchFamily="2" charset="-78"/>
                <a:cs typeface="Arial" panose="020B0604020202020204" pitchFamily="34" charset="0"/>
              </a:rPr>
              <a:t> 5: 14</a:t>
            </a:r>
            <a:endParaRPr lang="en-US"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329238" y="758825"/>
            <a:ext cx="2682875"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25</a:t>
            </a:r>
          </a:p>
        </p:txBody>
      </p:sp>
      <p:sp>
        <p:nvSpPr>
          <p:cNvPr id="23" name="Text Box 4">
            <a:extLst>
              <a:ext uri="{FF2B5EF4-FFF2-40B4-BE49-F238E27FC236}">
                <a16:creationId xmlns:a16="http://schemas.microsoft.com/office/drawing/2014/main" id="{38F3429E-57F9-4DA4-A7F3-360A39512E1D}"/>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نوح</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24" name="Line 10">
            <a:extLst>
              <a:ext uri="{FF2B5EF4-FFF2-40B4-BE49-F238E27FC236}">
                <a16:creationId xmlns:a16="http://schemas.microsoft.com/office/drawing/2014/main" id="{20E040BF-EA3F-451E-A4B8-3992A57FA91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6" name="Line 11">
            <a:extLst>
              <a:ext uri="{FF2B5EF4-FFF2-40B4-BE49-F238E27FC236}">
                <a16:creationId xmlns:a16="http://schemas.microsoft.com/office/drawing/2014/main" id="{A64375DB-C745-4229-BA7A-705A9AF57B09}"/>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7" name="Line 14">
            <a:extLst>
              <a:ext uri="{FF2B5EF4-FFF2-40B4-BE49-F238E27FC236}">
                <a16:creationId xmlns:a16="http://schemas.microsoft.com/office/drawing/2014/main" id="{47D073BA-9505-4806-964F-11B2EF1346B3}"/>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9" name="Text Box 5">
            <a:extLst>
              <a:ext uri="{FF2B5EF4-FFF2-40B4-BE49-F238E27FC236}">
                <a16:creationId xmlns:a16="http://schemas.microsoft.com/office/drawing/2014/main" id="{B4A3D018-B9C7-43DD-B2C6-F127F4E2CFDD}"/>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400" dirty="0">
                <a:solidFill>
                  <a:srgbClr val="FFFFFF"/>
                </a:solidFill>
                <a:latin typeface="Arial" panose="020B0604020202020204" pitchFamily="34" charset="0"/>
                <a:ea typeface="Accordance" panose="00000400000000000000" pitchFamily="2" charset="-78"/>
                <a:cs typeface="Arial" panose="020B0604020202020204" pitchFamily="34" charset="0"/>
              </a:rPr>
              <a:t>إبراهيم</a:t>
            </a:r>
            <a:endParaRPr lang="en-US" sz="2400" dirty="0">
              <a:solidFill>
                <a:srgbClr val="FFFFFF"/>
              </a:solidFill>
              <a:latin typeface="Arial" panose="020B0604020202020204" pitchFamily="34" charset="0"/>
              <a:ea typeface="Accordance" panose="00000400000000000000" pitchFamily="2" charset="-78"/>
              <a:cs typeface="Arial" panose="020B0604020202020204" pitchFamily="34" charset="0"/>
            </a:endParaRPr>
          </a:p>
        </p:txBody>
      </p:sp>
      <p:sp>
        <p:nvSpPr>
          <p:cNvPr id="30" name="Text Box 6">
            <a:extLst>
              <a:ext uri="{FF2B5EF4-FFF2-40B4-BE49-F238E27FC236}">
                <a16:creationId xmlns:a16="http://schemas.microsoft.com/office/drawing/2014/main" id="{D30651BB-70A6-4C52-A1EC-8C4DB53BDBE8}"/>
              </a:ext>
            </a:extLst>
          </p:cNvPr>
          <p:cNvSpPr txBox="1">
            <a:spLocks noChangeArrowheads="1"/>
          </p:cNvSpPr>
          <p:nvPr/>
        </p:nvSpPr>
        <p:spPr bwMode="auto">
          <a:xfrm>
            <a:off x="3939381" y="305593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latin typeface="Arial" panose="020B0604020202020204" pitchFamily="34" charset="0"/>
                <a:ea typeface="Accordance" panose="00000400000000000000" pitchFamily="2" charset="-78"/>
                <a:cs typeface="Arial" panose="020B0604020202020204" pitchFamily="34" charset="0"/>
              </a:rPr>
              <a:t>داود</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بثشبع</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1" name="Line 7">
            <a:extLst>
              <a:ext uri="{FF2B5EF4-FFF2-40B4-BE49-F238E27FC236}">
                <a16:creationId xmlns:a16="http://schemas.microsoft.com/office/drawing/2014/main" id="{0FB37354-171D-4427-BA86-CA41FBB5D014}"/>
              </a:ext>
            </a:extLst>
          </p:cNvPr>
          <p:cNvSpPr>
            <a:spLocks noChangeShapeType="1"/>
          </p:cNvSpPr>
          <p:nvPr/>
        </p:nvSpPr>
        <p:spPr bwMode="auto">
          <a:xfrm>
            <a:off x="4572000" y="3284539"/>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8" name="Text Box 21">
            <a:extLst>
              <a:ext uri="{FF2B5EF4-FFF2-40B4-BE49-F238E27FC236}">
                <a16:creationId xmlns:a16="http://schemas.microsoft.com/office/drawing/2014/main" id="{04F63C53-3C07-4B25-AECC-3EA066C8EA9D}"/>
              </a:ext>
            </a:extLst>
          </p:cNvPr>
          <p:cNvSpPr txBox="1">
            <a:spLocks noChangeArrowheads="1"/>
          </p:cNvSpPr>
          <p:nvPr/>
        </p:nvSpPr>
        <p:spPr bwMode="auto">
          <a:xfrm>
            <a:off x="3517106" y="3810251"/>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ناثان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سليمان</a:t>
            </a:r>
            <a:endParaRPr lang="en-US" sz="2400" u="sng"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2" name="Line 26">
            <a:extLst>
              <a:ext uri="{FF2B5EF4-FFF2-40B4-BE49-F238E27FC236}">
                <a16:creationId xmlns:a16="http://schemas.microsoft.com/office/drawing/2014/main" id="{54F154ED-DB45-42D1-B23B-67EB5680B320}"/>
              </a:ext>
            </a:extLst>
          </p:cNvPr>
          <p:cNvSpPr>
            <a:spLocks noChangeShapeType="1"/>
          </p:cNvSpPr>
          <p:nvPr/>
        </p:nvSpPr>
        <p:spPr bwMode="auto">
          <a:xfrm flipH="1" flipV="1">
            <a:off x="3280569" y="3630332"/>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3" name="Line 27">
            <a:extLst>
              <a:ext uri="{FF2B5EF4-FFF2-40B4-BE49-F238E27FC236}">
                <a16:creationId xmlns:a16="http://schemas.microsoft.com/office/drawing/2014/main" id="{82C61BC7-2865-488D-92BD-75F56C43307D}"/>
              </a:ext>
            </a:extLst>
          </p:cNvPr>
          <p:cNvSpPr>
            <a:spLocks noChangeShapeType="1"/>
          </p:cNvSpPr>
          <p:nvPr/>
        </p:nvSpPr>
        <p:spPr bwMode="auto">
          <a:xfrm flipH="1" flipV="1">
            <a:off x="5477669" y="3630332"/>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nvGrpSpPr>
          <p:cNvPr id="34" name="Group 47">
            <a:extLst>
              <a:ext uri="{FF2B5EF4-FFF2-40B4-BE49-F238E27FC236}">
                <a16:creationId xmlns:a16="http://schemas.microsoft.com/office/drawing/2014/main" id="{9EF57770-F492-4B2B-8A0B-485DFD293596}"/>
              </a:ext>
            </a:extLst>
          </p:cNvPr>
          <p:cNvGrpSpPr>
            <a:grpSpLocks/>
          </p:cNvGrpSpPr>
          <p:nvPr/>
        </p:nvGrpSpPr>
        <p:grpSpPr bwMode="auto">
          <a:xfrm>
            <a:off x="3945731" y="3617632"/>
            <a:ext cx="1684338" cy="182563"/>
            <a:chOff x="2796" y="2106"/>
            <a:chExt cx="1061" cy="115"/>
          </a:xfrm>
        </p:grpSpPr>
        <p:sp>
          <p:nvSpPr>
            <p:cNvPr id="35" name="Line 23">
              <a:extLst>
                <a:ext uri="{FF2B5EF4-FFF2-40B4-BE49-F238E27FC236}">
                  <a16:creationId xmlns:a16="http://schemas.microsoft.com/office/drawing/2014/main" id="{DD89CA56-B21B-49D8-BAEB-36C5ACDE1CCC}"/>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6" name="Line 24">
              <a:extLst>
                <a:ext uri="{FF2B5EF4-FFF2-40B4-BE49-F238E27FC236}">
                  <a16:creationId xmlns:a16="http://schemas.microsoft.com/office/drawing/2014/main" id="{2BA8CB03-3CD5-4B5B-A449-F9E8524FA3CA}"/>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7" name="Line 25">
              <a:extLst>
                <a:ext uri="{FF2B5EF4-FFF2-40B4-BE49-F238E27FC236}">
                  <a16:creationId xmlns:a16="http://schemas.microsoft.com/office/drawing/2014/main" id="{8AF78219-6013-4DE9-9846-985AB855D3EB}"/>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4076747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آدم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حواء</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1" name="Text Box 3"/>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قاين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هابيل  </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شيث</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2" name="Rectangle 4"/>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093" name="Line 5"/>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4" name="Line 6"/>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5" name="Line 7"/>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6" name="Line 8"/>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7" name="Line 9"/>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8" name="Line 10"/>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099" name="Line 11"/>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0" name="Line 12"/>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01" name="Text Box 13"/>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*مختصر</a:t>
            </a:r>
          </a:p>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   جداً</a:t>
            </a:r>
            <a:endParaRPr lang="en-US" sz="2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3501" name="Text Box 19"/>
          <p:cNvSpPr txBox="1">
            <a:spLocks noChangeArrowheads="1"/>
          </p:cNvSpPr>
          <p:nvPr/>
        </p:nvSpPr>
        <p:spPr bwMode="auto">
          <a:xfrm>
            <a:off x="8729064" y="104746"/>
            <a:ext cx="25519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ea typeface="Accordance" panose="00000400000000000000" pitchFamily="2" charset="-78"/>
                <a:cs typeface="Arial" panose="020B0604020202020204" pitchFamily="34" charset="0"/>
              </a:rPr>
              <a:t> </a:t>
            </a:r>
          </a:p>
        </p:txBody>
      </p:sp>
      <p:sp>
        <p:nvSpPr>
          <p:cNvPr id="6350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panose="020B0604020202020204" pitchFamily="34" charset="0"/>
                <a:ea typeface="Accordance" panose="00000400000000000000" pitchFamily="2" charset="-78"/>
                <a:cs typeface="Arial" panose="020B0604020202020204" pitchFamily="34" charset="0"/>
              </a:rPr>
              <a:t> </a:t>
            </a:r>
          </a:p>
        </p:txBody>
      </p:sp>
      <p:sp>
        <p:nvSpPr>
          <p:cNvPr id="34511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a:t>
            </a:r>
          </a:p>
        </p:txBody>
      </p:sp>
      <p:sp>
        <p:nvSpPr>
          <p:cNvPr id="345114" name="Text Box 26"/>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latin typeface="Arial" panose="020B0604020202020204" pitchFamily="34" charset="0"/>
                <a:ea typeface="Accordance" panose="00000400000000000000" pitchFamily="2" charset="-78"/>
                <a:cs typeface="Arial" panose="020B0604020202020204" pitchFamily="34" charset="0"/>
              </a:rPr>
              <a:t>مكان النص:</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345115" name="Text Box 27"/>
          <p:cNvSpPr txBox="1">
            <a:spLocks noChangeArrowheads="1"/>
          </p:cNvSpPr>
          <p:nvPr/>
        </p:nvSpPr>
        <p:spPr bwMode="auto">
          <a:xfrm>
            <a:off x="5054600" y="1094581"/>
            <a:ext cx="3287713" cy="36933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800" dirty="0">
                <a:solidFill>
                  <a:schemeClr val="folHlink"/>
                </a:solidFill>
                <a:latin typeface="Arial" panose="020B0604020202020204" pitchFamily="34" charset="0"/>
                <a:ea typeface="Accordance" panose="00000400000000000000" pitchFamily="2" charset="-78"/>
                <a:cs typeface="Arial" panose="020B0604020202020204" pitchFamily="34" charset="0"/>
              </a:rPr>
              <a:t>لوقا 3: 23 وغيرها</a:t>
            </a:r>
            <a:endParaRPr lang="en-US" sz="1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45116" name="Rectangle 28"/>
          <p:cNvSpPr>
            <a:spLocks noChangeArrowheads="1"/>
          </p:cNvSpPr>
          <p:nvPr/>
        </p:nvSpPr>
        <p:spPr bwMode="auto">
          <a:xfrm>
            <a:off x="5181600" y="758825"/>
            <a:ext cx="2924884"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345117" name="Rectangle 29"/>
          <p:cNvSpPr>
            <a:spLocks noChangeArrowheads="1"/>
          </p:cNvSpPr>
          <p:nvPr/>
        </p:nvSpPr>
        <p:spPr bwMode="auto">
          <a:xfrm>
            <a:off x="8100072" y="6523752"/>
            <a:ext cx="325731"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25</a:t>
            </a:r>
          </a:p>
        </p:txBody>
      </p:sp>
      <p:sp>
        <p:nvSpPr>
          <p:cNvPr id="23" name="Text Box 4">
            <a:extLst>
              <a:ext uri="{FF2B5EF4-FFF2-40B4-BE49-F238E27FC236}">
                <a16:creationId xmlns:a16="http://schemas.microsoft.com/office/drawing/2014/main" id="{38F3429E-57F9-4DA4-A7F3-360A39512E1D}"/>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نوح</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24" name="Line 10">
            <a:extLst>
              <a:ext uri="{FF2B5EF4-FFF2-40B4-BE49-F238E27FC236}">
                <a16:creationId xmlns:a16="http://schemas.microsoft.com/office/drawing/2014/main" id="{20E040BF-EA3F-451E-A4B8-3992A57FA912}"/>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6" name="Line 11">
            <a:extLst>
              <a:ext uri="{FF2B5EF4-FFF2-40B4-BE49-F238E27FC236}">
                <a16:creationId xmlns:a16="http://schemas.microsoft.com/office/drawing/2014/main" id="{A64375DB-C745-4229-BA7A-705A9AF57B09}"/>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7" name="Line 14">
            <a:extLst>
              <a:ext uri="{FF2B5EF4-FFF2-40B4-BE49-F238E27FC236}">
                <a16:creationId xmlns:a16="http://schemas.microsoft.com/office/drawing/2014/main" id="{47D073BA-9505-4806-964F-11B2EF1346B3}"/>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9" name="Text Box 5">
            <a:extLst>
              <a:ext uri="{FF2B5EF4-FFF2-40B4-BE49-F238E27FC236}">
                <a16:creationId xmlns:a16="http://schemas.microsoft.com/office/drawing/2014/main" id="{B4A3D018-B9C7-43DD-B2C6-F127F4E2CFDD}"/>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400" dirty="0">
                <a:solidFill>
                  <a:srgbClr val="FFFFFF"/>
                </a:solidFill>
                <a:latin typeface="Arial" panose="020B0604020202020204" pitchFamily="34" charset="0"/>
                <a:ea typeface="Accordance" panose="00000400000000000000" pitchFamily="2" charset="-78"/>
                <a:cs typeface="Arial" panose="020B0604020202020204" pitchFamily="34" charset="0"/>
              </a:rPr>
              <a:t>إبراهيم</a:t>
            </a:r>
            <a:endParaRPr lang="en-US" sz="2400" dirty="0">
              <a:solidFill>
                <a:srgbClr val="FFFFFF"/>
              </a:solidFill>
              <a:latin typeface="Arial" panose="020B0604020202020204" pitchFamily="34" charset="0"/>
              <a:ea typeface="Accordance" panose="00000400000000000000" pitchFamily="2" charset="-78"/>
              <a:cs typeface="Arial" panose="020B0604020202020204" pitchFamily="34" charset="0"/>
            </a:endParaRPr>
          </a:p>
        </p:txBody>
      </p:sp>
      <p:sp>
        <p:nvSpPr>
          <p:cNvPr id="30" name="Text Box 6">
            <a:extLst>
              <a:ext uri="{FF2B5EF4-FFF2-40B4-BE49-F238E27FC236}">
                <a16:creationId xmlns:a16="http://schemas.microsoft.com/office/drawing/2014/main" id="{D30651BB-70A6-4C52-A1EC-8C4DB53BDBE8}"/>
              </a:ext>
            </a:extLst>
          </p:cNvPr>
          <p:cNvSpPr txBox="1">
            <a:spLocks noChangeArrowheads="1"/>
          </p:cNvSpPr>
          <p:nvPr/>
        </p:nvSpPr>
        <p:spPr bwMode="auto">
          <a:xfrm>
            <a:off x="3939381" y="305593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latin typeface="Arial" panose="020B0604020202020204" pitchFamily="34" charset="0"/>
                <a:ea typeface="Accordance" panose="00000400000000000000" pitchFamily="2" charset="-78"/>
                <a:cs typeface="Arial" panose="020B0604020202020204" pitchFamily="34" charset="0"/>
              </a:rPr>
              <a:t>داود</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بثشبع</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1" name="Line 7">
            <a:extLst>
              <a:ext uri="{FF2B5EF4-FFF2-40B4-BE49-F238E27FC236}">
                <a16:creationId xmlns:a16="http://schemas.microsoft.com/office/drawing/2014/main" id="{0FB37354-171D-4427-BA86-CA41FBB5D014}"/>
              </a:ext>
            </a:extLst>
          </p:cNvPr>
          <p:cNvSpPr>
            <a:spLocks noChangeShapeType="1"/>
          </p:cNvSpPr>
          <p:nvPr/>
        </p:nvSpPr>
        <p:spPr bwMode="auto">
          <a:xfrm>
            <a:off x="4572000" y="3284539"/>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8" name="Text Box 21">
            <a:extLst>
              <a:ext uri="{FF2B5EF4-FFF2-40B4-BE49-F238E27FC236}">
                <a16:creationId xmlns:a16="http://schemas.microsoft.com/office/drawing/2014/main" id="{04F63C53-3C07-4B25-AECC-3EA066C8EA9D}"/>
              </a:ext>
            </a:extLst>
          </p:cNvPr>
          <p:cNvSpPr txBox="1">
            <a:spLocks noChangeArrowheads="1"/>
          </p:cNvSpPr>
          <p:nvPr/>
        </p:nvSpPr>
        <p:spPr bwMode="auto">
          <a:xfrm>
            <a:off x="3517106" y="3810251"/>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ناثان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سليمان</a:t>
            </a:r>
            <a:endParaRPr lang="en-US" sz="2400" u="sng"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32" name="Line 26">
            <a:extLst>
              <a:ext uri="{FF2B5EF4-FFF2-40B4-BE49-F238E27FC236}">
                <a16:creationId xmlns:a16="http://schemas.microsoft.com/office/drawing/2014/main" id="{54F154ED-DB45-42D1-B23B-67EB5680B320}"/>
              </a:ext>
            </a:extLst>
          </p:cNvPr>
          <p:cNvSpPr>
            <a:spLocks noChangeShapeType="1"/>
          </p:cNvSpPr>
          <p:nvPr/>
        </p:nvSpPr>
        <p:spPr bwMode="auto">
          <a:xfrm flipH="1" flipV="1">
            <a:off x="3280569" y="3630332"/>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3" name="Line 27">
            <a:extLst>
              <a:ext uri="{FF2B5EF4-FFF2-40B4-BE49-F238E27FC236}">
                <a16:creationId xmlns:a16="http://schemas.microsoft.com/office/drawing/2014/main" id="{82C61BC7-2865-488D-92BD-75F56C43307D}"/>
              </a:ext>
            </a:extLst>
          </p:cNvPr>
          <p:cNvSpPr>
            <a:spLocks noChangeShapeType="1"/>
          </p:cNvSpPr>
          <p:nvPr/>
        </p:nvSpPr>
        <p:spPr bwMode="auto">
          <a:xfrm flipH="1" flipV="1">
            <a:off x="5477669" y="3630332"/>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nvGrpSpPr>
          <p:cNvPr id="34" name="Group 47">
            <a:extLst>
              <a:ext uri="{FF2B5EF4-FFF2-40B4-BE49-F238E27FC236}">
                <a16:creationId xmlns:a16="http://schemas.microsoft.com/office/drawing/2014/main" id="{9EF57770-F492-4B2B-8A0B-485DFD293596}"/>
              </a:ext>
            </a:extLst>
          </p:cNvPr>
          <p:cNvGrpSpPr>
            <a:grpSpLocks/>
          </p:cNvGrpSpPr>
          <p:nvPr/>
        </p:nvGrpSpPr>
        <p:grpSpPr bwMode="auto">
          <a:xfrm>
            <a:off x="3945731" y="3617632"/>
            <a:ext cx="1684338" cy="182563"/>
            <a:chOff x="2796" y="2106"/>
            <a:chExt cx="1061" cy="115"/>
          </a:xfrm>
        </p:grpSpPr>
        <p:sp>
          <p:nvSpPr>
            <p:cNvPr id="35" name="Line 23">
              <a:extLst>
                <a:ext uri="{FF2B5EF4-FFF2-40B4-BE49-F238E27FC236}">
                  <a16:creationId xmlns:a16="http://schemas.microsoft.com/office/drawing/2014/main" id="{DD89CA56-B21B-49D8-BAEB-36C5ACDE1CCC}"/>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6" name="Line 24">
              <a:extLst>
                <a:ext uri="{FF2B5EF4-FFF2-40B4-BE49-F238E27FC236}">
                  <a16:creationId xmlns:a16="http://schemas.microsoft.com/office/drawing/2014/main" id="{2BA8CB03-3CD5-4B5B-A449-F9E8524FA3CA}"/>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7" name="Line 25">
              <a:extLst>
                <a:ext uri="{FF2B5EF4-FFF2-40B4-BE49-F238E27FC236}">
                  <a16:creationId xmlns:a16="http://schemas.microsoft.com/office/drawing/2014/main" id="{8AF78219-6013-4DE9-9846-985AB855D3EB}"/>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
        <p:nvSpPr>
          <p:cNvPr id="38" name="Text Box 26">
            <a:extLst>
              <a:ext uri="{FF2B5EF4-FFF2-40B4-BE49-F238E27FC236}">
                <a16:creationId xmlns:a16="http://schemas.microsoft.com/office/drawing/2014/main" id="{8A710E05-59ED-496C-BFAA-E3122FE50B5E}"/>
              </a:ext>
            </a:extLst>
          </p:cNvPr>
          <p:cNvSpPr txBox="1">
            <a:spLocks noChangeArrowheads="1"/>
          </p:cNvSpPr>
          <p:nvPr/>
        </p:nvSpPr>
        <p:spPr bwMode="auto">
          <a:xfrm>
            <a:off x="3639386" y="5984524"/>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مريم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p>
        </p:txBody>
      </p:sp>
      <p:sp>
        <p:nvSpPr>
          <p:cNvPr id="39" name="Line 37">
            <a:extLst>
              <a:ext uri="{FF2B5EF4-FFF2-40B4-BE49-F238E27FC236}">
                <a16:creationId xmlns:a16="http://schemas.microsoft.com/office/drawing/2014/main" id="{0F59C4CB-CDBB-49A5-B457-B4621BF3ED99}"/>
              </a:ext>
            </a:extLst>
          </p:cNvPr>
          <p:cNvSpPr>
            <a:spLocks noChangeShapeType="1"/>
          </p:cNvSpPr>
          <p:nvPr/>
        </p:nvSpPr>
        <p:spPr bwMode="auto">
          <a:xfrm flipV="1">
            <a:off x="3985586" y="5744319"/>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0" name="Line 38">
            <a:extLst>
              <a:ext uri="{FF2B5EF4-FFF2-40B4-BE49-F238E27FC236}">
                <a16:creationId xmlns:a16="http://schemas.microsoft.com/office/drawing/2014/main" id="{D13815D2-18F3-4061-84AB-47DAA9B40E10}"/>
              </a:ext>
            </a:extLst>
          </p:cNvPr>
          <p:cNvSpPr>
            <a:spLocks noChangeShapeType="1"/>
          </p:cNvSpPr>
          <p:nvPr/>
        </p:nvSpPr>
        <p:spPr bwMode="auto">
          <a:xfrm flipV="1">
            <a:off x="3985586" y="4309219"/>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1" name="AutoShape 50">
            <a:extLst>
              <a:ext uri="{FF2B5EF4-FFF2-40B4-BE49-F238E27FC236}">
                <a16:creationId xmlns:a16="http://schemas.microsoft.com/office/drawing/2014/main" id="{559A14F1-6E03-4D74-B4D8-07A32FFF7087}"/>
              </a:ext>
            </a:extLst>
          </p:cNvPr>
          <p:cNvSpPr>
            <a:spLocks noChangeArrowheads="1"/>
          </p:cNvSpPr>
          <p:nvPr/>
        </p:nvSpPr>
        <p:spPr bwMode="auto">
          <a:xfrm>
            <a:off x="3769686" y="4717206"/>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2" name="Text Box 55">
            <a:extLst>
              <a:ext uri="{FF2B5EF4-FFF2-40B4-BE49-F238E27FC236}">
                <a16:creationId xmlns:a16="http://schemas.microsoft.com/office/drawing/2014/main" id="{7DDE8176-9E51-4CC9-8AA2-6585C581B31D}"/>
              </a:ext>
            </a:extLst>
          </p:cNvPr>
          <p:cNvSpPr txBox="1">
            <a:spLocks noChangeArrowheads="1"/>
          </p:cNvSpPr>
          <p:nvPr/>
        </p:nvSpPr>
        <p:spPr bwMode="auto">
          <a:xfrm>
            <a:off x="89694" y="4121477"/>
            <a:ext cx="538797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000" dirty="0">
                <a:solidFill>
                  <a:schemeClr val="folHlink"/>
                </a:solidFill>
                <a:latin typeface="Arial" panose="020B0604020202020204" pitchFamily="34" charset="0"/>
                <a:ea typeface="Accordance" panose="00000400000000000000" pitchFamily="2" charset="-78"/>
                <a:cs typeface="Arial" panose="020B0604020202020204" pitchFamily="34" charset="0"/>
              </a:rPr>
              <a:t>لوقا 3: 23 (انظر مراجع أخرى)</a:t>
            </a:r>
          </a:p>
        </p:txBody>
      </p:sp>
    </p:spTree>
    <p:extLst>
      <p:ext uri="{BB962C8B-B14F-4D97-AF65-F5344CB8AC3E}">
        <p14:creationId xmlns:p14="http://schemas.microsoft.com/office/powerpoint/2010/main" val="3769465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ou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415" name="Text Box 31"/>
          <p:cNvSpPr txBox="1">
            <a:spLocks noChangeArrowheads="1"/>
          </p:cNvSpPr>
          <p:nvPr/>
        </p:nvSpPr>
        <p:spPr bwMode="auto">
          <a:xfrm>
            <a:off x="3598863" y="546100"/>
            <a:ext cx="5387975"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dirty="0">
                <a:solidFill>
                  <a:schemeClr val="folHlink"/>
                </a:solidFill>
                <a:latin typeface="Arial" panose="020B0604020202020204" pitchFamily="34" charset="0"/>
                <a:ea typeface="Accordance" panose="00000400000000000000" pitchFamily="2" charset="-78"/>
                <a:cs typeface="Arial" panose="020B0604020202020204" pitchFamily="34" charset="0"/>
              </a:rPr>
              <a:t>لوقا 3: 23 (انظر مراجع أخرى)</a:t>
            </a:r>
          </a:p>
        </p:txBody>
      </p:sp>
      <p:sp>
        <p:nvSpPr>
          <p:cNvPr id="77827" name="Text Box 3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cs typeface="Arial" panose="020B0604020202020204" pitchFamily="34" charset="0"/>
              </a:rPr>
              <a:t> </a:t>
            </a:r>
          </a:p>
        </p:txBody>
      </p:sp>
      <p:sp>
        <p:nvSpPr>
          <p:cNvPr id="77828" name="Text Box 35"/>
          <p:cNvSpPr txBox="1">
            <a:spLocks noChangeArrowheads="1"/>
          </p:cNvSpPr>
          <p:nvPr/>
        </p:nvSpPr>
        <p:spPr bwMode="auto">
          <a:xfrm>
            <a:off x="8882063" y="55308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panose="020B0604020202020204" pitchFamily="34" charset="0"/>
              <a:cs typeface="Arial" panose="020B0604020202020204" pitchFamily="34" charset="0"/>
            </a:endParaRPr>
          </a:p>
        </p:txBody>
      </p:sp>
      <p:grpSp>
        <p:nvGrpSpPr>
          <p:cNvPr id="2" name="Group 39"/>
          <p:cNvGrpSpPr>
            <a:grpSpLocks/>
          </p:cNvGrpSpPr>
          <p:nvPr/>
        </p:nvGrpSpPr>
        <p:grpSpPr bwMode="auto">
          <a:xfrm>
            <a:off x="817563" y="947738"/>
            <a:ext cx="7537450" cy="1430337"/>
            <a:chOff x="515" y="597"/>
            <a:chExt cx="4748" cy="901"/>
          </a:xfrm>
        </p:grpSpPr>
        <p:sp>
          <p:nvSpPr>
            <p:cNvPr id="528420" name="Text Box 36"/>
            <p:cNvSpPr txBox="1">
              <a:spLocks noChangeArrowheads="1"/>
            </p:cNvSpPr>
            <p:nvPr/>
          </p:nvSpPr>
          <p:spPr bwMode="auto">
            <a:xfrm>
              <a:off x="515" y="597"/>
              <a:ext cx="4748" cy="60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لوقا 3: 13 لما ابتدأ يسوع كان له نحو ثلاثين سنة، وهو </a:t>
              </a:r>
              <a:r>
                <a:rPr lang="ar-JO" sz="2800" dirty="0">
                  <a:solidFill>
                    <a:srgbClr val="00FFCC"/>
                  </a:solidFill>
                  <a:latin typeface="Arial" panose="020B0604020202020204" pitchFamily="34" charset="0"/>
                  <a:ea typeface="Accordance" panose="00000400000000000000" pitchFamily="2" charset="-78"/>
                  <a:cs typeface="Arial" panose="020B0604020202020204" pitchFamily="34" charset="0"/>
                </a:rPr>
                <a:t>على ما كان يظن </a:t>
              </a: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ابن يوسف.</a:t>
              </a:r>
              <a:endParaRPr lang="en-US" sz="2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528421" name="Line 37"/>
            <p:cNvSpPr>
              <a:spLocks noChangeShapeType="1"/>
            </p:cNvSpPr>
            <p:nvPr/>
          </p:nvSpPr>
          <p:spPr bwMode="auto">
            <a:xfrm>
              <a:off x="1648" y="1498"/>
              <a:ext cx="2721" cy="0"/>
            </a:xfrm>
            <a:prstGeom prst="line">
              <a:avLst/>
            </a:prstGeom>
            <a:noFill/>
            <a:ln w="57150">
              <a:solidFill>
                <a:srgbClr val="FAF40C"/>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
        <p:nvSpPr>
          <p:cNvPr id="528422" name="Text Box 38"/>
          <p:cNvSpPr txBox="1">
            <a:spLocks noChangeArrowheads="1"/>
          </p:cNvSpPr>
          <p:nvPr/>
        </p:nvSpPr>
        <p:spPr bwMode="auto">
          <a:xfrm>
            <a:off x="836613" y="2719388"/>
            <a:ext cx="7727950" cy="2677656"/>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r" rtl="1">
              <a:spcBef>
                <a:spcPct val="50000"/>
              </a:spcBef>
              <a:defRPr/>
            </a:pPr>
            <a:endParaRPr lang="ar-JO"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a:p>
            <a:pPr algn="r" rtl="1">
              <a:spcBef>
                <a:spcPct val="50000"/>
              </a:spcBef>
              <a:defRPr/>
            </a:pPr>
            <a:r>
              <a:rPr lang="ar-JO" sz="2400" dirty="0">
                <a:solidFill>
                  <a:srgbClr val="00FFCC"/>
                </a:solidFill>
                <a:latin typeface="Arial" panose="020B0604020202020204" pitchFamily="34" charset="0"/>
                <a:ea typeface="Accordance" panose="00000400000000000000" pitchFamily="2" charset="-78"/>
                <a:cs typeface="Arial" panose="020B0604020202020204" pitchFamily="34" charset="0"/>
              </a:rPr>
              <a:t>كان لوقا يتتبع سلالة مريم</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يجادل العديد من المترجمين [من بين مواقف مختلفة ...] بأن لوقا كان يعطي سلسلة نسب مريم، موضحاً أنها كانت أيضاً من سلالة داود، وبالتالي تم تصنيف يسوع على أنه المسيح، ليس فقط من خلال يوسف (منذ أن كان أكبر وريث </a:t>
            </a:r>
            <a:r>
              <a:rPr lang="ar-JO" sz="2400" dirty="0">
                <a:solidFill>
                  <a:srgbClr val="00FFCC"/>
                </a:solidFill>
                <a:latin typeface="Arial" panose="020B0604020202020204" pitchFamily="34" charset="0"/>
                <a:ea typeface="Accordance" panose="00000400000000000000" pitchFamily="2" charset="-78"/>
                <a:cs typeface="Arial" panose="020B0604020202020204" pitchFamily="34" charset="0"/>
              </a:rPr>
              <a:t>شرعي</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ولكن أيضاً من خلال مريم.</a:t>
            </a:r>
          </a:p>
          <a:p>
            <a:pPr algn="ctr">
              <a:spcBef>
                <a:spcPct val="50000"/>
              </a:spcBef>
              <a:defRPr/>
            </a:pPr>
            <a:r>
              <a:rPr lang="en-US" dirty="0">
                <a:solidFill>
                  <a:srgbClr val="00FFFF"/>
                </a:solidFill>
                <a:latin typeface="Arial" panose="020B0604020202020204" pitchFamily="34" charset="0"/>
                <a:ea typeface="Accordance" panose="00000400000000000000" pitchFamily="2" charset="-78"/>
                <a:cs typeface="Arial" panose="020B0604020202020204" pitchFamily="34" charset="0"/>
              </a:rPr>
              <a:t>              </a:t>
            </a:r>
            <a:r>
              <a:rPr lang="ar-JO" dirty="0">
                <a:solidFill>
                  <a:srgbClr val="00FFFF"/>
                </a:solidFill>
                <a:latin typeface="Arial" panose="020B0604020202020204" pitchFamily="34" charset="0"/>
                <a:ea typeface="Accordance" panose="00000400000000000000" pitchFamily="2" charset="-78"/>
                <a:cs typeface="Arial" panose="020B0604020202020204" pitchFamily="34" charset="0"/>
              </a:rPr>
              <a:t>لويس باربيري، تفسير الكتاب المقدس المعرفي، محرران. جون والفورد وروي زوك (فيكتور بوكس، 1983)، 212.</a:t>
            </a:r>
            <a:endParaRPr lang="en-US" i="1" dirty="0">
              <a:solidFill>
                <a:srgbClr val="00FFFF"/>
              </a:solidFill>
              <a:latin typeface="Arial" panose="020B0604020202020204" pitchFamily="34" charset="0"/>
              <a:ea typeface="Accordance" panose="00000400000000000000" pitchFamily="2" charset="-78"/>
              <a:cs typeface="Arial" panose="020B0604020202020204" pitchFamily="34" charset="0"/>
            </a:endParaRPr>
          </a:p>
        </p:txBody>
      </p:sp>
      <p:sp>
        <p:nvSpPr>
          <p:cNvPr id="77831" name="Text Box 4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28425" name="Rectangle 4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28428" name="Rectangle 44"/>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32</a:t>
            </a:r>
          </a:p>
        </p:txBody>
      </p:sp>
      <p:sp>
        <p:nvSpPr>
          <p:cNvPr id="77834" name="Text Box 46"/>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1</a:t>
            </a:r>
            <a:endParaRPr lang="en-US" dirty="0">
              <a:solidFill>
                <a:srgbClr val="FFFFFF"/>
              </a:solidFill>
              <a:latin typeface="Arial" panose="020B0604020202020204" pitchFamily="34" charset="0"/>
              <a:cs typeface="Arial" panose="020B0604020202020204" pitchFamily="34" charset="0"/>
            </a:endParaRPr>
          </a:p>
        </p:txBody>
      </p:sp>
      <p:sp>
        <p:nvSpPr>
          <p:cNvPr id="14" name="Rectangle 4">
            <a:extLst>
              <a:ext uri="{FF2B5EF4-FFF2-40B4-BE49-F238E27FC236}">
                <a16:creationId xmlns:a16="http://schemas.microsoft.com/office/drawing/2014/main" id="{90265725-0F16-44B0-9062-2EA61AD9D043}"/>
              </a:ext>
            </a:extLst>
          </p:cNvPr>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8422"/>
                                        </p:tgtEl>
                                        <p:attrNameLst>
                                          <p:attrName>style.visibility</p:attrName>
                                        </p:attrNameLst>
                                      </p:cBhvr>
                                      <p:to>
                                        <p:strVal val="visible"/>
                                      </p:to>
                                    </p:set>
                                    <p:animEffect transition="in" filter="fade">
                                      <p:cBhvr>
                                        <p:cTn id="12" dur="1000"/>
                                        <p:tgtEl>
                                          <p:spTgt spid="52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2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55" name="Line 31"/>
          <p:cNvSpPr>
            <a:spLocks noChangeShapeType="1"/>
          </p:cNvSpPr>
          <p:nvPr/>
        </p:nvSpPr>
        <p:spPr bwMode="auto">
          <a:xfrm flipV="1">
            <a:off x="5655469" y="4273241"/>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59459" name="AutoShape 35"/>
          <p:cNvSpPr>
            <a:spLocks noChangeArrowheads="1"/>
          </p:cNvSpPr>
          <p:nvPr/>
        </p:nvSpPr>
        <p:spPr bwMode="auto">
          <a:xfrm>
            <a:off x="5477669" y="4668528"/>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359462" name="Line 38"/>
          <p:cNvSpPr>
            <a:spLocks noChangeShapeType="1"/>
          </p:cNvSpPr>
          <p:nvPr/>
        </p:nvSpPr>
        <p:spPr bwMode="auto">
          <a:xfrm flipV="1">
            <a:off x="5693569" y="5644841"/>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9905"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359472"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359479" name="Rectangle 5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33</a:t>
            </a:r>
          </a:p>
        </p:txBody>
      </p:sp>
      <p:sp>
        <p:nvSpPr>
          <p:cNvPr id="44" name="Text Box 2">
            <a:extLst>
              <a:ext uri="{FF2B5EF4-FFF2-40B4-BE49-F238E27FC236}">
                <a16:creationId xmlns:a16="http://schemas.microsoft.com/office/drawing/2014/main" id="{4B196C27-45DB-47E3-9833-9DD15DB0ACC8}"/>
              </a:ext>
            </a:extLst>
          </p:cNvPr>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آدم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حواء</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45" name="Text Box 3">
            <a:extLst>
              <a:ext uri="{FF2B5EF4-FFF2-40B4-BE49-F238E27FC236}">
                <a16:creationId xmlns:a16="http://schemas.microsoft.com/office/drawing/2014/main" id="{14883490-F0F4-4B87-9C44-A1703049B7E4}"/>
              </a:ext>
            </a:extLst>
          </p:cNvPr>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قاين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هابيل  </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شيث</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46" name="Rectangle 4">
            <a:extLst>
              <a:ext uri="{FF2B5EF4-FFF2-40B4-BE49-F238E27FC236}">
                <a16:creationId xmlns:a16="http://schemas.microsoft.com/office/drawing/2014/main" id="{4C7BB5FA-E0A5-42DD-9EBA-43FBB8213E27}"/>
              </a:ext>
            </a:extLst>
          </p:cNvPr>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47" name="Line 5">
            <a:extLst>
              <a:ext uri="{FF2B5EF4-FFF2-40B4-BE49-F238E27FC236}">
                <a16:creationId xmlns:a16="http://schemas.microsoft.com/office/drawing/2014/main" id="{DF3824C2-DEEA-4D7D-AC0B-DCCF65580132}"/>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48" name="Line 6">
            <a:extLst>
              <a:ext uri="{FF2B5EF4-FFF2-40B4-BE49-F238E27FC236}">
                <a16:creationId xmlns:a16="http://schemas.microsoft.com/office/drawing/2014/main" id="{22C7443C-480F-4AC5-8486-ABB02F511801}"/>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49" name="Line 7">
            <a:extLst>
              <a:ext uri="{FF2B5EF4-FFF2-40B4-BE49-F238E27FC236}">
                <a16:creationId xmlns:a16="http://schemas.microsoft.com/office/drawing/2014/main" id="{0CDB8B7E-3D2E-4DD1-BB2E-C5C8954664B6}"/>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0" name="Line 8">
            <a:extLst>
              <a:ext uri="{FF2B5EF4-FFF2-40B4-BE49-F238E27FC236}">
                <a16:creationId xmlns:a16="http://schemas.microsoft.com/office/drawing/2014/main" id="{C6903852-B474-4039-8B29-BE707D0F0B9C}"/>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1" name="Line 9">
            <a:extLst>
              <a:ext uri="{FF2B5EF4-FFF2-40B4-BE49-F238E27FC236}">
                <a16:creationId xmlns:a16="http://schemas.microsoft.com/office/drawing/2014/main" id="{BE25D8C8-5C81-4BC3-8540-CF70D16E0D33}"/>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2" name="Line 10">
            <a:extLst>
              <a:ext uri="{FF2B5EF4-FFF2-40B4-BE49-F238E27FC236}">
                <a16:creationId xmlns:a16="http://schemas.microsoft.com/office/drawing/2014/main" id="{F144DABE-C8DA-415F-883F-0073FC106D77}"/>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3" name="Line 11">
            <a:extLst>
              <a:ext uri="{FF2B5EF4-FFF2-40B4-BE49-F238E27FC236}">
                <a16:creationId xmlns:a16="http://schemas.microsoft.com/office/drawing/2014/main" id="{DA628DA2-D96E-4853-9129-93938475F64C}"/>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4" name="Line 12">
            <a:extLst>
              <a:ext uri="{FF2B5EF4-FFF2-40B4-BE49-F238E27FC236}">
                <a16:creationId xmlns:a16="http://schemas.microsoft.com/office/drawing/2014/main" id="{F48BAC3A-3685-4ECC-9565-CC123C096CDB}"/>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5" name="Text Box 13">
            <a:extLst>
              <a:ext uri="{FF2B5EF4-FFF2-40B4-BE49-F238E27FC236}">
                <a16:creationId xmlns:a16="http://schemas.microsoft.com/office/drawing/2014/main" id="{AEA97BE7-C2D2-4F1E-B422-24B8DC937528}"/>
              </a:ext>
            </a:extLst>
          </p:cNvPr>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*مختصر</a:t>
            </a:r>
          </a:p>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   جداً</a:t>
            </a:r>
            <a:endParaRPr lang="en-US" sz="2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56" name="Text Box 26">
            <a:extLst>
              <a:ext uri="{FF2B5EF4-FFF2-40B4-BE49-F238E27FC236}">
                <a16:creationId xmlns:a16="http://schemas.microsoft.com/office/drawing/2014/main" id="{7FB57352-51A2-494B-8522-7263F87004EB}"/>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latin typeface="Arial" panose="020B0604020202020204" pitchFamily="34" charset="0"/>
                <a:ea typeface="Accordance" panose="00000400000000000000" pitchFamily="2" charset="-78"/>
                <a:cs typeface="Arial" panose="020B0604020202020204" pitchFamily="34" charset="0"/>
              </a:rPr>
              <a:t>مكان النص:</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57" name="Text Box 27">
            <a:extLst>
              <a:ext uri="{FF2B5EF4-FFF2-40B4-BE49-F238E27FC236}">
                <a16:creationId xmlns:a16="http://schemas.microsoft.com/office/drawing/2014/main" id="{AF2CFAF5-1179-4257-9DA6-B529DE5E46F8}"/>
              </a:ext>
            </a:extLst>
          </p:cNvPr>
          <p:cNvSpPr txBox="1">
            <a:spLocks noChangeArrowheads="1"/>
          </p:cNvSpPr>
          <p:nvPr/>
        </p:nvSpPr>
        <p:spPr bwMode="auto">
          <a:xfrm>
            <a:off x="5054600" y="1094581"/>
            <a:ext cx="3287713" cy="36933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SA" sz="1800" dirty="0">
                <a:solidFill>
                  <a:schemeClr val="folHlink"/>
                </a:solidFill>
                <a:latin typeface="Arial" panose="020B0604020202020204" pitchFamily="34" charset="0"/>
                <a:ea typeface="Accordance" panose="00000400000000000000" pitchFamily="2" charset="-78"/>
                <a:cs typeface="Arial" panose="020B0604020202020204" pitchFamily="34" charset="0"/>
              </a:rPr>
              <a:t>متى 1: 16</a:t>
            </a:r>
            <a:endParaRPr lang="en-US" sz="1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58" name="Rectangle 28">
            <a:extLst>
              <a:ext uri="{FF2B5EF4-FFF2-40B4-BE49-F238E27FC236}">
                <a16:creationId xmlns:a16="http://schemas.microsoft.com/office/drawing/2014/main" id="{3D99E7BA-F1B5-48DE-B5CD-EC8DEF22DC47}"/>
              </a:ext>
            </a:extLst>
          </p:cNvPr>
          <p:cNvSpPr>
            <a:spLocks noChangeArrowheads="1"/>
          </p:cNvSpPr>
          <p:nvPr/>
        </p:nvSpPr>
        <p:spPr bwMode="auto">
          <a:xfrm>
            <a:off x="5181600" y="758825"/>
            <a:ext cx="2924884"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9" name="Text Box 4">
            <a:extLst>
              <a:ext uri="{FF2B5EF4-FFF2-40B4-BE49-F238E27FC236}">
                <a16:creationId xmlns:a16="http://schemas.microsoft.com/office/drawing/2014/main" id="{23217B58-3B70-4609-B624-FA10A1A3E18E}"/>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نوح</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0" name="Line 10">
            <a:extLst>
              <a:ext uri="{FF2B5EF4-FFF2-40B4-BE49-F238E27FC236}">
                <a16:creationId xmlns:a16="http://schemas.microsoft.com/office/drawing/2014/main" id="{6284403F-11F6-4B67-B061-2249ECBD4F0A}"/>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1" name="Line 11">
            <a:extLst>
              <a:ext uri="{FF2B5EF4-FFF2-40B4-BE49-F238E27FC236}">
                <a16:creationId xmlns:a16="http://schemas.microsoft.com/office/drawing/2014/main" id="{89B4A2EA-B7AF-44D8-B9A1-BCF517406E72}"/>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2" name="Line 14">
            <a:extLst>
              <a:ext uri="{FF2B5EF4-FFF2-40B4-BE49-F238E27FC236}">
                <a16:creationId xmlns:a16="http://schemas.microsoft.com/office/drawing/2014/main" id="{5B95564E-12DF-4ACE-8755-FD43FDAB6A20}"/>
              </a:ext>
            </a:extLst>
          </p:cNvPr>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3" name="Text Box 5">
            <a:extLst>
              <a:ext uri="{FF2B5EF4-FFF2-40B4-BE49-F238E27FC236}">
                <a16:creationId xmlns:a16="http://schemas.microsoft.com/office/drawing/2014/main" id="{1FFBA681-6224-48ED-AF81-E66E564AF06E}"/>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400" dirty="0">
                <a:solidFill>
                  <a:srgbClr val="FFFFFF"/>
                </a:solidFill>
                <a:latin typeface="Arial" panose="020B0604020202020204" pitchFamily="34" charset="0"/>
                <a:ea typeface="Accordance" panose="00000400000000000000" pitchFamily="2" charset="-78"/>
                <a:cs typeface="Arial" panose="020B0604020202020204" pitchFamily="34" charset="0"/>
              </a:rPr>
              <a:t>إبراهيم</a:t>
            </a:r>
            <a:endParaRPr lang="en-US" sz="2400" dirty="0">
              <a:solidFill>
                <a:srgbClr val="FFFFFF"/>
              </a:solidFill>
              <a:latin typeface="Arial" panose="020B0604020202020204" pitchFamily="34" charset="0"/>
              <a:ea typeface="Accordance" panose="00000400000000000000" pitchFamily="2" charset="-78"/>
              <a:cs typeface="Arial" panose="020B0604020202020204" pitchFamily="34" charset="0"/>
            </a:endParaRPr>
          </a:p>
        </p:txBody>
      </p:sp>
      <p:sp>
        <p:nvSpPr>
          <p:cNvPr id="64" name="Text Box 6">
            <a:extLst>
              <a:ext uri="{FF2B5EF4-FFF2-40B4-BE49-F238E27FC236}">
                <a16:creationId xmlns:a16="http://schemas.microsoft.com/office/drawing/2014/main" id="{B2E1B685-004D-46D7-A4D5-C2A3E840347A}"/>
              </a:ext>
            </a:extLst>
          </p:cNvPr>
          <p:cNvSpPr txBox="1">
            <a:spLocks noChangeArrowheads="1"/>
          </p:cNvSpPr>
          <p:nvPr/>
        </p:nvSpPr>
        <p:spPr bwMode="auto">
          <a:xfrm>
            <a:off x="3939381" y="305593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latin typeface="Arial" panose="020B0604020202020204" pitchFamily="34" charset="0"/>
                <a:ea typeface="Accordance" panose="00000400000000000000" pitchFamily="2" charset="-78"/>
                <a:cs typeface="Arial" panose="020B0604020202020204" pitchFamily="34" charset="0"/>
              </a:rPr>
              <a:t>داود</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بثشبع</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5" name="Line 7">
            <a:extLst>
              <a:ext uri="{FF2B5EF4-FFF2-40B4-BE49-F238E27FC236}">
                <a16:creationId xmlns:a16="http://schemas.microsoft.com/office/drawing/2014/main" id="{51382DD2-FAE8-4B05-91C5-4684D15FAE2C}"/>
              </a:ext>
            </a:extLst>
          </p:cNvPr>
          <p:cNvSpPr>
            <a:spLocks noChangeShapeType="1"/>
          </p:cNvSpPr>
          <p:nvPr/>
        </p:nvSpPr>
        <p:spPr bwMode="auto">
          <a:xfrm>
            <a:off x="4572000" y="3284539"/>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6" name="Text Box 21">
            <a:extLst>
              <a:ext uri="{FF2B5EF4-FFF2-40B4-BE49-F238E27FC236}">
                <a16:creationId xmlns:a16="http://schemas.microsoft.com/office/drawing/2014/main" id="{3C16C858-E5AC-4A2F-A508-E37B1CB2F64B}"/>
              </a:ext>
            </a:extLst>
          </p:cNvPr>
          <p:cNvSpPr txBox="1">
            <a:spLocks noChangeArrowheads="1"/>
          </p:cNvSpPr>
          <p:nvPr/>
        </p:nvSpPr>
        <p:spPr bwMode="auto">
          <a:xfrm>
            <a:off x="3517106" y="3810251"/>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ناثان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سليمان</a:t>
            </a:r>
            <a:endParaRPr lang="en-US" sz="2400" u="sng"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7" name="Line 26">
            <a:extLst>
              <a:ext uri="{FF2B5EF4-FFF2-40B4-BE49-F238E27FC236}">
                <a16:creationId xmlns:a16="http://schemas.microsoft.com/office/drawing/2014/main" id="{FC7E8DE0-915C-4F24-B426-5F41EFA6B996}"/>
              </a:ext>
            </a:extLst>
          </p:cNvPr>
          <p:cNvSpPr>
            <a:spLocks noChangeShapeType="1"/>
          </p:cNvSpPr>
          <p:nvPr/>
        </p:nvSpPr>
        <p:spPr bwMode="auto">
          <a:xfrm flipH="1" flipV="1">
            <a:off x="3280569" y="3630332"/>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68" name="Line 27">
            <a:extLst>
              <a:ext uri="{FF2B5EF4-FFF2-40B4-BE49-F238E27FC236}">
                <a16:creationId xmlns:a16="http://schemas.microsoft.com/office/drawing/2014/main" id="{D604B67C-C715-48AB-B1DD-A7826239F93D}"/>
              </a:ext>
            </a:extLst>
          </p:cNvPr>
          <p:cNvSpPr>
            <a:spLocks noChangeShapeType="1"/>
          </p:cNvSpPr>
          <p:nvPr/>
        </p:nvSpPr>
        <p:spPr bwMode="auto">
          <a:xfrm flipH="1" flipV="1">
            <a:off x="5477669" y="3630332"/>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nvGrpSpPr>
          <p:cNvPr id="69" name="Group 47">
            <a:extLst>
              <a:ext uri="{FF2B5EF4-FFF2-40B4-BE49-F238E27FC236}">
                <a16:creationId xmlns:a16="http://schemas.microsoft.com/office/drawing/2014/main" id="{403160E9-7C7D-4E39-AC37-8B0ACF89F91B}"/>
              </a:ext>
            </a:extLst>
          </p:cNvPr>
          <p:cNvGrpSpPr>
            <a:grpSpLocks/>
          </p:cNvGrpSpPr>
          <p:nvPr/>
        </p:nvGrpSpPr>
        <p:grpSpPr bwMode="auto">
          <a:xfrm>
            <a:off x="3945731" y="3617632"/>
            <a:ext cx="1684338" cy="182563"/>
            <a:chOff x="2796" y="2106"/>
            <a:chExt cx="1061" cy="115"/>
          </a:xfrm>
        </p:grpSpPr>
        <p:sp>
          <p:nvSpPr>
            <p:cNvPr id="70" name="Line 23">
              <a:extLst>
                <a:ext uri="{FF2B5EF4-FFF2-40B4-BE49-F238E27FC236}">
                  <a16:creationId xmlns:a16="http://schemas.microsoft.com/office/drawing/2014/main" id="{5247F266-D13E-4A5F-A737-3A99AE40C029}"/>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1" name="Line 24">
              <a:extLst>
                <a:ext uri="{FF2B5EF4-FFF2-40B4-BE49-F238E27FC236}">
                  <a16:creationId xmlns:a16="http://schemas.microsoft.com/office/drawing/2014/main" id="{A1563431-CE22-4853-9D6D-AC0B1D8FC917}"/>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2" name="Line 25">
              <a:extLst>
                <a:ext uri="{FF2B5EF4-FFF2-40B4-BE49-F238E27FC236}">
                  <a16:creationId xmlns:a16="http://schemas.microsoft.com/office/drawing/2014/main" id="{8D69E341-0D69-4A3C-B285-9BBC06487083}"/>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
        <p:nvSpPr>
          <p:cNvPr id="73" name="Text Box 26">
            <a:extLst>
              <a:ext uri="{FF2B5EF4-FFF2-40B4-BE49-F238E27FC236}">
                <a16:creationId xmlns:a16="http://schemas.microsoft.com/office/drawing/2014/main" id="{C588FA63-66BD-4CC9-B698-FAB9ABDFF98A}"/>
              </a:ext>
            </a:extLst>
          </p:cNvPr>
          <p:cNvSpPr txBox="1">
            <a:spLocks noChangeArrowheads="1"/>
          </p:cNvSpPr>
          <p:nvPr/>
        </p:nvSpPr>
        <p:spPr bwMode="auto">
          <a:xfrm>
            <a:off x="3639386" y="5984524"/>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يوسف              مريم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p>
        </p:txBody>
      </p:sp>
      <p:sp>
        <p:nvSpPr>
          <p:cNvPr id="74" name="Line 37">
            <a:extLst>
              <a:ext uri="{FF2B5EF4-FFF2-40B4-BE49-F238E27FC236}">
                <a16:creationId xmlns:a16="http://schemas.microsoft.com/office/drawing/2014/main" id="{595F7D19-F33F-436F-9D00-4459FC29DA03}"/>
              </a:ext>
            </a:extLst>
          </p:cNvPr>
          <p:cNvSpPr>
            <a:spLocks noChangeShapeType="1"/>
          </p:cNvSpPr>
          <p:nvPr/>
        </p:nvSpPr>
        <p:spPr bwMode="auto">
          <a:xfrm flipV="1">
            <a:off x="3985586" y="5744319"/>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5" name="Line 38">
            <a:extLst>
              <a:ext uri="{FF2B5EF4-FFF2-40B4-BE49-F238E27FC236}">
                <a16:creationId xmlns:a16="http://schemas.microsoft.com/office/drawing/2014/main" id="{6BA96410-7C7C-47A8-80D9-565D66B8F53E}"/>
              </a:ext>
            </a:extLst>
          </p:cNvPr>
          <p:cNvSpPr>
            <a:spLocks noChangeShapeType="1"/>
          </p:cNvSpPr>
          <p:nvPr/>
        </p:nvSpPr>
        <p:spPr bwMode="auto">
          <a:xfrm flipV="1">
            <a:off x="3985586" y="4309219"/>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6" name="AutoShape 50">
            <a:extLst>
              <a:ext uri="{FF2B5EF4-FFF2-40B4-BE49-F238E27FC236}">
                <a16:creationId xmlns:a16="http://schemas.microsoft.com/office/drawing/2014/main" id="{FDEBF312-E9D9-4AF2-892F-A33BE51F6B79}"/>
              </a:ext>
            </a:extLst>
          </p:cNvPr>
          <p:cNvSpPr>
            <a:spLocks noChangeArrowheads="1"/>
          </p:cNvSpPr>
          <p:nvPr/>
        </p:nvSpPr>
        <p:spPr bwMode="auto">
          <a:xfrm>
            <a:off x="3769686" y="4717206"/>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77" name="Text Box 55">
            <a:extLst>
              <a:ext uri="{FF2B5EF4-FFF2-40B4-BE49-F238E27FC236}">
                <a16:creationId xmlns:a16="http://schemas.microsoft.com/office/drawing/2014/main" id="{4427D294-7F06-451D-A4AF-95FBB60BB2FC}"/>
              </a:ext>
            </a:extLst>
          </p:cNvPr>
          <p:cNvSpPr txBox="1">
            <a:spLocks noChangeArrowheads="1"/>
          </p:cNvSpPr>
          <p:nvPr/>
        </p:nvSpPr>
        <p:spPr bwMode="auto">
          <a:xfrm>
            <a:off x="89694" y="4121477"/>
            <a:ext cx="538797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000" dirty="0">
                <a:solidFill>
                  <a:schemeClr val="folHlink"/>
                </a:solidFill>
                <a:latin typeface="Arial" panose="020B0604020202020204" pitchFamily="34" charset="0"/>
                <a:ea typeface="Accordance" panose="00000400000000000000" pitchFamily="2" charset="-78"/>
                <a:cs typeface="Arial" panose="020B0604020202020204" pitchFamily="34" charset="0"/>
              </a:rPr>
              <a:t>لوقا 3: 23 (انظر مراجع أخرى)</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9459"/>
                                        </p:tgtEl>
                                        <p:attrNameLst>
                                          <p:attrName>style.visibility</p:attrName>
                                        </p:attrNameLst>
                                      </p:cBhvr>
                                      <p:to>
                                        <p:strVal val="visible"/>
                                      </p:to>
                                    </p:set>
                                    <p:animEffect transition="in" filter="wipe(up)">
                                      <p:cBhvr>
                                        <p:cTn id="7" dur="500"/>
                                        <p:tgtEl>
                                          <p:spTgt spid="35945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box(out)">
                                      <p:cBhvr>
                                        <p:cTn id="1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9" grpId="0" animBg="1"/>
      <p:bldP spid="7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91" name="Line 35"/>
          <p:cNvSpPr>
            <a:spLocks noChangeShapeType="1"/>
          </p:cNvSpPr>
          <p:nvPr/>
        </p:nvSpPr>
        <p:spPr bwMode="auto">
          <a:xfrm flipH="1" flipV="1">
            <a:off x="4745539" y="5788260"/>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1951" name="Text Box 4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429104" name="Rectangle 4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429111" name="Rectangle 5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34</a:t>
            </a:r>
          </a:p>
        </p:txBody>
      </p:sp>
      <p:sp>
        <p:nvSpPr>
          <p:cNvPr id="81957" name="Text Box 57"/>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Arial" panose="020B0604020202020204" pitchFamily="34" charset="0"/>
              <a:cs typeface="Arial" panose="020B0604020202020204" pitchFamily="34" charset="0"/>
            </a:endParaRPr>
          </a:p>
        </p:txBody>
      </p:sp>
      <p:sp>
        <p:nvSpPr>
          <p:cNvPr id="48" name="Line 31">
            <a:extLst>
              <a:ext uri="{FF2B5EF4-FFF2-40B4-BE49-F238E27FC236}">
                <a16:creationId xmlns:a16="http://schemas.microsoft.com/office/drawing/2014/main" id="{1711960A-DD5B-48E1-B60C-3A4ECEC75207}"/>
              </a:ext>
            </a:extLst>
          </p:cNvPr>
          <p:cNvSpPr>
            <a:spLocks noChangeShapeType="1"/>
          </p:cNvSpPr>
          <p:nvPr/>
        </p:nvSpPr>
        <p:spPr bwMode="auto">
          <a:xfrm flipV="1">
            <a:off x="5601788" y="39794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9" name="AutoShape 35">
            <a:extLst>
              <a:ext uri="{FF2B5EF4-FFF2-40B4-BE49-F238E27FC236}">
                <a16:creationId xmlns:a16="http://schemas.microsoft.com/office/drawing/2014/main" id="{0A419B07-C069-424F-A888-648F1147D62C}"/>
              </a:ext>
            </a:extLst>
          </p:cNvPr>
          <p:cNvSpPr>
            <a:spLocks noChangeArrowheads="1"/>
          </p:cNvSpPr>
          <p:nvPr/>
        </p:nvSpPr>
        <p:spPr bwMode="auto">
          <a:xfrm>
            <a:off x="5394992" y="442784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0" name="Line 38">
            <a:extLst>
              <a:ext uri="{FF2B5EF4-FFF2-40B4-BE49-F238E27FC236}">
                <a16:creationId xmlns:a16="http://schemas.microsoft.com/office/drawing/2014/main" id="{F78D214D-C238-4350-AFA1-A3E3CCE63691}"/>
              </a:ext>
            </a:extLst>
          </p:cNvPr>
          <p:cNvSpPr>
            <a:spLocks noChangeShapeType="1"/>
          </p:cNvSpPr>
          <p:nvPr/>
        </p:nvSpPr>
        <p:spPr bwMode="auto">
          <a:xfrm flipV="1">
            <a:off x="5604542" y="541617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 name="Text Box 2">
            <a:extLst>
              <a:ext uri="{FF2B5EF4-FFF2-40B4-BE49-F238E27FC236}">
                <a16:creationId xmlns:a16="http://schemas.microsoft.com/office/drawing/2014/main" id="{84F3648B-FBB7-4AD8-8970-DA8C1211C8A7}"/>
              </a:ext>
            </a:extLst>
          </p:cNvPr>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آدم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حواء</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52" name="Text Box 3">
            <a:extLst>
              <a:ext uri="{FF2B5EF4-FFF2-40B4-BE49-F238E27FC236}">
                <a16:creationId xmlns:a16="http://schemas.microsoft.com/office/drawing/2014/main" id="{68029224-198B-4673-8E5F-C5D9D5F90366}"/>
              </a:ext>
            </a:extLst>
          </p:cNvPr>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قاين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هابيل  </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شيث</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53" name="Rectangle 4">
            <a:extLst>
              <a:ext uri="{FF2B5EF4-FFF2-40B4-BE49-F238E27FC236}">
                <a16:creationId xmlns:a16="http://schemas.microsoft.com/office/drawing/2014/main" id="{BF548F10-5AD7-4C32-B56D-8685B5BD5046}"/>
              </a:ext>
            </a:extLst>
          </p:cNvPr>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54" name="Line 5">
            <a:extLst>
              <a:ext uri="{FF2B5EF4-FFF2-40B4-BE49-F238E27FC236}">
                <a16:creationId xmlns:a16="http://schemas.microsoft.com/office/drawing/2014/main" id="{EFC3A281-6458-4AA5-8BDC-30F2CA4310B9}"/>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5" name="Line 6">
            <a:extLst>
              <a:ext uri="{FF2B5EF4-FFF2-40B4-BE49-F238E27FC236}">
                <a16:creationId xmlns:a16="http://schemas.microsoft.com/office/drawing/2014/main" id="{63965418-1205-44F2-8CB2-96861DDF3605}"/>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6" name="Line 7">
            <a:extLst>
              <a:ext uri="{FF2B5EF4-FFF2-40B4-BE49-F238E27FC236}">
                <a16:creationId xmlns:a16="http://schemas.microsoft.com/office/drawing/2014/main" id="{72A8DF0A-1025-40AF-82AD-119C0FC063EF}"/>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 name="Line 8">
            <a:extLst>
              <a:ext uri="{FF2B5EF4-FFF2-40B4-BE49-F238E27FC236}">
                <a16:creationId xmlns:a16="http://schemas.microsoft.com/office/drawing/2014/main" id="{4E8D102A-1F14-419D-AA88-DDFE0CAE55EE}"/>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8" name="Line 9">
            <a:extLst>
              <a:ext uri="{FF2B5EF4-FFF2-40B4-BE49-F238E27FC236}">
                <a16:creationId xmlns:a16="http://schemas.microsoft.com/office/drawing/2014/main" id="{0E267587-A021-4D8A-931F-04AB36124671}"/>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9" name="Line 10">
            <a:extLst>
              <a:ext uri="{FF2B5EF4-FFF2-40B4-BE49-F238E27FC236}">
                <a16:creationId xmlns:a16="http://schemas.microsoft.com/office/drawing/2014/main" id="{393C8C13-6379-4899-886D-69AECC95E287}"/>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0" name="Line 11">
            <a:extLst>
              <a:ext uri="{FF2B5EF4-FFF2-40B4-BE49-F238E27FC236}">
                <a16:creationId xmlns:a16="http://schemas.microsoft.com/office/drawing/2014/main" id="{295B82C4-BC58-44BD-88A4-8E95880BA9CE}"/>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1" name="Line 12">
            <a:extLst>
              <a:ext uri="{FF2B5EF4-FFF2-40B4-BE49-F238E27FC236}">
                <a16:creationId xmlns:a16="http://schemas.microsoft.com/office/drawing/2014/main" id="{C8666E3C-EE0F-4353-9534-9E75E6022052}"/>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2" name="Text Box 13">
            <a:extLst>
              <a:ext uri="{FF2B5EF4-FFF2-40B4-BE49-F238E27FC236}">
                <a16:creationId xmlns:a16="http://schemas.microsoft.com/office/drawing/2014/main" id="{F58A56C4-ACB8-45E6-B47A-C53613404855}"/>
              </a:ext>
            </a:extLst>
          </p:cNvPr>
          <p:cNvSpPr txBox="1">
            <a:spLocks noChangeArrowheads="1"/>
          </p:cNvSpPr>
          <p:nvPr/>
        </p:nvSpPr>
        <p:spPr bwMode="auto">
          <a:xfrm>
            <a:off x="6402387" y="3009463"/>
            <a:ext cx="2741613" cy="95410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*مختصر</a:t>
            </a:r>
          </a:p>
          <a:p>
            <a:pPr algn="r" rtl="1">
              <a:spcBef>
                <a:spcPts val="0"/>
              </a:spcBef>
              <a:defRPr/>
            </a:pPr>
            <a:r>
              <a:rPr lang="ar-SA" sz="2800" dirty="0">
                <a:solidFill>
                  <a:schemeClr val="folHlink"/>
                </a:solidFill>
                <a:latin typeface="Arial" panose="020B0604020202020204" pitchFamily="34" charset="0"/>
                <a:ea typeface="Accordance" panose="00000400000000000000" pitchFamily="2" charset="-78"/>
                <a:cs typeface="Arial" panose="020B0604020202020204" pitchFamily="34" charset="0"/>
              </a:rPr>
              <a:t>   جداً</a:t>
            </a:r>
            <a:endParaRPr lang="en-US" sz="2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3" name="Text Box 26">
            <a:extLst>
              <a:ext uri="{FF2B5EF4-FFF2-40B4-BE49-F238E27FC236}">
                <a16:creationId xmlns:a16="http://schemas.microsoft.com/office/drawing/2014/main" id="{421424BB-7EA5-432C-85AB-8E2E987E59B7}"/>
              </a:ext>
            </a:extLst>
          </p:cNvPr>
          <p:cNvSpPr txBox="1">
            <a:spLocks noChangeArrowheads="1"/>
          </p:cNvSpPr>
          <p:nvPr/>
        </p:nvSpPr>
        <p:spPr bwMode="auto">
          <a:xfrm>
            <a:off x="5054600" y="776288"/>
            <a:ext cx="3349625" cy="3365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dirty="0">
                <a:latin typeface="Arial" panose="020B0604020202020204" pitchFamily="34" charset="0"/>
                <a:ea typeface="Accordance" panose="00000400000000000000" pitchFamily="2" charset="-78"/>
                <a:cs typeface="Arial" panose="020B0604020202020204" pitchFamily="34" charset="0"/>
              </a:rPr>
              <a:t>مكان النص:</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64" name="Text Box 27">
            <a:extLst>
              <a:ext uri="{FF2B5EF4-FFF2-40B4-BE49-F238E27FC236}">
                <a16:creationId xmlns:a16="http://schemas.microsoft.com/office/drawing/2014/main" id="{6B16BDC6-24A3-4410-A6AE-F55F7C1F7AE4}"/>
              </a:ext>
            </a:extLst>
          </p:cNvPr>
          <p:cNvSpPr txBox="1">
            <a:spLocks noChangeArrowheads="1"/>
          </p:cNvSpPr>
          <p:nvPr/>
        </p:nvSpPr>
        <p:spPr bwMode="auto">
          <a:xfrm>
            <a:off x="5054600" y="1094581"/>
            <a:ext cx="3287713" cy="36933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SA" sz="1800" dirty="0">
                <a:solidFill>
                  <a:schemeClr val="folHlink"/>
                </a:solidFill>
                <a:latin typeface="Arial" panose="020B0604020202020204" pitchFamily="34" charset="0"/>
                <a:ea typeface="Accordance" panose="00000400000000000000" pitchFamily="2" charset="-78"/>
                <a:cs typeface="Arial" panose="020B0604020202020204" pitchFamily="34" charset="0"/>
              </a:rPr>
              <a:t>متى 1: 16</a:t>
            </a:r>
            <a:endParaRPr lang="en-US" sz="1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5" name="Rectangle 28">
            <a:extLst>
              <a:ext uri="{FF2B5EF4-FFF2-40B4-BE49-F238E27FC236}">
                <a16:creationId xmlns:a16="http://schemas.microsoft.com/office/drawing/2014/main" id="{883C8FA2-C2BD-491D-A0FE-55D4C4B239D0}"/>
              </a:ext>
            </a:extLst>
          </p:cNvPr>
          <p:cNvSpPr>
            <a:spLocks noChangeArrowheads="1"/>
          </p:cNvSpPr>
          <p:nvPr/>
        </p:nvSpPr>
        <p:spPr bwMode="auto">
          <a:xfrm>
            <a:off x="5181600" y="758825"/>
            <a:ext cx="2924884" cy="784225"/>
          </a:xfrm>
          <a:prstGeom prst="rect">
            <a:avLst/>
          </a:prstGeom>
          <a:noFill/>
          <a:ln w="5715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6" name="Text Box 4">
            <a:extLst>
              <a:ext uri="{FF2B5EF4-FFF2-40B4-BE49-F238E27FC236}">
                <a16:creationId xmlns:a16="http://schemas.microsoft.com/office/drawing/2014/main" id="{ECE5DCA0-8447-4ADA-96A9-BAAC362AE754}"/>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نوح</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7" name="Line 10">
            <a:extLst>
              <a:ext uri="{FF2B5EF4-FFF2-40B4-BE49-F238E27FC236}">
                <a16:creationId xmlns:a16="http://schemas.microsoft.com/office/drawing/2014/main" id="{FB0174CB-1F40-41F4-8AFE-2F632A903F5F}"/>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8" name="Line 11">
            <a:extLst>
              <a:ext uri="{FF2B5EF4-FFF2-40B4-BE49-F238E27FC236}">
                <a16:creationId xmlns:a16="http://schemas.microsoft.com/office/drawing/2014/main" id="{A4F2363D-0C4E-44BC-A015-5FCA3CB9246A}"/>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9" name="Line 14">
            <a:extLst>
              <a:ext uri="{FF2B5EF4-FFF2-40B4-BE49-F238E27FC236}">
                <a16:creationId xmlns:a16="http://schemas.microsoft.com/office/drawing/2014/main" id="{87D5D454-7A00-487D-B7A4-19E3DAC0022C}"/>
              </a:ext>
            </a:extLst>
          </p:cNvPr>
          <p:cNvSpPr>
            <a:spLocks noChangeShapeType="1"/>
          </p:cNvSpPr>
          <p:nvPr/>
        </p:nvSpPr>
        <p:spPr bwMode="auto">
          <a:xfrm flipV="1">
            <a:off x="4333000" y="268710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70" name="Text Box 5">
            <a:extLst>
              <a:ext uri="{FF2B5EF4-FFF2-40B4-BE49-F238E27FC236}">
                <a16:creationId xmlns:a16="http://schemas.microsoft.com/office/drawing/2014/main" id="{3E5F5ECE-B2B3-47C5-9CF0-CED5622CBAE3}"/>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400" dirty="0">
                <a:solidFill>
                  <a:srgbClr val="FFFFFF"/>
                </a:solidFill>
                <a:latin typeface="Arial" panose="020B0604020202020204" pitchFamily="34" charset="0"/>
                <a:ea typeface="Accordance" panose="00000400000000000000" pitchFamily="2" charset="-78"/>
                <a:cs typeface="Arial" panose="020B0604020202020204" pitchFamily="34" charset="0"/>
              </a:rPr>
              <a:t>إبراهيم</a:t>
            </a:r>
            <a:endParaRPr lang="en-US" sz="2400" dirty="0">
              <a:solidFill>
                <a:srgbClr val="FFFFFF"/>
              </a:solidFill>
              <a:latin typeface="Arial" panose="020B0604020202020204" pitchFamily="34" charset="0"/>
              <a:ea typeface="Accordance" panose="00000400000000000000" pitchFamily="2" charset="-78"/>
              <a:cs typeface="Arial" panose="020B0604020202020204" pitchFamily="34" charset="0"/>
            </a:endParaRPr>
          </a:p>
        </p:txBody>
      </p:sp>
      <p:sp>
        <p:nvSpPr>
          <p:cNvPr id="71" name="Text Box 6">
            <a:extLst>
              <a:ext uri="{FF2B5EF4-FFF2-40B4-BE49-F238E27FC236}">
                <a16:creationId xmlns:a16="http://schemas.microsoft.com/office/drawing/2014/main" id="{3057780C-5C52-466B-875C-6F5DAC587188}"/>
              </a:ext>
            </a:extLst>
          </p:cNvPr>
          <p:cNvSpPr txBox="1">
            <a:spLocks noChangeArrowheads="1"/>
          </p:cNvSpPr>
          <p:nvPr/>
        </p:nvSpPr>
        <p:spPr bwMode="auto">
          <a:xfrm>
            <a:off x="3979948" y="285365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latin typeface="Arial" panose="020B0604020202020204" pitchFamily="34" charset="0"/>
                <a:ea typeface="Accordance" panose="00000400000000000000" pitchFamily="2" charset="-78"/>
                <a:cs typeface="Arial" panose="020B0604020202020204" pitchFamily="34" charset="0"/>
              </a:rPr>
              <a:t>داود</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بثشبع</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72" name="Line 7">
            <a:extLst>
              <a:ext uri="{FF2B5EF4-FFF2-40B4-BE49-F238E27FC236}">
                <a16:creationId xmlns:a16="http://schemas.microsoft.com/office/drawing/2014/main" id="{C88072C2-3839-4A2B-9F9E-619EB7E6AB4F}"/>
              </a:ext>
            </a:extLst>
          </p:cNvPr>
          <p:cNvSpPr>
            <a:spLocks noChangeShapeType="1"/>
          </p:cNvSpPr>
          <p:nvPr/>
        </p:nvSpPr>
        <p:spPr bwMode="auto">
          <a:xfrm>
            <a:off x="4628275" y="318851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73" name="Text Box 21">
            <a:extLst>
              <a:ext uri="{FF2B5EF4-FFF2-40B4-BE49-F238E27FC236}">
                <a16:creationId xmlns:a16="http://schemas.microsoft.com/office/drawing/2014/main" id="{6736CC75-ED3A-4270-8846-4E64DD3594B5}"/>
              </a:ext>
            </a:extLst>
          </p:cNvPr>
          <p:cNvSpPr txBox="1">
            <a:spLocks noChangeArrowheads="1"/>
          </p:cNvSpPr>
          <p:nvPr/>
        </p:nvSpPr>
        <p:spPr bwMode="auto">
          <a:xfrm>
            <a:off x="3517106" y="3591214"/>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ناثان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سليمان</a:t>
            </a:r>
            <a:endParaRPr lang="en-US" sz="2400" u="sng"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74" name="Line 26">
            <a:extLst>
              <a:ext uri="{FF2B5EF4-FFF2-40B4-BE49-F238E27FC236}">
                <a16:creationId xmlns:a16="http://schemas.microsoft.com/office/drawing/2014/main" id="{6565E56B-EFC5-485C-934F-6F7831A7CCAF}"/>
              </a:ext>
            </a:extLst>
          </p:cNvPr>
          <p:cNvSpPr>
            <a:spLocks noChangeShapeType="1"/>
          </p:cNvSpPr>
          <p:nvPr/>
        </p:nvSpPr>
        <p:spPr bwMode="auto">
          <a:xfrm flipH="1" flipV="1">
            <a:off x="3092870" y="3365267"/>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5" name="Line 27">
            <a:extLst>
              <a:ext uri="{FF2B5EF4-FFF2-40B4-BE49-F238E27FC236}">
                <a16:creationId xmlns:a16="http://schemas.microsoft.com/office/drawing/2014/main" id="{C9B3B689-ED53-46E7-AFA9-85F68F969553}"/>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nvGrpSpPr>
          <p:cNvPr id="76" name="Group 47">
            <a:extLst>
              <a:ext uri="{FF2B5EF4-FFF2-40B4-BE49-F238E27FC236}">
                <a16:creationId xmlns:a16="http://schemas.microsoft.com/office/drawing/2014/main" id="{9930E014-8796-42A3-87F9-0BED7D3E9307}"/>
              </a:ext>
            </a:extLst>
          </p:cNvPr>
          <p:cNvGrpSpPr>
            <a:grpSpLocks/>
          </p:cNvGrpSpPr>
          <p:nvPr/>
        </p:nvGrpSpPr>
        <p:grpSpPr bwMode="auto">
          <a:xfrm>
            <a:off x="3955340" y="3352567"/>
            <a:ext cx="1684338" cy="182563"/>
            <a:chOff x="2796" y="2106"/>
            <a:chExt cx="1061" cy="115"/>
          </a:xfrm>
        </p:grpSpPr>
        <p:sp>
          <p:nvSpPr>
            <p:cNvPr id="77" name="Line 23">
              <a:extLst>
                <a:ext uri="{FF2B5EF4-FFF2-40B4-BE49-F238E27FC236}">
                  <a16:creationId xmlns:a16="http://schemas.microsoft.com/office/drawing/2014/main" id="{1C10152B-D743-418A-94AD-235A9B7CFC3A}"/>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8" name="Line 24">
              <a:extLst>
                <a:ext uri="{FF2B5EF4-FFF2-40B4-BE49-F238E27FC236}">
                  <a16:creationId xmlns:a16="http://schemas.microsoft.com/office/drawing/2014/main" id="{28242D53-D56D-4FC4-80A3-84919EDAEB61}"/>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9" name="Line 25">
              <a:extLst>
                <a:ext uri="{FF2B5EF4-FFF2-40B4-BE49-F238E27FC236}">
                  <a16:creationId xmlns:a16="http://schemas.microsoft.com/office/drawing/2014/main" id="{39265304-81F5-4C26-8732-BD6F083D73BB}"/>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
        <p:nvSpPr>
          <p:cNvPr id="80" name="Text Box 26">
            <a:extLst>
              <a:ext uri="{FF2B5EF4-FFF2-40B4-BE49-F238E27FC236}">
                <a16:creationId xmlns:a16="http://schemas.microsoft.com/office/drawing/2014/main" id="{3F39FBE4-8358-4B20-AFF1-326147FEF181}"/>
              </a:ext>
            </a:extLst>
          </p:cNvPr>
          <p:cNvSpPr txBox="1">
            <a:spLocks noChangeArrowheads="1"/>
          </p:cNvSpPr>
          <p:nvPr/>
        </p:nvSpPr>
        <p:spPr bwMode="auto">
          <a:xfrm>
            <a:off x="3635375" y="5602766"/>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يوسف              مريم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p>
        </p:txBody>
      </p:sp>
      <p:sp>
        <p:nvSpPr>
          <p:cNvPr id="81" name="Line 37">
            <a:extLst>
              <a:ext uri="{FF2B5EF4-FFF2-40B4-BE49-F238E27FC236}">
                <a16:creationId xmlns:a16="http://schemas.microsoft.com/office/drawing/2014/main" id="{FEABD381-C2EE-474A-AB7B-A08B332EB785}"/>
              </a:ext>
            </a:extLst>
          </p:cNvPr>
          <p:cNvSpPr>
            <a:spLocks noChangeShapeType="1"/>
          </p:cNvSpPr>
          <p:nvPr/>
        </p:nvSpPr>
        <p:spPr bwMode="auto">
          <a:xfrm flipV="1">
            <a:off x="3912895" y="539501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2" name="Line 38">
            <a:extLst>
              <a:ext uri="{FF2B5EF4-FFF2-40B4-BE49-F238E27FC236}">
                <a16:creationId xmlns:a16="http://schemas.microsoft.com/office/drawing/2014/main" id="{7459C82C-05AC-43DB-9EC0-B8692E7127B6}"/>
              </a:ext>
            </a:extLst>
          </p:cNvPr>
          <p:cNvSpPr>
            <a:spLocks noChangeShapeType="1"/>
          </p:cNvSpPr>
          <p:nvPr/>
        </p:nvSpPr>
        <p:spPr bwMode="auto">
          <a:xfrm flipV="1">
            <a:off x="3939174" y="39943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3" name="AutoShape 50">
            <a:extLst>
              <a:ext uri="{FF2B5EF4-FFF2-40B4-BE49-F238E27FC236}">
                <a16:creationId xmlns:a16="http://schemas.microsoft.com/office/drawing/2014/main" id="{9ED17DAA-E8EE-4974-8C4B-6A011DC7AC61}"/>
              </a:ext>
            </a:extLst>
          </p:cNvPr>
          <p:cNvSpPr>
            <a:spLocks noChangeArrowheads="1"/>
          </p:cNvSpPr>
          <p:nvPr/>
        </p:nvSpPr>
        <p:spPr bwMode="auto">
          <a:xfrm>
            <a:off x="3703345" y="4442510"/>
            <a:ext cx="419100" cy="952500"/>
          </a:xfrm>
          <a:prstGeom prst="downArrow">
            <a:avLst>
              <a:gd name="adj1" fmla="val 50000"/>
              <a:gd name="adj2" fmla="val 56818"/>
            </a:avLst>
          </a:prstGeom>
          <a:solidFill>
            <a:srgbClr val="FFFFFF"/>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84" name="Text Box 55">
            <a:extLst>
              <a:ext uri="{FF2B5EF4-FFF2-40B4-BE49-F238E27FC236}">
                <a16:creationId xmlns:a16="http://schemas.microsoft.com/office/drawing/2014/main" id="{6BDB0E2B-28C9-4770-B3C8-F2CB258EA49F}"/>
              </a:ext>
            </a:extLst>
          </p:cNvPr>
          <p:cNvSpPr txBox="1">
            <a:spLocks noChangeArrowheads="1"/>
          </p:cNvSpPr>
          <p:nvPr/>
        </p:nvSpPr>
        <p:spPr bwMode="auto">
          <a:xfrm>
            <a:off x="58612" y="3818875"/>
            <a:ext cx="5387975" cy="40011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000" dirty="0">
                <a:solidFill>
                  <a:schemeClr val="folHlink"/>
                </a:solidFill>
                <a:latin typeface="Arial" panose="020B0604020202020204" pitchFamily="34" charset="0"/>
                <a:ea typeface="Accordance" panose="00000400000000000000" pitchFamily="2" charset="-78"/>
                <a:cs typeface="Arial" panose="020B0604020202020204" pitchFamily="34" charset="0"/>
              </a:rPr>
              <a:t>لوقا 3: 23 (انظر مراجع أخرى)</a:t>
            </a:r>
          </a:p>
        </p:txBody>
      </p:sp>
      <p:sp>
        <p:nvSpPr>
          <p:cNvPr id="85" name="Line 30">
            <a:extLst>
              <a:ext uri="{FF2B5EF4-FFF2-40B4-BE49-F238E27FC236}">
                <a16:creationId xmlns:a16="http://schemas.microsoft.com/office/drawing/2014/main" id="{577E15A3-9D95-474E-9792-B4675F8EE850}"/>
              </a:ext>
            </a:extLst>
          </p:cNvPr>
          <p:cNvSpPr>
            <a:spLocks noChangeShapeType="1"/>
          </p:cNvSpPr>
          <p:nvPr/>
        </p:nvSpPr>
        <p:spPr bwMode="auto">
          <a:xfrm flipH="1">
            <a:off x="4408277" y="5801381"/>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7" name="Text Box 36">
            <a:extLst>
              <a:ext uri="{FF2B5EF4-FFF2-40B4-BE49-F238E27FC236}">
                <a16:creationId xmlns:a16="http://schemas.microsoft.com/office/drawing/2014/main" id="{EBEBF81D-7E4C-499F-9A28-B997D4D73A6B}"/>
              </a:ext>
            </a:extLst>
          </p:cNvPr>
          <p:cNvSpPr txBox="1">
            <a:spLocks noChangeArrowheads="1"/>
          </p:cNvSpPr>
          <p:nvPr/>
        </p:nvSpPr>
        <p:spPr bwMode="auto">
          <a:xfrm>
            <a:off x="3886701" y="6232760"/>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800" dirty="0">
                <a:latin typeface="Arial" panose="020B0604020202020204" pitchFamily="34" charset="0"/>
                <a:cs typeface="Arial" panose="020B0604020202020204" pitchFamily="34" charset="0"/>
              </a:rPr>
              <a:t>يسوع المسيح</a:t>
            </a:r>
            <a:endParaRPr lang="en-US" sz="2800" dirty="0">
              <a:solidFill>
                <a:schemeClr val="folHlink"/>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500"/>
                                        <p:tgtEl>
                                          <p:spTgt spid="4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box(out)">
                                      <p:cBhvr>
                                        <p:cTn id="11"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8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a:grpSpLocks/>
          </p:cNvGrpSpPr>
          <p:nvPr/>
        </p:nvGrpSpPr>
        <p:grpSpPr bwMode="auto">
          <a:xfrm>
            <a:off x="1651794" y="4312115"/>
            <a:ext cx="3138487" cy="847725"/>
            <a:chOff x="1287" y="2701"/>
            <a:chExt cx="1977" cy="534"/>
          </a:xfrm>
        </p:grpSpPr>
        <p:sp>
          <p:nvSpPr>
            <p:cNvPr id="358427" name="Text Box 27"/>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ar-JO" sz="2400" dirty="0">
                  <a:solidFill>
                    <a:srgbClr val="FFFFFF"/>
                  </a:solidFill>
                  <a:latin typeface="Arial" panose="020B0604020202020204" pitchFamily="34" charset="0"/>
                  <a:cs typeface="Arial" panose="020B0604020202020204" pitchFamily="34" charset="0"/>
                </a:rPr>
                <a:t>الحق العائلي</a:t>
              </a:r>
              <a:endParaRPr lang="en-US" sz="2400" dirty="0">
                <a:solidFill>
                  <a:srgbClr val="FFFFFF"/>
                </a:solidFill>
                <a:latin typeface="Arial" panose="020B0604020202020204" pitchFamily="34" charset="0"/>
                <a:cs typeface="Arial" panose="020B0604020202020204" pitchFamily="34" charset="0"/>
              </a:endParaRPr>
            </a:p>
            <a:p>
              <a:pPr algn="ctr">
                <a:lnSpc>
                  <a:spcPct val="50000"/>
                </a:lnSpc>
                <a:spcBef>
                  <a:spcPct val="50000"/>
                </a:spcBef>
                <a:defRPr/>
              </a:pPr>
              <a:r>
                <a:rPr lang="ar-JO" sz="2400" dirty="0">
                  <a:solidFill>
                    <a:srgbClr val="FFFFFF"/>
                  </a:solidFill>
                  <a:latin typeface="Arial" panose="020B0604020202020204" pitchFamily="34" charset="0"/>
                  <a:cs typeface="Arial" panose="020B0604020202020204" pitchFamily="34" charset="0"/>
                </a:rPr>
                <a:t>لوقا 3: 23-38</a:t>
              </a:r>
              <a:endParaRPr lang="en-US" sz="2400" dirty="0">
                <a:solidFill>
                  <a:srgbClr val="FFFFFF"/>
                </a:solidFill>
                <a:latin typeface="Arial" panose="020B0604020202020204" pitchFamily="34" charset="0"/>
                <a:cs typeface="Arial" panose="020B0604020202020204" pitchFamily="34" charset="0"/>
              </a:endParaRPr>
            </a:p>
          </p:txBody>
        </p:sp>
        <p:sp>
          <p:nvSpPr>
            <p:cNvPr id="358429" name="Rectangle 29"/>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FFFFFF"/>
                </a:solidFill>
                <a:latin typeface="Arial" panose="020B0604020202020204" pitchFamily="34" charset="0"/>
                <a:ea typeface="+mn-ea"/>
                <a:cs typeface="Arial" panose="020B0604020202020204" pitchFamily="34" charset="0"/>
              </a:endParaRPr>
            </a:p>
          </p:txBody>
        </p:sp>
      </p:grpSp>
      <p:grpSp>
        <p:nvGrpSpPr>
          <p:cNvPr id="3" name="Group 44"/>
          <p:cNvGrpSpPr>
            <a:grpSpLocks/>
          </p:cNvGrpSpPr>
          <p:nvPr/>
        </p:nvGrpSpPr>
        <p:grpSpPr bwMode="auto">
          <a:xfrm>
            <a:off x="4842861" y="4312115"/>
            <a:ext cx="2925762" cy="847725"/>
            <a:chOff x="3285" y="2701"/>
            <a:chExt cx="1843" cy="534"/>
          </a:xfrm>
        </p:grpSpPr>
        <p:sp>
          <p:nvSpPr>
            <p:cNvPr id="358428" name="Text Box 28"/>
            <p:cNvSpPr txBox="1">
              <a:spLocks noChangeArrowheads="1"/>
            </p:cNvSpPr>
            <p:nvPr/>
          </p:nvSpPr>
          <p:spPr bwMode="auto">
            <a:xfrm>
              <a:off x="3318" y="2792"/>
              <a:ext cx="1729" cy="42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ar-JO" sz="2400" dirty="0">
                  <a:solidFill>
                    <a:srgbClr val="66FF78"/>
                  </a:solidFill>
                  <a:latin typeface="Arial" panose="020B0604020202020204" pitchFamily="34" charset="0"/>
                  <a:cs typeface="Arial" panose="020B0604020202020204" pitchFamily="34" charset="0"/>
                </a:rPr>
                <a:t>الحق الشرعي</a:t>
              </a:r>
              <a:endParaRPr lang="en-US" sz="2400" dirty="0">
                <a:solidFill>
                  <a:srgbClr val="66FF78"/>
                </a:solidFill>
                <a:latin typeface="Arial" panose="020B0604020202020204" pitchFamily="34" charset="0"/>
                <a:cs typeface="Arial" panose="020B0604020202020204" pitchFamily="34" charset="0"/>
              </a:endParaRPr>
            </a:p>
            <a:p>
              <a:pPr algn="ctr">
                <a:lnSpc>
                  <a:spcPct val="50000"/>
                </a:lnSpc>
                <a:spcBef>
                  <a:spcPct val="50000"/>
                </a:spcBef>
                <a:defRPr/>
              </a:pPr>
              <a:r>
                <a:rPr lang="ar-JO" sz="2400" dirty="0">
                  <a:solidFill>
                    <a:srgbClr val="66FF78"/>
                  </a:solidFill>
                  <a:latin typeface="Arial" panose="020B0604020202020204" pitchFamily="34" charset="0"/>
                  <a:cs typeface="Arial" panose="020B0604020202020204" pitchFamily="34" charset="0"/>
                </a:rPr>
                <a:t>متى 1: 1-17</a:t>
              </a:r>
              <a:endParaRPr lang="en-US" sz="2400" dirty="0">
                <a:solidFill>
                  <a:schemeClr val="folHlink"/>
                </a:solidFill>
                <a:latin typeface="Arial" panose="020B0604020202020204" pitchFamily="34" charset="0"/>
                <a:cs typeface="Arial" panose="020B0604020202020204" pitchFamily="34" charset="0"/>
              </a:endParaRPr>
            </a:p>
          </p:txBody>
        </p:sp>
        <p:sp>
          <p:nvSpPr>
            <p:cNvPr id="358432" name="Rectangle 32"/>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sp>
        <p:nvSpPr>
          <p:cNvPr id="358433" name="Line 33"/>
          <p:cNvSpPr>
            <a:spLocks noChangeShapeType="1"/>
          </p:cNvSpPr>
          <p:nvPr/>
        </p:nvSpPr>
        <p:spPr bwMode="auto">
          <a:xfrm flipV="1">
            <a:off x="4047523" y="53058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58440" name="Line 40"/>
          <p:cNvSpPr>
            <a:spLocks noChangeShapeType="1"/>
          </p:cNvSpPr>
          <p:nvPr/>
        </p:nvSpPr>
        <p:spPr bwMode="auto">
          <a:xfrm flipV="1">
            <a:off x="5774723" y="52677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58445" name="Text Box 45"/>
          <p:cNvSpPr txBox="1">
            <a:spLocks noChangeArrowheads="1"/>
          </p:cNvSpPr>
          <p:nvPr/>
        </p:nvSpPr>
        <p:spPr bwMode="auto">
          <a:xfrm>
            <a:off x="-420741" y="3903763"/>
            <a:ext cx="40894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a:spcBef>
                <a:spcPct val="50000"/>
              </a:spcBef>
            </a:pPr>
            <a:r>
              <a:rPr lang="ar-SA" dirty="0">
                <a:solidFill>
                  <a:srgbClr val="99CCFF"/>
                </a:solidFill>
                <a:latin typeface="Arial" panose="020B0604020202020204" pitchFamily="34" charset="0"/>
                <a:cs typeface="Arial" panose="020B0604020202020204" pitchFamily="34" charset="0"/>
              </a:rPr>
              <a:t>نسب الدم</a:t>
            </a:r>
            <a:endParaRPr lang="en-US" dirty="0">
              <a:solidFill>
                <a:srgbClr val="99CCFF"/>
              </a:solidFill>
              <a:latin typeface="Arial" panose="020B0604020202020204" pitchFamily="34" charset="0"/>
              <a:cs typeface="Arial" panose="020B0604020202020204" pitchFamily="34" charset="0"/>
            </a:endParaRPr>
          </a:p>
        </p:txBody>
      </p:sp>
      <p:sp>
        <p:nvSpPr>
          <p:cNvPr id="358446" name="Text Box 46"/>
          <p:cNvSpPr txBox="1">
            <a:spLocks noChangeArrowheads="1"/>
          </p:cNvSpPr>
          <p:nvPr/>
        </p:nvSpPr>
        <p:spPr bwMode="auto">
          <a:xfrm>
            <a:off x="6036318" y="3903763"/>
            <a:ext cx="2997199"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ar-JO" dirty="0">
                <a:solidFill>
                  <a:srgbClr val="99CCFF"/>
                </a:solidFill>
                <a:latin typeface="Arial" panose="020B0604020202020204" pitchFamily="34" charset="0"/>
                <a:cs typeface="Arial" panose="020B0604020202020204" pitchFamily="34" charset="0"/>
              </a:rPr>
              <a:t>النسب الشرعي</a:t>
            </a:r>
            <a:endParaRPr lang="en-US" dirty="0">
              <a:solidFill>
                <a:srgbClr val="99CCFF"/>
              </a:solidFill>
              <a:latin typeface="Arial" panose="020B0604020202020204" pitchFamily="34" charset="0"/>
              <a:cs typeface="Arial" panose="020B0604020202020204" pitchFamily="34" charset="0"/>
            </a:endParaRPr>
          </a:p>
        </p:txBody>
      </p:sp>
      <p:sp>
        <p:nvSpPr>
          <p:cNvPr id="83999" name="Text Box 50"/>
          <p:cNvSpPr txBox="1">
            <a:spLocks noChangeArrowheads="1"/>
          </p:cNvSpPr>
          <p:nvPr/>
        </p:nvSpPr>
        <p:spPr bwMode="auto">
          <a:xfrm>
            <a:off x="8509986" y="4462927"/>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84000" name="Text Box 5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358452" name="Rectangle 5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358457" name="Rectangle 57"/>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35</a:t>
            </a:r>
          </a:p>
        </p:txBody>
      </p:sp>
      <p:sp>
        <p:nvSpPr>
          <p:cNvPr id="84003" name="Text Box 59"/>
          <p:cNvSpPr txBox="1">
            <a:spLocks noChangeArrowheads="1"/>
          </p:cNvSpPr>
          <p:nvPr/>
        </p:nvSpPr>
        <p:spPr bwMode="auto">
          <a:xfrm>
            <a:off x="8589963"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3</a:t>
            </a:r>
            <a:endParaRPr lang="en-US" dirty="0">
              <a:solidFill>
                <a:srgbClr val="FFFFFF"/>
              </a:solidFill>
              <a:latin typeface="Arial" panose="020B0604020202020204" pitchFamily="34" charset="0"/>
              <a:cs typeface="Arial" panose="020B0604020202020204" pitchFamily="34" charset="0"/>
            </a:endParaRPr>
          </a:p>
        </p:txBody>
      </p:sp>
      <p:sp>
        <p:nvSpPr>
          <p:cNvPr id="48" name="Text Box 2">
            <a:extLst>
              <a:ext uri="{FF2B5EF4-FFF2-40B4-BE49-F238E27FC236}">
                <a16:creationId xmlns:a16="http://schemas.microsoft.com/office/drawing/2014/main" id="{14B47DE1-875D-4CDA-8E67-95284DA4C616}"/>
              </a:ext>
            </a:extLst>
          </p:cNvPr>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آدم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حواء</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49" name="Text Box 3">
            <a:extLst>
              <a:ext uri="{FF2B5EF4-FFF2-40B4-BE49-F238E27FC236}">
                <a16:creationId xmlns:a16="http://schemas.microsoft.com/office/drawing/2014/main" id="{B7D363DA-E64C-4304-B461-436ADD85D822}"/>
              </a:ext>
            </a:extLst>
          </p:cNvPr>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قاين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هابيل  </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شيث</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50" name="Rectangle 4">
            <a:extLst>
              <a:ext uri="{FF2B5EF4-FFF2-40B4-BE49-F238E27FC236}">
                <a16:creationId xmlns:a16="http://schemas.microsoft.com/office/drawing/2014/main" id="{AC70A565-2A30-4B8E-BF72-CED9F8B0C149}"/>
              </a:ext>
            </a:extLst>
          </p:cNvPr>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51" name="Line 5">
            <a:extLst>
              <a:ext uri="{FF2B5EF4-FFF2-40B4-BE49-F238E27FC236}">
                <a16:creationId xmlns:a16="http://schemas.microsoft.com/office/drawing/2014/main" id="{C55D468F-D2A9-49ED-A55E-8621E639E7E1}"/>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2" name="Line 6">
            <a:extLst>
              <a:ext uri="{FF2B5EF4-FFF2-40B4-BE49-F238E27FC236}">
                <a16:creationId xmlns:a16="http://schemas.microsoft.com/office/drawing/2014/main" id="{AECE589E-7052-4F78-8E95-91BE57D90381}"/>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3" name="Line 7">
            <a:extLst>
              <a:ext uri="{FF2B5EF4-FFF2-40B4-BE49-F238E27FC236}">
                <a16:creationId xmlns:a16="http://schemas.microsoft.com/office/drawing/2014/main" id="{EC26F0D7-06F3-450C-B9CB-F6EB62746C7B}"/>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4" name="Line 8">
            <a:extLst>
              <a:ext uri="{FF2B5EF4-FFF2-40B4-BE49-F238E27FC236}">
                <a16:creationId xmlns:a16="http://schemas.microsoft.com/office/drawing/2014/main" id="{80B220DF-4F12-4E39-9EA1-EB26CD63513C}"/>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5" name="Line 9">
            <a:extLst>
              <a:ext uri="{FF2B5EF4-FFF2-40B4-BE49-F238E27FC236}">
                <a16:creationId xmlns:a16="http://schemas.microsoft.com/office/drawing/2014/main" id="{DC7A3046-CB04-43B1-B23F-F43993105828}"/>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6" name="Line 10">
            <a:extLst>
              <a:ext uri="{FF2B5EF4-FFF2-40B4-BE49-F238E27FC236}">
                <a16:creationId xmlns:a16="http://schemas.microsoft.com/office/drawing/2014/main" id="{D175075A-A8DF-40A3-99A3-C224C1919833}"/>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 name="Line 11">
            <a:extLst>
              <a:ext uri="{FF2B5EF4-FFF2-40B4-BE49-F238E27FC236}">
                <a16:creationId xmlns:a16="http://schemas.microsoft.com/office/drawing/2014/main" id="{BF1D3AF7-0FF3-438B-9246-14A1BFAC1496}"/>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8" name="Line 12">
            <a:extLst>
              <a:ext uri="{FF2B5EF4-FFF2-40B4-BE49-F238E27FC236}">
                <a16:creationId xmlns:a16="http://schemas.microsoft.com/office/drawing/2014/main" id="{0A2BDB48-46FF-4DDC-ADCA-97D0B57C4B51}"/>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2" name="Text Box 4">
            <a:extLst>
              <a:ext uri="{FF2B5EF4-FFF2-40B4-BE49-F238E27FC236}">
                <a16:creationId xmlns:a16="http://schemas.microsoft.com/office/drawing/2014/main" id="{A443E14C-D7C6-4D49-ABFF-EABF6473D058}"/>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نوح</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3" name="Line 10">
            <a:extLst>
              <a:ext uri="{FF2B5EF4-FFF2-40B4-BE49-F238E27FC236}">
                <a16:creationId xmlns:a16="http://schemas.microsoft.com/office/drawing/2014/main" id="{1E1C62C2-D3C3-4FC0-AFBA-D8BA63730B48}"/>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4" name="Line 11">
            <a:extLst>
              <a:ext uri="{FF2B5EF4-FFF2-40B4-BE49-F238E27FC236}">
                <a16:creationId xmlns:a16="http://schemas.microsoft.com/office/drawing/2014/main" id="{51075569-7495-4847-946E-F6E314020FFD}"/>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5" name="Line 14">
            <a:extLst>
              <a:ext uri="{FF2B5EF4-FFF2-40B4-BE49-F238E27FC236}">
                <a16:creationId xmlns:a16="http://schemas.microsoft.com/office/drawing/2014/main" id="{3FFA0C0D-10F9-434B-83F2-A046D104724F}"/>
              </a:ext>
            </a:extLst>
          </p:cNvPr>
          <p:cNvSpPr>
            <a:spLocks noChangeShapeType="1"/>
          </p:cNvSpPr>
          <p:nvPr/>
        </p:nvSpPr>
        <p:spPr bwMode="auto">
          <a:xfrm flipV="1">
            <a:off x="4333000" y="268710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6" name="Text Box 5">
            <a:extLst>
              <a:ext uri="{FF2B5EF4-FFF2-40B4-BE49-F238E27FC236}">
                <a16:creationId xmlns:a16="http://schemas.microsoft.com/office/drawing/2014/main" id="{0A04E13B-B817-4660-BB1A-2BF5DC9DCA78}"/>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400" dirty="0">
                <a:solidFill>
                  <a:srgbClr val="FFFFFF"/>
                </a:solidFill>
                <a:latin typeface="Arial" panose="020B0604020202020204" pitchFamily="34" charset="0"/>
                <a:ea typeface="Accordance" panose="00000400000000000000" pitchFamily="2" charset="-78"/>
                <a:cs typeface="Arial" panose="020B0604020202020204" pitchFamily="34" charset="0"/>
              </a:rPr>
              <a:t>إبراهيم</a:t>
            </a:r>
            <a:endParaRPr lang="en-US" sz="2400" dirty="0">
              <a:solidFill>
                <a:srgbClr val="FFFFFF"/>
              </a:solidFill>
              <a:latin typeface="Arial" panose="020B0604020202020204" pitchFamily="34" charset="0"/>
              <a:ea typeface="Accordance" panose="00000400000000000000" pitchFamily="2" charset="-78"/>
              <a:cs typeface="Arial" panose="020B0604020202020204" pitchFamily="34" charset="0"/>
            </a:endParaRPr>
          </a:p>
        </p:txBody>
      </p:sp>
      <p:sp>
        <p:nvSpPr>
          <p:cNvPr id="67" name="Text Box 6">
            <a:extLst>
              <a:ext uri="{FF2B5EF4-FFF2-40B4-BE49-F238E27FC236}">
                <a16:creationId xmlns:a16="http://schemas.microsoft.com/office/drawing/2014/main" id="{7536DAAD-B799-460B-8EBE-F0123CE28F9E}"/>
              </a:ext>
            </a:extLst>
          </p:cNvPr>
          <p:cNvSpPr txBox="1">
            <a:spLocks noChangeArrowheads="1"/>
          </p:cNvSpPr>
          <p:nvPr/>
        </p:nvSpPr>
        <p:spPr bwMode="auto">
          <a:xfrm>
            <a:off x="3979948" y="285365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latin typeface="Arial" panose="020B0604020202020204" pitchFamily="34" charset="0"/>
                <a:ea typeface="Accordance" panose="00000400000000000000" pitchFamily="2" charset="-78"/>
                <a:cs typeface="Arial" panose="020B0604020202020204" pitchFamily="34" charset="0"/>
              </a:rPr>
              <a:t>داود</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بثشبع</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8" name="Line 7">
            <a:extLst>
              <a:ext uri="{FF2B5EF4-FFF2-40B4-BE49-F238E27FC236}">
                <a16:creationId xmlns:a16="http://schemas.microsoft.com/office/drawing/2014/main" id="{A34B9D70-089B-43BF-BFD8-6491B37D6146}"/>
              </a:ext>
            </a:extLst>
          </p:cNvPr>
          <p:cNvSpPr>
            <a:spLocks noChangeShapeType="1"/>
          </p:cNvSpPr>
          <p:nvPr/>
        </p:nvSpPr>
        <p:spPr bwMode="auto">
          <a:xfrm>
            <a:off x="4628275" y="318851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9" name="Line 26">
            <a:extLst>
              <a:ext uri="{FF2B5EF4-FFF2-40B4-BE49-F238E27FC236}">
                <a16:creationId xmlns:a16="http://schemas.microsoft.com/office/drawing/2014/main" id="{0B66E3DF-52C2-4E03-942E-74CC569DC602}"/>
              </a:ext>
            </a:extLst>
          </p:cNvPr>
          <p:cNvSpPr>
            <a:spLocks noChangeShapeType="1"/>
          </p:cNvSpPr>
          <p:nvPr/>
        </p:nvSpPr>
        <p:spPr bwMode="auto">
          <a:xfrm flipH="1" flipV="1">
            <a:off x="3092870" y="3365267"/>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0" name="Line 27">
            <a:extLst>
              <a:ext uri="{FF2B5EF4-FFF2-40B4-BE49-F238E27FC236}">
                <a16:creationId xmlns:a16="http://schemas.microsoft.com/office/drawing/2014/main" id="{9CB59283-71AA-4DBB-8A64-ADE748BFCE4E}"/>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nvGrpSpPr>
          <p:cNvPr id="71" name="Group 47">
            <a:extLst>
              <a:ext uri="{FF2B5EF4-FFF2-40B4-BE49-F238E27FC236}">
                <a16:creationId xmlns:a16="http://schemas.microsoft.com/office/drawing/2014/main" id="{ABD99BD7-C2BE-4AB3-A7BA-F89F830AA9EE}"/>
              </a:ext>
            </a:extLst>
          </p:cNvPr>
          <p:cNvGrpSpPr>
            <a:grpSpLocks/>
          </p:cNvGrpSpPr>
          <p:nvPr/>
        </p:nvGrpSpPr>
        <p:grpSpPr bwMode="auto">
          <a:xfrm>
            <a:off x="3955340" y="3352567"/>
            <a:ext cx="1684338" cy="182563"/>
            <a:chOff x="2796" y="2106"/>
            <a:chExt cx="1061" cy="115"/>
          </a:xfrm>
        </p:grpSpPr>
        <p:sp>
          <p:nvSpPr>
            <p:cNvPr id="72" name="Line 23">
              <a:extLst>
                <a:ext uri="{FF2B5EF4-FFF2-40B4-BE49-F238E27FC236}">
                  <a16:creationId xmlns:a16="http://schemas.microsoft.com/office/drawing/2014/main" id="{C0EC3596-7369-489B-A551-63B5651067FB}"/>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3" name="Line 24">
              <a:extLst>
                <a:ext uri="{FF2B5EF4-FFF2-40B4-BE49-F238E27FC236}">
                  <a16:creationId xmlns:a16="http://schemas.microsoft.com/office/drawing/2014/main" id="{27CF4D46-B1D1-4B5B-8234-EBF90B4BE102}"/>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4" name="Line 25">
              <a:extLst>
                <a:ext uri="{FF2B5EF4-FFF2-40B4-BE49-F238E27FC236}">
                  <a16:creationId xmlns:a16="http://schemas.microsoft.com/office/drawing/2014/main" id="{6D7641D6-5A51-4709-A589-1E3F63EB9CCE}"/>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
        <p:nvSpPr>
          <p:cNvPr id="75" name="Line 31">
            <a:extLst>
              <a:ext uri="{FF2B5EF4-FFF2-40B4-BE49-F238E27FC236}">
                <a16:creationId xmlns:a16="http://schemas.microsoft.com/office/drawing/2014/main" id="{C0726D66-C2D5-4964-A8AD-BCBA2C16100B}"/>
              </a:ext>
            </a:extLst>
          </p:cNvPr>
          <p:cNvSpPr>
            <a:spLocks noChangeShapeType="1"/>
          </p:cNvSpPr>
          <p:nvPr/>
        </p:nvSpPr>
        <p:spPr bwMode="auto">
          <a:xfrm flipV="1">
            <a:off x="5601788" y="39794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6" name="Text Box 21">
            <a:extLst>
              <a:ext uri="{FF2B5EF4-FFF2-40B4-BE49-F238E27FC236}">
                <a16:creationId xmlns:a16="http://schemas.microsoft.com/office/drawing/2014/main" id="{E2490FC7-80E8-493D-A5AF-973D3B1FCA65}"/>
              </a:ext>
            </a:extLst>
          </p:cNvPr>
          <p:cNvSpPr txBox="1">
            <a:spLocks noChangeArrowheads="1"/>
          </p:cNvSpPr>
          <p:nvPr/>
        </p:nvSpPr>
        <p:spPr bwMode="auto">
          <a:xfrm>
            <a:off x="3517106" y="3591214"/>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ناثان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سليمان</a:t>
            </a:r>
            <a:endParaRPr lang="en-US" sz="2400" u="sng"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77" name="Line 27">
            <a:extLst>
              <a:ext uri="{FF2B5EF4-FFF2-40B4-BE49-F238E27FC236}">
                <a16:creationId xmlns:a16="http://schemas.microsoft.com/office/drawing/2014/main" id="{1ED71F6A-3460-46F3-A8A2-097F402C3BEA}"/>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8" name="Line 38">
            <a:extLst>
              <a:ext uri="{FF2B5EF4-FFF2-40B4-BE49-F238E27FC236}">
                <a16:creationId xmlns:a16="http://schemas.microsoft.com/office/drawing/2014/main" id="{AD5F2789-2973-4955-A265-7328A7FC1F72}"/>
              </a:ext>
            </a:extLst>
          </p:cNvPr>
          <p:cNvSpPr>
            <a:spLocks noChangeShapeType="1"/>
          </p:cNvSpPr>
          <p:nvPr/>
        </p:nvSpPr>
        <p:spPr bwMode="auto">
          <a:xfrm flipV="1">
            <a:off x="3939174" y="39943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9" name="Text Box 26">
            <a:extLst>
              <a:ext uri="{FF2B5EF4-FFF2-40B4-BE49-F238E27FC236}">
                <a16:creationId xmlns:a16="http://schemas.microsoft.com/office/drawing/2014/main" id="{5D010984-78A5-486A-964B-81B825AD0E80}"/>
              </a:ext>
            </a:extLst>
          </p:cNvPr>
          <p:cNvSpPr txBox="1">
            <a:spLocks noChangeArrowheads="1"/>
          </p:cNvSpPr>
          <p:nvPr/>
        </p:nvSpPr>
        <p:spPr bwMode="auto">
          <a:xfrm>
            <a:off x="3635375" y="5602766"/>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يوسف              مريم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p>
        </p:txBody>
      </p:sp>
      <p:grpSp>
        <p:nvGrpSpPr>
          <p:cNvPr id="81" name="Group 42">
            <a:extLst>
              <a:ext uri="{FF2B5EF4-FFF2-40B4-BE49-F238E27FC236}">
                <a16:creationId xmlns:a16="http://schemas.microsoft.com/office/drawing/2014/main" id="{EA1B44E6-118E-4534-B857-69B70B657198}"/>
              </a:ext>
            </a:extLst>
          </p:cNvPr>
          <p:cNvGrpSpPr>
            <a:grpSpLocks/>
          </p:cNvGrpSpPr>
          <p:nvPr/>
        </p:nvGrpSpPr>
        <p:grpSpPr bwMode="auto">
          <a:xfrm>
            <a:off x="3886701" y="5788260"/>
            <a:ext cx="3429000" cy="963612"/>
            <a:chOff x="2762" y="3679"/>
            <a:chExt cx="2160" cy="607"/>
          </a:xfrm>
        </p:grpSpPr>
        <p:sp>
          <p:nvSpPr>
            <p:cNvPr id="82" name="Line 35">
              <a:extLst>
                <a:ext uri="{FF2B5EF4-FFF2-40B4-BE49-F238E27FC236}">
                  <a16:creationId xmlns:a16="http://schemas.microsoft.com/office/drawing/2014/main" id="{3E15530C-E084-4225-A423-833035847975}"/>
                </a:ext>
              </a:extLst>
            </p:cNvPr>
            <p:cNvSpPr>
              <a:spLocks noChangeShapeType="1"/>
            </p:cNvSpPr>
            <p:nvPr/>
          </p:nvSpPr>
          <p:spPr bwMode="auto">
            <a:xfrm flipH="1" flipV="1">
              <a:off x="3303" y="3679"/>
              <a:ext cx="0" cy="3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3" name="Text Box 36">
              <a:extLst>
                <a:ext uri="{FF2B5EF4-FFF2-40B4-BE49-F238E27FC236}">
                  <a16:creationId xmlns:a16="http://schemas.microsoft.com/office/drawing/2014/main" id="{758F7C44-6A2B-4154-9EC4-D25C68871317}"/>
                </a:ext>
              </a:extLst>
            </p:cNvPr>
            <p:cNvSpPr txBox="1">
              <a:spLocks noChangeArrowheads="1"/>
            </p:cNvSpPr>
            <p:nvPr/>
          </p:nvSpPr>
          <p:spPr bwMode="auto">
            <a:xfrm>
              <a:off x="2762" y="3959"/>
              <a:ext cx="2160" cy="3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800" dirty="0">
                  <a:latin typeface="Arial" panose="020B0604020202020204" pitchFamily="34" charset="0"/>
                  <a:cs typeface="Arial" panose="020B0604020202020204" pitchFamily="34" charset="0"/>
                </a:rPr>
                <a:t>يسوع المسيح</a:t>
              </a:r>
              <a:endParaRPr lang="en-US" sz="2800" dirty="0">
                <a:solidFill>
                  <a:schemeClr val="folHlink"/>
                </a:solidFill>
                <a:latin typeface="Arial" panose="020B0604020202020204" pitchFamily="34" charset="0"/>
                <a:cs typeface="Arial" panose="020B0604020202020204" pitchFamily="34" charset="0"/>
              </a:endParaRPr>
            </a:p>
          </p:txBody>
        </p:sp>
      </p:grpSp>
      <p:sp>
        <p:nvSpPr>
          <p:cNvPr id="84" name="Line 30">
            <a:extLst>
              <a:ext uri="{FF2B5EF4-FFF2-40B4-BE49-F238E27FC236}">
                <a16:creationId xmlns:a16="http://schemas.microsoft.com/office/drawing/2014/main" id="{4AF71C77-709B-4763-BF77-E654A29EC9DF}"/>
              </a:ext>
            </a:extLst>
          </p:cNvPr>
          <p:cNvSpPr>
            <a:spLocks noChangeShapeType="1"/>
          </p:cNvSpPr>
          <p:nvPr/>
        </p:nvSpPr>
        <p:spPr bwMode="auto">
          <a:xfrm flipH="1">
            <a:off x="4408277" y="5801381"/>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45"/>
                                        </p:tgtEl>
                                        <p:attrNameLst>
                                          <p:attrName>style.visibility</p:attrName>
                                        </p:attrNameLst>
                                      </p:cBhvr>
                                      <p:to>
                                        <p:strVal val="visible"/>
                                      </p:to>
                                    </p:set>
                                    <p:anim calcmode="lin" valueType="num">
                                      <p:cBhvr additive="base">
                                        <p:cTn id="7" dur="500" fill="hold"/>
                                        <p:tgtEl>
                                          <p:spTgt spid="358445"/>
                                        </p:tgtEl>
                                        <p:attrNameLst>
                                          <p:attrName>ppt_x</p:attrName>
                                        </p:attrNameLst>
                                      </p:cBhvr>
                                      <p:tavLst>
                                        <p:tav tm="0">
                                          <p:val>
                                            <p:strVal val="0-#ppt_w/2"/>
                                          </p:val>
                                        </p:tav>
                                        <p:tav tm="100000">
                                          <p:val>
                                            <p:strVal val="#ppt_x"/>
                                          </p:val>
                                        </p:tav>
                                      </p:tavLst>
                                    </p:anim>
                                    <p:anim calcmode="lin" valueType="num">
                                      <p:cBhvr additive="base">
                                        <p:cTn id="8" dur="500" fill="hold"/>
                                        <p:tgtEl>
                                          <p:spTgt spid="3584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58446"/>
                                        </p:tgtEl>
                                        <p:attrNameLst>
                                          <p:attrName>style.visibility</p:attrName>
                                        </p:attrNameLst>
                                      </p:cBhvr>
                                      <p:to>
                                        <p:strVal val="visible"/>
                                      </p:to>
                                    </p:set>
                                    <p:anim calcmode="lin" valueType="num">
                                      <p:cBhvr additive="base">
                                        <p:cTn id="13" dur="500" fill="hold"/>
                                        <p:tgtEl>
                                          <p:spTgt spid="358446"/>
                                        </p:tgtEl>
                                        <p:attrNameLst>
                                          <p:attrName>ppt_x</p:attrName>
                                        </p:attrNameLst>
                                      </p:cBhvr>
                                      <p:tavLst>
                                        <p:tav tm="0">
                                          <p:val>
                                            <p:strVal val="1+#ppt_w/2"/>
                                          </p:val>
                                        </p:tav>
                                        <p:tav tm="100000">
                                          <p:val>
                                            <p:strVal val="#ppt_x"/>
                                          </p:val>
                                        </p:tav>
                                      </p:tavLst>
                                    </p:anim>
                                    <p:anim calcmode="lin" valueType="num">
                                      <p:cBhvr additive="base">
                                        <p:cTn id="14" dur="500" fill="hold"/>
                                        <p:tgtEl>
                                          <p:spTgt spid="3584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ppt_x</p:attrName>
                                        </p:attrNameLst>
                                      </p:cBhvr>
                                      <p:tavLst>
                                        <p:tav tm="0">
                                          <p:val>
                                            <p:strVal val="#ppt_x-#ppt_w/2"/>
                                          </p:val>
                                        </p:tav>
                                        <p:tav tm="100000">
                                          <p:val>
                                            <p:strVal val="#ppt_x"/>
                                          </p:val>
                                        </p:tav>
                                      </p:tavLst>
                                    </p:anim>
                                    <p:anim calcmode="lin" valueType="num">
                                      <p:cBhvr>
                                        <p:cTn id="28" dur="500" fill="hold"/>
                                        <p:tgtEl>
                                          <p:spTgt spid="3"/>
                                        </p:tgtEl>
                                        <p:attrNameLst>
                                          <p:attrName>ppt_y</p:attrName>
                                        </p:attrNameLst>
                                      </p:cBhvr>
                                      <p:tavLst>
                                        <p:tav tm="0">
                                          <p:val>
                                            <p:strVal val="#ppt_y"/>
                                          </p:val>
                                        </p:tav>
                                        <p:tav tm="100000">
                                          <p:val>
                                            <p:strVal val="#ppt_y"/>
                                          </p:val>
                                        </p:tav>
                                      </p:tavLst>
                                    </p:anim>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5" grpId="0" autoUpdateAnimBg="0"/>
      <p:bldP spid="35844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313" name="Text Box 33"/>
          <p:cNvSpPr txBox="1">
            <a:spLocks noChangeArrowheads="1"/>
          </p:cNvSpPr>
          <p:nvPr/>
        </p:nvSpPr>
        <p:spPr bwMode="auto">
          <a:xfrm>
            <a:off x="1651794" y="5400086"/>
            <a:ext cx="1806575" cy="76655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lnSpc>
                <a:spcPct val="50000"/>
              </a:lnSpc>
              <a:spcBef>
                <a:spcPct val="50000"/>
              </a:spcBef>
              <a:defRPr/>
            </a:pPr>
            <a:r>
              <a:rPr lang="ar-JO" sz="2800" dirty="0">
                <a:solidFill>
                  <a:srgbClr val="FFFFFF"/>
                </a:solidFill>
                <a:latin typeface="Arial" panose="020B0604020202020204" pitchFamily="34" charset="0"/>
                <a:ea typeface="+mn-ea"/>
                <a:cs typeface="Arial" panose="020B0604020202020204" pitchFamily="34" charset="0"/>
              </a:rPr>
              <a:t>حق</a:t>
            </a:r>
          </a:p>
          <a:p>
            <a:pPr algn="r">
              <a:lnSpc>
                <a:spcPct val="50000"/>
              </a:lnSpc>
              <a:spcBef>
                <a:spcPct val="50000"/>
              </a:spcBef>
              <a:defRPr/>
            </a:pPr>
            <a:r>
              <a:rPr lang="ar-JO" sz="2800" dirty="0">
                <a:solidFill>
                  <a:srgbClr val="FFFFFF"/>
                </a:solidFill>
                <a:latin typeface="Arial" panose="020B0604020202020204" pitchFamily="34" charset="0"/>
                <a:ea typeface="+mn-ea"/>
                <a:cs typeface="Arial" panose="020B0604020202020204" pitchFamily="34" charset="0"/>
              </a:rPr>
              <a:t>الدم</a:t>
            </a:r>
            <a:endParaRPr lang="en-US" sz="2800" dirty="0">
              <a:solidFill>
                <a:srgbClr val="FFFFFF"/>
              </a:solidFill>
              <a:latin typeface="Arial" panose="020B0604020202020204" pitchFamily="34" charset="0"/>
              <a:ea typeface="+mn-ea"/>
              <a:cs typeface="Arial" panose="020B0604020202020204" pitchFamily="34" charset="0"/>
            </a:endParaRPr>
          </a:p>
        </p:txBody>
      </p:sp>
      <p:sp>
        <p:nvSpPr>
          <p:cNvPr id="86048"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353337"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353340" name="Rectangle 6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36</a:t>
            </a:r>
          </a:p>
        </p:txBody>
      </p:sp>
      <p:grpSp>
        <p:nvGrpSpPr>
          <p:cNvPr id="43" name="Group 43">
            <a:extLst>
              <a:ext uri="{FF2B5EF4-FFF2-40B4-BE49-F238E27FC236}">
                <a16:creationId xmlns:a16="http://schemas.microsoft.com/office/drawing/2014/main" id="{D018BDAB-C5FF-4579-BB29-C59D2EF4EE3D}"/>
              </a:ext>
            </a:extLst>
          </p:cNvPr>
          <p:cNvGrpSpPr>
            <a:grpSpLocks/>
          </p:cNvGrpSpPr>
          <p:nvPr/>
        </p:nvGrpSpPr>
        <p:grpSpPr bwMode="auto">
          <a:xfrm>
            <a:off x="1651794" y="4312115"/>
            <a:ext cx="3138487" cy="847725"/>
            <a:chOff x="1287" y="2701"/>
            <a:chExt cx="1977" cy="534"/>
          </a:xfrm>
        </p:grpSpPr>
        <p:sp>
          <p:nvSpPr>
            <p:cNvPr id="44" name="Text Box 27">
              <a:extLst>
                <a:ext uri="{FF2B5EF4-FFF2-40B4-BE49-F238E27FC236}">
                  <a16:creationId xmlns:a16="http://schemas.microsoft.com/office/drawing/2014/main" id="{EE61015E-3FE6-4A0E-AC50-0811CB9C8F52}"/>
                </a:ext>
              </a:extLst>
            </p:cNvPr>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ar-JO" sz="2400" dirty="0">
                  <a:solidFill>
                    <a:srgbClr val="FFFF00"/>
                  </a:solidFill>
                  <a:latin typeface="Arial" panose="020B0604020202020204" pitchFamily="34" charset="0"/>
                  <a:cs typeface="Arial" panose="020B0604020202020204" pitchFamily="34" charset="0"/>
                </a:rPr>
                <a:t>الحق العائلي</a:t>
              </a:r>
              <a:endParaRPr lang="en-US" sz="2400" dirty="0">
                <a:solidFill>
                  <a:srgbClr val="FFFF00"/>
                </a:solidFill>
                <a:latin typeface="Arial" panose="020B0604020202020204" pitchFamily="34" charset="0"/>
                <a:cs typeface="Arial" panose="020B0604020202020204" pitchFamily="34" charset="0"/>
              </a:endParaRPr>
            </a:p>
            <a:p>
              <a:pPr algn="ctr">
                <a:lnSpc>
                  <a:spcPct val="50000"/>
                </a:lnSpc>
                <a:spcBef>
                  <a:spcPct val="50000"/>
                </a:spcBef>
                <a:defRPr/>
              </a:pPr>
              <a:r>
                <a:rPr lang="ar-JO" sz="2400" dirty="0">
                  <a:solidFill>
                    <a:srgbClr val="FFFF00"/>
                  </a:solidFill>
                  <a:latin typeface="Arial" panose="020B0604020202020204" pitchFamily="34" charset="0"/>
                  <a:cs typeface="Arial" panose="020B0604020202020204" pitchFamily="34" charset="0"/>
                </a:rPr>
                <a:t>لوقا 3: 23-38</a:t>
              </a:r>
              <a:endParaRPr lang="en-US" sz="2400" dirty="0">
                <a:solidFill>
                  <a:srgbClr val="FFFF00"/>
                </a:solidFill>
                <a:latin typeface="Arial" panose="020B0604020202020204" pitchFamily="34" charset="0"/>
                <a:cs typeface="Arial" panose="020B0604020202020204" pitchFamily="34" charset="0"/>
              </a:endParaRPr>
            </a:p>
          </p:txBody>
        </p:sp>
        <p:sp>
          <p:nvSpPr>
            <p:cNvPr id="45" name="Rectangle 29">
              <a:extLst>
                <a:ext uri="{FF2B5EF4-FFF2-40B4-BE49-F238E27FC236}">
                  <a16:creationId xmlns:a16="http://schemas.microsoft.com/office/drawing/2014/main" id="{41E77CDF-BD6A-4E13-A43D-BF8C83EB9281}"/>
                </a:ext>
              </a:extLst>
            </p:cNvPr>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FFFFFF"/>
                </a:solidFill>
                <a:latin typeface="Arial" panose="020B0604020202020204" pitchFamily="34" charset="0"/>
                <a:ea typeface="+mn-ea"/>
                <a:cs typeface="Arial" panose="020B0604020202020204" pitchFamily="34" charset="0"/>
              </a:endParaRPr>
            </a:p>
          </p:txBody>
        </p:sp>
      </p:grpSp>
      <p:grpSp>
        <p:nvGrpSpPr>
          <p:cNvPr id="46" name="Group 44">
            <a:extLst>
              <a:ext uri="{FF2B5EF4-FFF2-40B4-BE49-F238E27FC236}">
                <a16:creationId xmlns:a16="http://schemas.microsoft.com/office/drawing/2014/main" id="{46A8F022-674B-4CC4-978B-E1CF1A76487C}"/>
              </a:ext>
            </a:extLst>
          </p:cNvPr>
          <p:cNvGrpSpPr>
            <a:grpSpLocks/>
          </p:cNvGrpSpPr>
          <p:nvPr/>
        </p:nvGrpSpPr>
        <p:grpSpPr bwMode="auto">
          <a:xfrm>
            <a:off x="4842861" y="4312115"/>
            <a:ext cx="2925762" cy="847725"/>
            <a:chOff x="3285" y="2701"/>
            <a:chExt cx="1843" cy="534"/>
          </a:xfrm>
        </p:grpSpPr>
        <p:sp>
          <p:nvSpPr>
            <p:cNvPr id="47" name="Text Box 28">
              <a:extLst>
                <a:ext uri="{FF2B5EF4-FFF2-40B4-BE49-F238E27FC236}">
                  <a16:creationId xmlns:a16="http://schemas.microsoft.com/office/drawing/2014/main" id="{46C67797-9267-4884-8438-B2205A3E6B72}"/>
                </a:ext>
              </a:extLst>
            </p:cNvPr>
            <p:cNvSpPr txBox="1">
              <a:spLocks noChangeArrowheads="1"/>
            </p:cNvSpPr>
            <p:nvPr/>
          </p:nvSpPr>
          <p:spPr bwMode="auto">
            <a:xfrm>
              <a:off x="3318" y="2792"/>
              <a:ext cx="1729" cy="42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ar-JO" sz="2400" dirty="0">
                  <a:solidFill>
                    <a:srgbClr val="FFFF00"/>
                  </a:solidFill>
                  <a:latin typeface="Arial" panose="020B0604020202020204" pitchFamily="34" charset="0"/>
                  <a:cs typeface="Arial" panose="020B0604020202020204" pitchFamily="34" charset="0"/>
                </a:rPr>
                <a:t>الحق الشرعي</a:t>
              </a:r>
              <a:endParaRPr lang="en-US" sz="2400" dirty="0">
                <a:solidFill>
                  <a:srgbClr val="FFFF00"/>
                </a:solidFill>
                <a:latin typeface="Arial" panose="020B0604020202020204" pitchFamily="34" charset="0"/>
                <a:cs typeface="Arial" panose="020B0604020202020204" pitchFamily="34" charset="0"/>
              </a:endParaRPr>
            </a:p>
            <a:p>
              <a:pPr algn="ctr">
                <a:lnSpc>
                  <a:spcPct val="50000"/>
                </a:lnSpc>
                <a:spcBef>
                  <a:spcPct val="50000"/>
                </a:spcBef>
                <a:defRPr/>
              </a:pPr>
              <a:r>
                <a:rPr lang="ar-JO" sz="2400" dirty="0">
                  <a:solidFill>
                    <a:srgbClr val="FFFF00"/>
                  </a:solidFill>
                  <a:latin typeface="Arial" panose="020B0604020202020204" pitchFamily="34" charset="0"/>
                  <a:cs typeface="Arial" panose="020B0604020202020204" pitchFamily="34" charset="0"/>
                </a:rPr>
                <a:t>متى 1: 1-17</a:t>
              </a:r>
              <a:endParaRPr lang="en-US" sz="2400" dirty="0">
                <a:solidFill>
                  <a:srgbClr val="FFFF00"/>
                </a:solidFill>
                <a:latin typeface="Arial" panose="020B0604020202020204" pitchFamily="34" charset="0"/>
                <a:cs typeface="Arial" panose="020B0604020202020204" pitchFamily="34" charset="0"/>
              </a:endParaRPr>
            </a:p>
          </p:txBody>
        </p:sp>
        <p:sp>
          <p:nvSpPr>
            <p:cNvPr id="48" name="Rectangle 32">
              <a:extLst>
                <a:ext uri="{FF2B5EF4-FFF2-40B4-BE49-F238E27FC236}">
                  <a16:creationId xmlns:a16="http://schemas.microsoft.com/office/drawing/2014/main" id="{6A5C8CA0-4C60-451F-BEBE-966B21D1D603}"/>
                </a:ext>
              </a:extLst>
            </p:cNvPr>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sp>
        <p:nvSpPr>
          <p:cNvPr id="49" name="Line 33">
            <a:extLst>
              <a:ext uri="{FF2B5EF4-FFF2-40B4-BE49-F238E27FC236}">
                <a16:creationId xmlns:a16="http://schemas.microsoft.com/office/drawing/2014/main" id="{923ED892-F6F3-4DB6-93C6-21715C3C0040}"/>
              </a:ext>
            </a:extLst>
          </p:cNvPr>
          <p:cNvSpPr>
            <a:spLocks noChangeShapeType="1"/>
          </p:cNvSpPr>
          <p:nvPr/>
        </p:nvSpPr>
        <p:spPr bwMode="auto">
          <a:xfrm flipV="1">
            <a:off x="4047523" y="53058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0" name="Line 40">
            <a:extLst>
              <a:ext uri="{FF2B5EF4-FFF2-40B4-BE49-F238E27FC236}">
                <a16:creationId xmlns:a16="http://schemas.microsoft.com/office/drawing/2014/main" id="{6C26152F-E241-4BF5-B254-C48DFB32D5F4}"/>
              </a:ext>
            </a:extLst>
          </p:cNvPr>
          <p:cNvSpPr>
            <a:spLocks noChangeShapeType="1"/>
          </p:cNvSpPr>
          <p:nvPr/>
        </p:nvSpPr>
        <p:spPr bwMode="auto">
          <a:xfrm flipV="1">
            <a:off x="5774723" y="52677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 name="Text Box 46">
            <a:extLst>
              <a:ext uri="{FF2B5EF4-FFF2-40B4-BE49-F238E27FC236}">
                <a16:creationId xmlns:a16="http://schemas.microsoft.com/office/drawing/2014/main" id="{E74603E1-3D9F-460C-85F7-FB878F2DE638}"/>
              </a:ext>
            </a:extLst>
          </p:cNvPr>
          <p:cNvSpPr txBox="1">
            <a:spLocks noChangeArrowheads="1"/>
          </p:cNvSpPr>
          <p:nvPr/>
        </p:nvSpPr>
        <p:spPr bwMode="auto">
          <a:xfrm>
            <a:off x="6036318" y="3903763"/>
            <a:ext cx="2997199"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ar-JO" dirty="0">
                <a:solidFill>
                  <a:srgbClr val="99CCFF"/>
                </a:solidFill>
                <a:latin typeface="Arial" panose="020B0604020202020204" pitchFamily="34" charset="0"/>
                <a:cs typeface="Arial" panose="020B0604020202020204" pitchFamily="34" charset="0"/>
              </a:rPr>
              <a:t>النسب الشرعي</a:t>
            </a:r>
            <a:endParaRPr lang="en-US" dirty="0">
              <a:solidFill>
                <a:srgbClr val="99CCFF"/>
              </a:solidFill>
              <a:latin typeface="Arial" panose="020B0604020202020204" pitchFamily="34" charset="0"/>
              <a:cs typeface="Arial" panose="020B0604020202020204" pitchFamily="34" charset="0"/>
            </a:endParaRPr>
          </a:p>
        </p:txBody>
      </p:sp>
      <p:sp>
        <p:nvSpPr>
          <p:cNvPr id="52" name="Text Box 50">
            <a:extLst>
              <a:ext uri="{FF2B5EF4-FFF2-40B4-BE49-F238E27FC236}">
                <a16:creationId xmlns:a16="http://schemas.microsoft.com/office/drawing/2014/main" id="{3F85BEE7-A0D0-48E6-A58D-5A2A23085AAD}"/>
              </a:ext>
            </a:extLst>
          </p:cNvPr>
          <p:cNvSpPr txBox="1">
            <a:spLocks noChangeArrowheads="1"/>
          </p:cNvSpPr>
          <p:nvPr/>
        </p:nvSpPr>
        <p:spPr bwMode="auto">
          <a:xfrm>
            <a:off x="8509986" y="4462927"/>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53" name="Text Box 2">
            <a:extLst>
              <a:ext uri="{FF2B5EF4-FFF2-40B4-BE49-F238E27FC236}">
                <a16:creationId xmlns:a16="http://schemas.microsoft.com/office/drawing/2014/main" id="{B266286B-16BD-4F05-8AF8-71237A94B64F}"/>
              </a:ext>
            </a:extLst>
          </p:cNvPr>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آدم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حواء</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54" name="Text Box 3">
            <a:extLst>
              <a:ext uri="{FF2B5EF4-FFF2-40B4-BE49-F238E27FC236}">
                <a16:creationId xmlns:a16="http://schemas.microsoft.com/office/drawing/2014/main" id="{015A6D50-95BA-45A2-B2B8-FF6704538A34}"/>
              </a:ext>
            </a:extLst>
          </p:cNvPr>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قاين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هابيل  </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شيث</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55" name="Rectangle 4">
            <a:extLst>
              <a:ext uri="{FF2B5EF4-FFF2-40B4-BE49-F238E27FC236}">
                <a16:creationId xmlns:a16="http://schemas.microsoft.com/office/drawing/2014/main" id="{34554C60-D7AE-4FC5-B3FB-83C03A62D3DF}"/>
              </a:ext>
            </a:extLst>
          </p:cNvPr>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56" name="Line 5">
            <a:extLst>
              <a:ext uri="{FF2B5EF4-FFF2-40B4-BE49-F238E27FC236}">
                <a16:creationId xmlns:a16="http://schemas.microsoft.com/office/drawing/2014/main" id="{255375FF-28D8-4438-8149-D6CC1CAD3043}"/>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7" name="Line 6">
            <a:extLst>
              <a:ext uri="{FF2B5EF4-FFF2-40B4-BE49-F238E27FC236}">
                <a16:creationId xmlns:a16="http://schemas.microsoft.com/office/drawing/2014/main" id="{FB95F5D5-74D0-4B13-824C-83F43AF7E4A1}"/>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8" name="Line 7">
            <a:extLst>
              <a:ext uri="{FF2B5EF4-FFF2-40B4-BE49-F238E27FC236}">
                <a16:creationId xmlns:a16="http://schemas.microsoft.com/office/drawing/2014/main" id="{782C7CD7-3BA7-4F28-B5FC-488885E0AE5B}"/>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59" name="Line 8">
            <a:extLst>
              <a:ext uri="{FF2B5EF4-FFF2-40B4-BE49-F238E27FC236}">
                <a16:creationId xmlns:a16="http://schemas.microsoft.com/office/drawing/2014/main" id="{37D26D7D-AD2F-4382-96CC-FA2CBB53C8AC}"/>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0" name="Line 9">
            <a:extLst>
              <a:ext uri="{FF2B5EF4-FFF2-40B4-BE49-F238E27FC236}">
                <a16:creationId xmlns:a16="http://schemas.microsoft.com/office/drawing/2014/main" id="{D0E67E72-DA0E-4154-ADCA-33B53D34471C}"/>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1" name="Line 10">
            <a:extLst>
              <a:ext uri="{FF2B5EF4-FFF2-40B4-BE49-F238E27FC236}">
                <a16:creationId xmlns:a16="http://schemas.microsoft.com/office/drawing/2014/main" id="{D0651DBE-FA34-4818-902E-B32E72C16E9A}"/>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2" name="Line 11">
            <a:extLst>
              <a:ext uri="{FF2B5EF4-FFF2-40B4-BE49-F238E27FC236}">
                <a16:creationId xmlns:a16="http://schemas.microsoft.com/office/drawing/2014/main" id="{C5539EF5-AD01-46CF-B371-C5D76222C65A}"/>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3" name="Line 12">
            <a:extLst>
              <a:ext uri="{FF2B5EF4-FFF2-40B4-BE49-F238E27FC236}">
                <a16:creationId xmlns:a16="http://schemas.microsoft.com/office/drawing/2014/main" id="{85D69DEE-6615-4841-AC18-F6F8D2841D38}"/>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4" name="Text Box 4">
            <a:extLst>
              <a:ext uri="{FF2B5EF4-FFF2-40B4-BE49-F238E27FC236}">
                <a16:creationId xmlns:a16="http://schemas.microsoft.com/office/drawing/2014/main" id="{290A46F5-B5D6-4731-8DE9-795EF6CAD00C}"/>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نوح</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5" name="Line 10">
            <a:extLst>
              <a:ext uri="{FF2B5EF4-FFF2-40B4-BE49-F238E27FC236}">
                <a16:creationId xmlns:a16="http://schemas.microsoft.com/office/drawing/2014/main" id="{7B1808ED-3073-4DF5-8159-9159F2C030EC}"/>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6" name="Line 11">
            <a:extLst>
              <a:ext uri="{FF2B5EF4-FFF2-40B4-BE49-F238E27FC236}">
                <a16:creationId xmlns:a16="http://schemas.microsoft.com/office/drawing/2014/main" id="{AFC8E5C0-A14C-4A0E-ADAE-7FAED1FBA55F}"/>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7" name="Line 14">
            <a:extLst>
              <a:ext uri="{FF2B5EF4-FFF2-40B4-BE49-F238E27FC236}">
                <a16:creationId xmlns:a16="http://schemas.microsoft.com/office/drawing/2014/main" id="{B78AFCB5-1F30-4272-96D3-CC3E517F407B}"/>
              </a:ext>
            </a:extLst>
          </p:cNvPr>
          <p:cNvSpPr>
            <a:spLocks noChangeShapeType="1"/>
          </p:cNvSpPr>
          <p:nvPr/>
        </p:nvSpPr>
        <p:spPr bwMode="auto">
          <a:xfrm flipV="1">
            <a:off x="4333000" y="268710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8" name="Text Box 5">
            <a:extLst>
              <a:ext uri="{FF2B5EF4-FFF2-40B4-BE49-F238E27FC236}">
                <a16:creationId xmlns:a16="http://schemas.microsoft.com/office/drawing/2014/main" id="{DDD7721F-2A7B-41B3-9109-C1F0F41DBA47}"/>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400" dirty="0">
                <a:solidFill>
                  <a:srgbClr val="FFFFFF"/>
                </a:solidFill>
                <a:latin typeface="Arial" panose="020B0604020202020204" pitchFamily="34" charset="0"/>
                <a:ea typeface="Accordance" panose="00000400000000000000" pitchFamily="2" charset="-78"/>
                <a:cs typeface="Arial" panose="020B0604020202020204" pitchFamily="34" charset="0"/>
              </a:rPr>
              <a:t>إبراهيم</a:t>
            </a:r>
            <a:endParaRPr lang="en-US" sz="2400" dirty="0">
              <a:solidFill>
                <a:srgbClr val="FFFFFF"/>
              </a:solidFill>
              <a:latin typeface="Arial" panose="020B0604020202020204" pitchFamily="34" charset="0"/>
              <a:ea typeface="Accordance" panose="00000400000000000000" pitchFamily="2" charset="-78"/>
              <a:cs typeface="Arial" panose="020B0604020202020204" pitchFamily="34" charset="0"/>
            </a:endParaRPr>
          </a:p>
        </p:txBody>
      </p:sp>
      <p:sp>
        <p:nvSpPr>
          <p:cNvPr id="69" name="Text Box 6">
            <a:extLst>
              <a:ext uri="{FF2B5EF4-FFF2-40B4-BE49-F238E27FC236}">
                <a16:creationId xmlns:a16="http://schemas.microsoft.com/office/drawing/2014/main" id="{AD8BF254-205A-4812-AFA6-DC9D26F04B17}"/>
              </a:ext>
            </a:extLst>
          </p:cNvPr>
          <p:cNvSpPr txBox="1">
            <a:spLocks noChangeArrowheads="1"/>
          </p:cNvSpPr>
          <p:nvPr/>
        </p:nvSpPr>
        <p:spPr bwMode="auto">
          <a:xfrm>
            <a:off x="3979948" y="285365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latin typeface="Arial" panose="020B0604020202020204" pitchFamily="34" charset="0"/>
                <a:ea typeface="Accordance" panose="00000400000000000000" pitchFamily="2" charset="-78"/>
                <a:cs typeface="Arial" panose="020B0604020202020204" pitchFamily="34" charset="0"/>
              </a:rPr>
              <a:t>داود</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بثشبع</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70" name="Line 7">
            <a:extLst>
              <a:ext uri="{FF2B5EF4-FFF2-40B4-BE49-F238E27FC236}">
                <a16:creationId xmlns:a16="http://schemas.microsoft.com/office/drawing/2014/main" id="{A1BD177A-C5C9-4B61-8816-C4EE51D3EBEC}"/>
              </a:ext>
            </a:extLst>
          </p:cNvPr>
          <p:cNvSpPr>
            <a:spLocks noChangeShapeType="1"/>
          </p:cNvSpPr>
          <p:nvPr/>
        </p:nvSpPr>
        <p:spPr bwMode="auto">
          <a:xfrm>
            <a:off x="4628275" y="318851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71" name="Line 26">
            <a:extLst>
              <a:ext uri="{FF2B5EF4-FFF2-40B4-BE49-F238E27FC236}">
                <a16:creationId xmlns:a16="http://schemas.microsoft.com/office/drawing/2014/main" id="{1D9FBE9D-3A95-4A30-8A67-C4F321A4ED1D}"/>
              </a:ext>
            </a:extLst>
          </p:cNvPr>
          <p:cNvSpPr>
            <a:spLocks noChangeShapeType="1"/>
          </p:cNvSpPr>
          <p:nvPr/>
        </p:nvSpPr>
        <p:spPr bwMode="auto">
          <a:xfrm flipH="1" flipV="1">
            <a:off x="3092870" y="3365267"/>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2" name="Line 27">
            <a:extLst>
              <a:ext uri="{FF2B5EF4-FFF2-40B4-BE49-F238E27FC236}">
                <a16:creationId xmlns:a16="http://schemas.microsoft.com/office/drawing/2014/main" id="{10B0EAA4-D72D-4B3F-B97D-3FB220B0694C}"/>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nvGrpSpPr>
          <p:cNvPr id="73" name="Group 47">
            <a:extLst>
              <a:ext uri="{FF2B5EF4-FFF2-40B4-BE49-F238E27FC236}">
                <a16:creationId xmlns:a16="http://schemas.microsoft.com/office/drawing/2014/main" id="{DFF6EE26-E2EE-470A-A10A-D3A8D9F1FF56}"/>
              </a:ext>
            </a:extLst>
          </p:cNvPr>
          <p:cNvGrpSpPr>
            <a:grpSpLocks/>
          </p:cNvGrpSpPr>
          <p:nvPr/>
        </p:nvGrpSpPr>
        <p:grpSpPr bwMode="auto">
          <a:xfrm>
            <a:off x="3955340" y="3352567"/>
            <a:ext cx="1684338" cy="182563"/>
            <a:chOff x="2796" y="2106"/>
            <a:chExt cx="1061" cy="115"/>
          </a:xfrm>
        </p:grpSpPr>
        <p:sp>
          <p:nvSpPr>
            <p:cNvPr id="74" name="Line 23">
              <a:extLst>
                <a:ext uri="{FF2B5EF4-FFF2-40B4-BE49-F238E27FC236}">
                  <a16:creationId xmlns:a16="http://schemas.microsoft.com/office/drawing/2014/main" id="{DD3A7AA5-BC2E-45FD-A310-D0A850C4BF86}"/>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5" name="Line 24">
              <a:extLst>
                <a:ext uri="{FF2B5EF4-FFF2-40B4-BE49-F238E27FC236}">
                  <a16:creationId xmlns:a16="http://schemas.microsoft.com/office/drawing/2014/main" id="{2AF4DB46-6D78-43BB-94F8-4788A0DDCA3D}"/>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6" name="Line 25">
              <a:extLst>
                <a:ext uri="{FF2B5EF4-FFF2-40B4-BE49-F238E27FC236}">
                  <a16:creationId xmlns:a16="http://schemas.microsoft.com/office/drawing/2014/main" id="{1C665074-EE08-4445-BA2A-951D94F1BB23}"/>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
        <p:nvSpPr>
          <p:cNvPr id="77" name="Line 31">
            <a:extLst>
              <a:ext uri="{FF2B5EF4-FFF2-40B4-BE49-F238E27FC236}">
                <a16:creationId xmlns:a16="http://schemas.microsoft.com/office/drawing/2014/main" id="{40656043-9A20-41BF-864D-6183CA9740EF}"/>
              </a:ext>
            </a:extLst>
          </p:cNvPr>
          <p:cNvSpPr>
            <a:spLocks noChangeShapeType="1"/>
          </p:cNvSpPr>
          <p:nvPr/>
        </p:nvSpPr>
        <p:spPr bwMode="auto">
          <a:xfrm flipV="1">
            <a:off x="5601788" y="39794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8" name="Text Box 21">
            <a:extLst>
              <a:ext uri="{FF2B5EF4-FFF2-40B4-BE49-F238E27FC236}">
                <a16:creationId xmlns:a16="http://schemas.microsoft.com/office/drawing/2014/main" id="{DCCF0B25-FA43-482D-AFA7-A4E22085FA7D}"/>
              </a:ext>
            </a:extLst>
          </p:cNvPr>
          <p:cNvSpPr txBox="1">
            <a:spLocks noChangeArrowheads="1"/>
          </p:cNvSpPr>
          <p:nvPr/>
        </p:nvSpPr>
        <p:spPr bwMode="auto">
          <a:xfrm>
            <a:off x="3517106" y="3591214"/>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ناثان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سليمان</a:t>
            </a:r>
            <a:endParaRPr lang="en-US" sz="2400" u="sng"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79" name="Line 27">
            <a:extLst>
              <a:ext uri="{FF2B5EF4-FFF2-40B4-BE49-F238E27FC236}">
                <a16:creationId xmlns:a16="http://schemas.microsoft.com/office/drawing/2014/main" id="{A5118C85-7CE8-4B63-9D8D-4D1E072B255B}"/>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0" name="Line 38">
            <a:extLst>
              <a:ext uri="{FF2B5EF4-FFF2-40B4-BE49-F238E27FC236}">
                <a16:creationId xmlns:a16="http://schemas.microsoft.com/office/drawing/2014/main" id="{0EB943C3-FB90-49B3-A181-C7B9BDD914F8}"/>
              </a:ext>
            </a:extLst>
          </p:cNvPr>
          <p:cNvSpPr>
            <a:spLocks noChangeShapeType="1"/>
          </p:cNvSpPr>
          <p:nvPr/>
        </p:nvSpPr>
        <p:spPr bwMode="auto">
          <a:xfrm flipV="1">
            <a:off x="3939174" y="39943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1" name="Text Box 26">
            <a:extLst>
              <a:ext uri="{FF2B5EF4-FFF2-40B4-BE49-F238E27FC236}">
                <a16:creationId xmlns:a16="http://schemas.microsoft.com/office/drawing/2014/main" id="{47237893-A8EC-4420-82EA-8D1694EC5760}"/>
              </a:ext>
            </a:extLst>
          </p:cNvPr>
          <p:cNvSpPr txBox="1">
            <a:spLocks noChangeArrowheads="1"/>
          </p:cNvSpPr>
          <p:nvPr/>
        </p:nvSpPr>
        <p:spPr bwMode="auto">
          <a:xfrm>
            <a:off x="3635375" y="5602766"/>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يوسف              مريم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p>
        </p:txBody>
      </p:sp>
      <p:sp>
        <p:nvSpPr>
          <p:cNvPr id="82" name="Line 30">
            <a:extLst>
              <a:ext uri="{FF2B5EF4-FFF2-40B4-BE49-F238E27FC236}">
                <a16:creationId xmlns:a16="http://schemas.microsoft.com/office/drawing/2014/main" id="{84551733-D5D6-4A8D-BD24-1318302BA89C}"/>
              </a:ext>
            </a:extLst>
          </p:cNvPr>
          <p:cNvSpPr>
            <a:spLocks noChangeShapeType="1"/>
          </p:cNvSpPr>
          <p:nvPr/>
        </p:nvSpPr>
        <p:spPr bwMode="auto">
          <a:xfrm flipH="1">
            <a:off x="4408277" y="5801381"/>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3" name="Text Box 36">
            <a:extLst>
              <a:ext uri="{FF2B5EF4-FFF2-40B4-BE49-F238E27FC236}">
                <a16:creationId xmlns:a16="http://schemas.microsoft.com/office/drawing/2014/main" id="{00F4778A-0669-46F7-98E3-CD5114DB5F52}"/>
              </a:ext>
            </a:extLst>
          </p:cNvPr>
          <p:cNvSpPr txBox="1">
            <a:spLocks noChangeArrowheads="1"/>
          </p:cNvSpPr>
          <p:nvPr/>
        </p:nvSpPr>
        <p:spPr bwMode="auto">
          <a:xfrm>
            <a:off x="3886701" y="6232760"/>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800" dirty="0">
                <a:latin typeface="Arial" panose="020B0604020202020204" pitchFamily="34" charset="0"/>
                <a:cs typeface="Arial" panose="020B0604020202020204" pitchFamily="34" charset="0"/>
              </a:rPr>
              <a:t>يسوع المسيح</a:t>
            </a:r>
            <a:endParaRPr lang="en-US" sz="2800" dirty="0">
              <a:solidFill>
                <a:schemeClr val="folHlink"/>
              </a:solidFill>
              <a:latin typeface="Arial" panose="020B0604020202020204" pitchFamily="34" charset="0"/>
              <a:cs typeface="Arial" panose="020B0604020202020204" pitchFamily="34" charset="0"/>
            </a:endParaRPr>
          </a:p>
        </p:txBody>
      </p:sp>
      <p:sp>
        <p:nvSpPr>
          <p:cNvPr id="85" name="Line 35">
            <a:extLst>
              <a:ext uri="{FF2B5EF4-FFF2-40B4-BE49-F238E27FC236}">
                <a16:creationId xmlns:a16="http://schemas.microsoft.com/office/drawing/2014/main" id="{6EA1BB0D-808B-42C6-9F6D-AD022951FB39}"/>
              </a:ext>
            </a:extLst>
          </p:cNvPr>
          <p:cNvSpPr>
            <a:spLocks noChangeShapeType="1"/>
          </p:cNvSpPr>
          <p:nvPr/>
        </p:nvSpPr>
        <p:spPr bwMode="auto">
          <a:xfrm flipH="1" flipV="1">
            <a:off x="4745539" y="5788260"/>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53313"/>
                                        </p:tgtEl>
                                        <p:attrNameLst>
                                          <p:attrName>style.visibility</p:attrName>
                                        </p:attrNameLst>
                                      </p:cBhvr>
                                      <p:to>
                                        <p:strVal val="visible"/>
                                      </p:to>
                                    </p:set>
                                    <p:anim calcmode="lin" valueType="num">
                                      <p:cBhvr>
                                        <p:cTn id="7" dur="500" fill="hold"/>
                                        <p:tgtEl>
                                          <p:spTgt spid="353313"/>
                                        </p:tgtEl>
                                        <p:attrNameLst>
                                          <p:attrName>ppt_x</p:attrName>
                                        </p:attrNameLst>
                                      </p:cBhvr>
                                      <p:tavLst>
                                        <p:tav tm="0">
                                          <p:val>
                                            <p:strVal val="#ppt_x+#ppt_w/2"/>
                                          </p:val>
                                        </p:tav>
                                        <p:tav tm="100000">
                                          <p:val>
                                            <p:strVal val="#ppt_x"/>
                                          </p:val>
                                        </p:tav>
                                      </p:tavLst>
                                    </p:anim>
                                    <p:anim calcmode="lin" valueType="num">
                                      <p:cBhvr>
                                        <p:cTn id="8" dur="500" fill="hold"/>
                                        <p:tgtEl>
                                          <p:spTgt spid="353313"/>
                                        </p:tgtEl>
                                        <p:attrNameLst>
                                          <p:attrName>ppt_y</p:attrName>
                                        </p:attrNameLst>
                                      </p:cBhvr>
                                      <p:tavLst>
                                        <p:tav tm="0">
                                          <p:val>
                                            <p:strVal val="#ppt_y"/>
                                          </p:val>
                                        </p:tav>
                                        <p:tav tm="100000">
                                          <p:val>
                                            <p:strVal val="#ppt_y"/>
                                          </p:val>
                                        </p:tav>
                                      </p:tavLst>
                                    </p:anim>
                                    <p:anim calcmode="lin" valueType="num">
                                      <p:cBhvr>
                                        <p:cTn id="9" dur="500" fill="hold"/>
                                        <p:tgtEl>
                                          <p:spTgt spid="353313"/>
                                        </p:tgtEl>
                                        <p:attrNameLst>
                                          <p:attrName>ppt_w</p:attrName>
                                        </p:attrNameLst>
                                      </p:cBhvr>
                                      <p:tavLst>
                                        <p:tav tm="0">
                                          <p:val>
                                            <p:fltVal val="0"/>
                                          </p:val>
                                        </p:tav>
                                        <p:tav tm="100000">
                                          <p:val>
                                            <p:strVal val="#ppt_w"/>
                                          </p:val>
                                        </p:tav>
                                      </p:tavLst>
                                    </p:anim>
                                    <p:anim calcmode="lin" valueType="num">
                                      <p:cBhvr>
                                        <p:cTn id="10" dur="500" fill="hold"/>
                                        <p:tgtEl>
                                          <p:spTgt spid="35331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1+#ppt_w/2"/>
                                          </p:val>
                                        </p:tav>
                                        <p:tav tm="100000">
                                          <p:val>
                                            <p:strVal val="#ppt_x"/>
                                          </p:val>
                                        </p:tav>
                                      </p:tavLst>
                                    </p:anim>
                                    <p:anim calcmode="lin" valueType="num">
                                      <p:cBhvr additive="base">
                                        <p:cTn id="16"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2"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p:cTn id="21" dur="500" fill="hold"/>
                                        <p:tgtEl>
                                          <p:spTgt spid="43"/>
                                        </p:tgtEl>
                                        <p:attrNameLst>
                                          <p:attrName>ppt_x</p:attrName>
                                        </p:attrNameLst>
                                      </p:cBhvr>
                                      <p:tavLst>
                                        <p:tav tm="0">
                                          <p:val>
                                            <p:strVal val="#ppt_x+#ppt_w/2"/>
                                          </p:val>
                                        </p:tav>
                                        <p:tav tm="100000">
                                          <p:val>
                                            <p:strVal val="#ppt_x"/>
                                          </p:val>
                                        </p:tav>
                                      </p:tavLst>
                                    </p:anim>
                                    <p:anim calcmode="lin" valueType="num">
                                      <p:cBhvr>
                                        <p:cTn id="22" dur="500" fill="hold"/>
                                        <p:tgtEl>
                                          <p:spTgt spid="43"/>
                                        </p:tgtEl>
                                        <p:attrNameLst>
                                          <p:attrName>ppt_y</p:attrName>
                                        </p:attrNameLst>
                                      </p:cBhvr>
                                      <p:tavLst>
                                        <p:tav tm="0">
                                          <p:val>
                                            <p:strVal val="#ppt_y"/>
                                          </p:val>
                                        </p:tav>
                                        <p:tav tm="100000">
                                          <p:val>
                                            <p:strVal val="#ppt_y"/>
                                          </p:val>
                                        </p:tav>
                                      </p:tavLst>
                                    </p:anim>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ppt_x</p:attrName>
                                        </p:attrNameLst>
                                      </p:cBhvr>
                                      <p:tavLst>
                                        <p:tav tm="0">
                                          <p:val>
                                            <p:strVal val="#ppt_x-#ppt_w/2"/>
                                          </p:val>
                                        </p:tav>
                                        <p:tav tm="100000">
                                          <p:val>
                                            <p:strVal val="#ppt_x"/>
                                          </p:val>
                                        </p:tav>
                                      </p:tavLst>
                                    </p:anim>
                                    <p:anim calcmode="lin" valueType="num">
                                      <p:cBhvr>
                                        <p:cTn id="30" dur="500" fill="hold"/>
                                        <p:tgtEl>
                                          <p:spTgt spid="46"/>
                                        </p:tgtEl>
                                        <p:attrNameLst>
                                          <p:attrName>ppt_y</p:attrName>
                                        </p:attrNameLst>
                                      </p:cBhvr>
                                      <p:tavLst>
                                        <p:tav tm="0">
                                          <p:val>
                                            <p:strVal val="#ppt_y"/>
                                          </p:val>
                                        </p:tav>
                                        <p:tav tm="100000">
                                          <p:val>
                                            <p:strVal val="#ppt_y"/>
                                          </p:val>
                                        </p:tav>
                                      </p:tavLst>
                                    </p:anim>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313" grpId="0"/>
      <p:bldP spid="51"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76" name="Text Box 72"/>
          <p:cNvSpPr txBox="1">
            <a:spLocks noChangeArrowheads="1"/>
          </p:cNvSpPr>
          <p:nvPr/>
        </p:nvSpPr>
        <p:spPr bwMode="auto">
          <a:xfrm>
            <a:off x="6245100" y="5400085"/>
            <a:ext cx="1806575" cy="76655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nSpc>
                <a:spcPct val="50000"/>
              </a:lnSpc>
              <a:spcBef>
                <a:spcPct val="50000"/>
              </a:spcBef>
              <a:defRPr/>
            </a:pPr>
            <a:r>
              <a:rPr lang="ar-JO" sz="2800" dirty="0">
                <a:solidFill>
                  <a:srgbClr val="FFFFFF"/>
                </a:solidFill>
                <a:latin typeface="Arial" panose="020B0604020202020204" pitchFamily="34" charset="0"/>
                <a:ea typeface="+mn-ea"/>
                <a:cs typeface="Arial" panose="020B0604020202020204" pitchFamily="34" charset="0"/>
              </a:rPr>
              <a:t>الحق</a:t>
            </a:r>
          </a:p>
          <a:p>
            <a:pPr>
              <a:lnSpc>
                <a:spcPct val="50000"/>
              </a:lnSpc>
              <a:spcBef>
                <a:spcPct val="50000"/>
              </a:spcBef>
              <a:defRPr/>
            </a:pPr>
            <a:r>
              <a:rPr lang="ar-JO" sz="2800" dirty="0">
                <a:solidFill>
                  <a:srgbClr val="FFFFFF"/>
                </a:solidFill>
                <a:latin typeface="Arial" panose="020B0604020202020204" pitchFamily="34" charset="0"/>
                <a:ea typeface="+mn-ea"/>
                <a:cs typeface="Arial" panose="020B0604020202020204" pitchFamily="34" charset="0"/>
              </a:rPr>
              <a:t>الشرعي</a:t>
            </a:r>
            <a:endParaRPr lang="en-US" sz="2800" dirty="0">
              <a:solidFill>
                <a:srgbClr val="FFFFFF"/>
              </a:solidFill>
              <a:latin typeface="Arial" panose="020B0604020202020204" pitchFamily="34" charset="0"/>
              <a:ea typeface="+mn-ea"/>
              <a:cs typeface="Arial" panose="020B0604020202020204" pitchFamily="34" charset="0"/>
            </a:endParaRPr>
          </a:p>
        </p:txBody>
      </p:sp>
      <p:sp>
        <p:nvSpPr>
          <p:cNvPr id="43" name="Text Box 33">
            <a:extLst>
              <a:ext uri="{FF2B5EF4-FFF2-40B4-BE49-F238E27FC236}">
                <a16:creationId xmlns:a16="http://schemas.microsoft.com/office/drawing/2014/main" id="{062191EE-0DB7-4E1E-95B5-FC2615CE228F}"/>
              </a:ext>
            </a:extLst>
          </p:cNvPr>
          <p:cNvSpPr txBox="1">
            <a:spLocks noChangeArrowheads="1"/>
          </p:cNvSpPr>
          <p:nvPr/>
        </p:nvSpPr>
        <p:spPr bwMode="auto">
          <a:xfrm>
            <a:off x="1651794" y="5400086"/>
            <a:ext cx="1806575" cy="76655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algn="r">
              <a:lnSpc>
                <a:spcPct val="50000"/>
              </a:lnSpc>
              <a:spcBef>
                <a:spcPct val="50000"/>
              </a:spcBef>
              <a:defRPr/>
            </a:pPr>
            <a:r>
              <a:rPr lang="ar-JO" sz="2800" dirty="0">
                <a:solidFill>
                  <a:srgbClr val="FFFFFF"/>
                </a:solidFill>
                <a:latin typeface="Arial" panose="020B0604020202020204" pitchFamily="34" charset="0"/>
                <a:ea typeface="+mn-ea"/>
                <a:cs typeface="Arial" panose="020B0604020202020204" pitchFamily="34" charset="0"/>
              </a:rPr>
              <a:t>حق</a:t>
            </a:r>
          </a:p>
          <a:p>
            <a:pPr algn="r">
              <a:lnSpc>
                <a:spcPct val="50000"/>
              </a:lnSpc>
              <a:spcBef>
                <a:spcPct val="50000"/>
              </a:spcBef>
              <a:defRPr/>
            </a:pPr>
            <a:r>
              <a:rPr lang="ar-JO" sz="2800" dirty="0">
                <a:solidFill>
                  <a:srgbClr val="FFFFFF"/>
                </a:solidFill>
                <a:latin typeface="Arial" panose="020B0604020202020204" pitchFamily="34" charset="0"/>
                <a:ea typeface="+mn-ea"/>
                <a:cs typeface="Arial" panose="020B0604020202020204" pitchFamily="34" charset="0"/>
              </a:rPr>
              <a:t>الدم</a:t>
            </a:r>
            <a:endParaRPr lang="en-US" sz="2800" dirty="0">
              <a:solidFill>
                <a:srgbClr val="FFFFFF"/>
              </a:solidFill>
              <a:latin typeface="Arial" panose="020B0604020202020204" pitchFamily="34" charset="0"/>
              <a:ea typeface="+mn-ea"/>
              <a:cs typeface="Arial" panose="020B0604020202020204" pitchFamily="34" charset="0"/>
            </a:endParaRPr>
          </a:p>
        </p:txBody>
      </p:sp>
      <p:sp>
        <p:nvSpPr>
          <p:cNvPr id="44" name="Text Box 56">
            <a:extLst>
              <a:ext uri="{FF2B5EF4-FFF2-40B4-BE49-F238E27FC236}">
                <a16:creationId xmlns:a16="http://schemas.microsoft.com/office/drawing/2014/main" id="{C169C0F1-B045-495B-A659-DB6CEAAE5D8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45" name="Rectangle 57">
            <a:extLst>
              <a:ext uri="{FF2B5EF4-FFF2-40B4-BE49-F238E27FC236}">
                <a16:creationId xmlns:a16="http://schemas.microsoft.com/office/drawing/2014/main" id="{F742D163-5774-499D-871A-847F6A4E2FCD}"/>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46" name="Rectangle 60">
            <a:extLst>
              <a:ext uri="{FF2B5EF4-FFF2-40B4-BE49-F238E27FC236}">
                <a16:creationId xmlns:a16="http://schemas.microsoft.com/office/drawing/2014/main" id="{1A67B764-8F60-4006-8F7A-6B9E6FE462F4}"/>
              </a:ext>
            </a:extLst>
          </p:cNvPr>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36</a:t>
            </a:r>
          </a:p>
        </p:txBody>
      </p:sp>
      <p:grpSp>
        <p:nvGrpSpPr>
          <p:cNvPr id="47" name="Group 43">
            <a:extLst>
              <a:ext uri="{FF2B5EF4-FFF2-40B4-BE49-F238E27FC236}">
                <a16:creationId xmlns:a16="http://schemas.microsoft.com/office/drawing/2014/main" id="{E6DA1D70-4F41-4783-85EF-DF43508F29BF}"/>
              </a:ext>
            </a:extLst>
          </p:cNvPr>
          <p:cNvGrpSpPr>
            <a:grpSpLocks/>
          </p:cNvGrpSpPr>
          <p:nvPr/>
        </p:nvGrpSpPr>
        <p:grpSpPr bwMode="auto">
          <a:xfrm>
            <a:off x="1651794" y="4312115"/>
            <a:ext cx="3138487" cy="847725"/>
            <a:chOff x="1287" y="2701"/>
            <a:chExt cx="1977" cy="534"/>
          </a:xfrm>
        </p:grpSpPr>
        <p:sp>
          <p:nvSpPr>
            <p:cNvPr id="48" name="Text Box 27">
              <a:extLst>
                <a:ext uri="{FF2B5EF4-FFF2-40B4-BE49-F238E27FC236}">
                  <a16:creationId xmlns:a16="http://schemas.microsoft.com/office/drawing/2014/main" id="{91341995-60ED-43AE-A9F2-172AC98F82A5}"/>
                </a:ext>
              </a:extLst>
            </p:cNvPr>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ar-JO" sz="2400" dirty="0">
                  <a:solidFill>
                    <a:srgbClr val="FFFF00"/>
                  </a:solidFill>
                  <a:latin typeface="Arial" panose="020B0604020202020204" pitchFamily="34" charset="0"/>
                  <a:cs typeface="Arial" panose="020B0604020202020204" pitchFamily="34" charset="0"/>
                </a:rPr>
                <a:t>الحق العائلي</a:t>
              </a:r>
              <a:endParaRPr lang="en-US" sz="2400" dirty="0">
                <a:solidFill>
                  <a:srgbClr val="FFFF00"/>
                </a:solidFill>
                <a:latin typeface="Arial" panose="020B0604020202020204" pitchFamily="34" charset="0"/>
                <a:cs typeface="Arial" panose="020B0604020202020204" pitchFamily="34" charset="0"/>
              </a:endParaRPr>
            </a:p>
            <a:p>
              <a:pPr algn="ctr">
                <a:lnSpc>
                  <a:spcPct val="50000"/>
                </a:lnSpc>
                <a:spcBef>
                  <a:spcPct val="50000"/>
                </a:spcBef>
                <a:defRPr/>
              </a:pPr>
              <a:r>
                <a:rPr lang="ar-JO" sz="2400" dirty="0">
                  <a:solidFill>
                    <a:srgbClr val="FFFF00"/>
                  </a:solidFill>
                  <a:latin typeface="Arial" panose="020B0604020202020204" pitchFamily="34" charset="0"/>
                  <a:cs typeface="Arial" panose="020B0604020202020204" pitchFamily="34" charset="0"/>
                </a:rPr>
                <a:t>لوقا 3: 23-38</a:t>
              </a:r>
              <a:endParaRPr lang="en-US" sz="2400" dirty="0">
                <a:solidFill>
                  <a:srgbClr val="FFFF00"/>
                </a:solidFill>
                <a:latin typeface="Arial" panose="020B0604020202020204" pitchFamily="34" charset="0"/>
                <a:cs typeface="Arial" panose="020B0604020202020204" pitchFamily="34" charset="0"/>
              </a:endParaRPr>
            </a:p>
          </p:txBody>
        </p:sp>
        <p:sp>
          <p:nvSpPr>
            <p:cNvPr id="49" name="Rectangle 29">
              <a:extLst>
                <a:ext uri="{FF2B5EF4-FFF2-40B4-BE49-F238E27FC236}">
                  <a16:creationId xmlns:a16="http://schemas.microsoft.com/office/drawing/2014/main" id="{671B6002-C307-407D-826C-B98C3AB1A8EF}"/>
                </a:ext>
              </a:extLst>
            </p:cNvPr>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dirty="0">
                <a:solidFill>
                  <a:srgbClr val="FFFFFF"/>
                </a:solidFill>
                <a:latin typeface="Arial" panose="020B0604020202020204" pitchFamily="34" charset="0"/>
                <a:ea typeface="+mn-ea"/>
                <a:cs typeface="Arial" panose="020B0604020202020204" pitchFamily="34" charset="0"/>
              </a:endParaRPr>
            </a:p>
          </p:txBody>
        </p:sp>
      </p:grpSp>
      <p:grpSp>
        <p:nvGrpSpPr>
          <p:cNvPr id="50" name="Group 44">
            <a:extLst>
              <a:ext uri="{FF2B5EF4-FFF2-40B4-BE49-F238E27FC236}">
                <a16:creationId xmlns:a16="http://schemas.microsoft.com/office/drawing/2014/main" id="{AD224728-67C2-4165-B96B-DC02F1A69D34}"/>
              </a:ext>
            </a:extLst>
          </p:cNvPr>
          <p:cNvGrpSpPr>
            <a:grpSpLocks/>
          </p:cNvGrpSpPr>
          <p:nvPr/>
        </p:nvGrpSpPr>
        <p:grpSpPr bwMode="auto">
          <a:xfrm>
            <a:off x="4842861" y="4312115"/>
            <a:ext cx="2925762" cy="847725"/>
            <a:chOff x="3285" y="2701"/>
            <a:chExt cx="1843" cy="534"/>
          </a:xfrm>
        </p:grpSpPr>
        <p:sp>
          <p:nvSpPr>
            <p:cNvPr id="51" name="Text Box 28">
              <a:extLst>
                <a:ext uri="{FF2B5EF4-FFF2-40B4-BE49-F238E27FC236}">
                  <a16:creationId xmlns:a16="http://schemas.microsoft.com/office/drawing/2014/main" id="{95F6D262-3E47-4C46-808A-0F29E41B6D10}"/>
                </a:ext>
              </a:extLst>
            </p:cNvPr>
            <p:cNvSpPr txBox="1">
              <a:spLocks noChangeArrowheads="1"/>
            </p:cNvSpPr>
            <p:nvPr/>
          </p:nvSpPr>
          <p:spPr bwMode="auto">
            <a:xfrm>
              <a:off x="3318" y="2792"/>
              <a:ext cx="1729" cy="42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ar-JO" sz="2400" dirty="0">
                  <a:solidFill>
                    <a:srgbClr val="FFFF00"/>
                  </a:solidFill>
                  <a:latin typeface="Arial" panose="020B0604020202020204" pitchFamily="34" charset="0"/>
                  <a:cs typeface="Arial" panose="020B0604020202020204" pitchFamily="34" charset="0"/>
                </a:rPr>
                <a:t>الحق الشرعي</a:t>
              </a:r>
              <a:endParaRPr lang="en-US" sz="2400" dirty="0">
                <a:solidFill>
                  <a:srgbClr val="FFFF00"/>
                </a:solidFill>
                <a:latin typeface="Arial" panose="020B0604020202020204" pitchFamily="34" charset="0"/>
                <a:cs typeface="Arial" panose="020B0604020202020204" pitchFamily="34" charset="0"/>
              </a:endParaRPr>
            </a:p>
            <a:p>
              <a:pPr algn="ctr">
                <a:lnSpc>
                  <a:spcPct val="50000"/>
                </a:lnSpc>
                <a:spcBef>
                  <a:spcPct val="50000"/>
                </a:spcBef>
                <a:defRPr/>
              </a:pPr>
              <a:r>
                <a:rPr lang="ar-JO" sz="2400" dirty="0">
                  <a:solidFill>
                    <a:srgbClr val="FFFF00"/>
                  </a:solidFill>
                  <a:latin typeface="Arial" panose="020B0604020202020204" pitchFamily="34" charset="0"/>
                  <a:cs typeface="Arial" panose="020B0604020202020204" pitchFamily="34" charset="0"/>
                </a:rPr>
                <a:t>متى 1: 1-17</a:t>
              </a:r>
              <a:endParaRPr lang="en-US" sz="2400" dirty="0">
                <a:solidFill>
                  <a:srgbClr val="FFFF00"/>
                </a:solidFill>
                <a:latin typeface="Arial" panose="020B0604020202020204" pitchFamily="34" charset="0"/>
                <a:cs typeface="Arial" panose="020B0604020202020204" pitchFamily="34" charset="0"/>
              </a:endParaRPr>
            </a:p>
          </p:txBody>
        </p:sp>
        <p:sp>
          <p:nvSpPr>
            <p:cNvPr id="52" name="Rectangle 32">
              <a:extLst>
                <a:ext uri="{FF2B5EF4-FFF2-40B4-BE49-F238E27FC236}">
                  <a16:creationId xmlns:a16="http://schemas.microsoft.com/office/drawing/2014/main" id="{6A469F20-4106-4248-AA90-1320F3FCBADE}"/>
                </a:ext>
              </a:extLst>
            </p:cNvPr>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sp>
        <p:nvSpPr>
          <p:cNvPr id="53" name="Line 33">
            <a:extLst>
              <a:ext uri="{FF2B5EF4-FFF2-40B4-BE49-F238E27FC236}">
                <a16:creationId xmlns:a16="http://schemas.microsoft.com/office/drawing/2014/main" id="{4CB0B6F3-016C-4057-9458-D3AC1D25D367}"/>
              </a:ext>
            </a:extLst>
          </p:cNvPr>
          <p:cNvSpPr>
            <a:spLocks noChangeShapeType="1"/>
          </p:cNvSpPr>
          <p:nvPr/>
        </p:nvSpPr>
        <p:spPr bwMode="auto">
          <a:xfrm flipV="1">
            <a:off x="4047523" y="53058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4" name="Line 40">
            <a:extLst>
              <a:ext uri="{FF2B5EF4-FFF2-40B4-BE49-F238E27FC236}">
                <a16:creationId xmlns:a16="http://schemas.microsoft.com/office/drawing/2014/main" id="{1F175549-2CBD-400A-846D-FAAEDD5DDC69}"/>
              </a:ext>
            </a:extLst>
          </p:cNvPr>
          <p:cNvSpPr>
            <a:spLocks noChangeShapeType="1"/>
          </p:cNvSpPr>
          <p:nvPr/>
        </p:nvSpPr>
        <p:spPr bwMode="auto">
          <a:xfrm flipV="1">
            <a:off x="5774723" y="52677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5" name="Text Box 46">
            <a:extLst>
              <a:ext uri="{FF2B5EF4-FFF2-40B4-BE49-F238E27FC236}">
                <a16:creationId xmlns:a16="http://schemas.microsoft.com/office/drawing/2014/main" id="{3CCCEA3E-759D-4612-A727-7D4240D4048B}"/>
              </a:ext>
            </a:extLst>
          </p:cNvPr>
          <p:cNvSpPr txBox="1">
            <a:spLocks noChangeArrowheads="1"/>
          </p:cNvSpPr>
          <p:nvPr/>
        </p:nvSpPr>
        <p:spPr bwMode="auto">
          <a:xfrm>
            <a:off x="6036318" y="3903763"/>
            <a:ext cx="2997199"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ar-JO" dirty="0">
                <a:solidFill>
                  <a:srgbClr val="99CCFF"/>
                </a:solidFill>
                <a:latin typeface="Arial" panose="020B0604020202020204" pitchFamily="34" charset="0"/>
                <a:cs typeface="Arial" panose="020B0604020202020204" pitchFamily="34" charset="0"/>
              </a:rPr>
              <a:t>النسب الشرعي</a:t>
            </a:r>
            <a:endParaRPr lang="en-US" dirty="0">
              <a:solidFill>
                <a:srgbClr val="99CCFF"/>
              </a:solidFill>
              <a:latin typeface="Arial" panose="020B0604020202020204" pitchFamily="34" charset="0"/>
              <a:cs typeface="Arial" panose="020B0604020202020204" pitchFamily="34" charset="0"/>
            </a:endParaRPr>
          </a:p>
        </p:txBody>
      </p:sp>
      <p:sp>
        <p:nvSpPr>
          <p:cNvPr id="56" name="Text Box 50">
            <a:extLst>
              <a:ext uri="{FF2B5EF4-FFF2-40B4-BE49-F238E27FC236}">
                <a16:creationId xmlns:a16="http://schemas.microsoft.com/office/drawing/2014/main" id="{52AA01E2-DD80-4601-AA5E-C584599EEAEB}"/>
              </a:ext>
            </a:extLst>
          </p:cNvPr>
          <p:cNvSpPr txBox="1">
            <a:spLocks noChangeArrowheads="1"/>
          </p:cNvSpPr>
          <p:nvPr/>
        </p:nvSpPr>
        <p:spPr bwMode="auto">
          <a:xfrm>
            <a:off x="8509986" y="4462927"/>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57" name="Text Box 2">
            <a:extLst>
              <a:ext uri="{FF2B5EF4-FFF2-40B4-BE49-F238E27FC236}">
                <a16:creationId xmlns:a16="http://schemas.microsoft.com/office/drawing/2014/main" id="{E599DEDD-CEA3-4307-8D93-D7FFAAAEC15E}"/>
              </a:ext>
            </a:extLst>
          </p:cNvPr>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آدم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حواء</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58" name="Text Box 3">
            <a:extLst>
              <a:ext uri="{FF2B5EF4-FFF2-40B4-BE49-F238E27FC236}">
                <a16:creationId xmlns:a16="http://schemas.microsoft.com/office/drawing/2014/main" id="{FCDC2510-BFB2-4912-9145-85CEBD068711}"/>
              </a:ext>
            </a:extLst>
          </p:cNvPr>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قاين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هابيل  </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شيث</a:t>
            </a: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59" name="Rectangle 4">
            <a:extLst>
              <a:ext uri="{FF2B5EF4-FFF2-40B4-BE49-F238E27FC236}">
                <a16:creationId xmlns:a16="http://schemas.microsoft.com/office/drawing/2014/main" id="{BD478C0B-4793-40E1-91BE-F62808CEE85E}"/>
              </a:ext>
            </a:extLst>
          </p:cNvPr>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8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2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0" name="Line 5">
            <a:extLst>
              <a:ext uri="{FF2B5EF4-FFF2-40B4-BE49-F238E27FC236}">
                <a16:creationId xmlns:a16="http://schemas.microsoft.com/office/drawing/2014/main" id="{3E034700-3930-40C2-A251-0507C7378422}"/>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1" name="Line 6">
            <a:extLst>
              <a:ext uri="{FF2B5EF4-FFF2-40B4-BE49-F238E27FC236}">
                <a16:creationId xmlns:a16="http://schemas.microsoft.com/office/drawing/2014/main" id="{9C113D6A-EDBC-4108-81C5-141B5A10944E}"/>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2" name="Line 7">
            <a:extLst>
              <a:ext uri="{FF2B5EF4-FFF2-40B4-BE49-F238E27FC236}">
                <a16:creationId xmlns:a16="http://schemas.microsoft.com/office/drawing/2014/main" id="{C25E0F09-D793-428B-B588-330A44A443B3}"/>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3" name="Line 8">
            <a:extLst>
              <a:ext uri="{FF2B5EF4-FFF2-40B4-BE49-F238E27FC236}">
                <a16:creationId xmlns:a16="http://schemas.microsoft.com/office/drawing/2014/main" id="{BEE460C2-D658-416A-9210-9967BA16FC05}"/>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4" name="Line 9">
            <a:extLst>
              <a:ext uri="{FF2B5EF4-FFF2-40B4-BE49-F238E27FC236}">
                <a16:creationId xmlns:a16="http://schemas.microsoft.com/office/drawing/2014/main" id="{B0776117-7E39-4AA3-968A-3298C7CBE329}"/>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5" name="Line 10">
            <a:extLst>
              <a:ext uri="{FF2B5EF4-FFF2-40B4-BE49-F238E27FC236}">
                <a16:creationId xmlns:a16="http://schemas.microsoft.com/office/drawing/2014/main" id="{9C329B4E-D6AB-4F3A-A4DE-805A1971A235}"/>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6" name="Line 11">
            <a:extLst>
              <a:ext uri="{FF2B5EF4-FFF2-40B4-BE49-F238E27FC236}">
                <a16:creationId xmlns:a16="http://schemas.microsoft.com/office/drawing/2014/main" id="{B2263E87-A5CB-457A-BB71-A594D610D359}"/>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7" name="Line 12">
            <a:extLst>
              <a:ext uri="{FF2B5EF4-FFF2-40B4-BE49-F238E27FC236}">
                <a16:creationId xmlns:a16="http://schemas.microsoft.com/office/drawing/2014/main" id="{0759DF3E-809C-43FD-ABF4-BE2F7F4B8C45}"/>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8" name="Text Box 4">
            <a:extLst>
              <a:ext uri="{FF2B5EF4-FFF2-40B4-BE49-F238E27FC236}">
                <a16:creationId xmlns:a16="http://schemas.microsoft.com/office/drawing/2014/main" id="{C19B1546-3465-49B7-AC31-C47929B3C41B}"/>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نوح</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69" name="Line 10">
            <a:extLst>
              <a:ext uri="{FF2B5EF4-FFF2-40B4-BE49-F238E27FC236}">
                <a16:creationId xmlns:a16="http://schemas.microsoft.com/office/drawing/2014/main" id="{49F8C5D2-038A-48B9-90DD-3518A4A8CD7F}"/>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70" name="Line 11">
            <a:extLst>
              <a:ext uri="{FF2B5EF4-FFF2-40B4-BE49-F238E27FC236}">
                <a16:creationId xmlns:a16="http://schemas.microsoft.com/office/drawing/2014/main" id="{7E557562-A481-4FF6-A782-E8C8BEA02C56}"/>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71" name="Line 14">
            <a:extLst>
              <a:ext uri="{FF2B5EF4-FFF2-40B4-BE49-F238E27FC236}">
                <a16:creationId xmlns:a16="http://schemas.microsoft.com/office/drawing/2014/main" id="{439D99E6-5DE6-4F80-8277-36015035FA93}"/>
              </a:ext>
            </a:extLst>
          </p:cNvPr>
          <p:cNvSpPr>
            <a:spLocks noChangeShapeType="1"/>
          </p:cNvSpPr>
          <p:nvPr/>
        </p:nvSpPr>
        <p:spPr bwMode="auto">
          <a:xfrm flipV="1">
            <a:off x="4333000" y="268710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72" name="Text Box 5">
            <a:extLst>
              <a:ext uri="{FF2B5EF4-FFF2-40B4-BE49-F238E27FC236}">
                <a16:creationId xmlns:a16="http://schemas.microsoft.com/office/drawing/2014/main" id="{E237E150-D275-4C9B-AA6F-9493718BF148}"/>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400" dirty="0">
                <a:solidFill>
                  <a:srgbClr val="FFFFFF"/>
                </a:solidFill>
                <a:latin typeface="Arial" panose="020B0604020202020204" pitchFamily="34" charset="0"/>
                <a:ea typeface="Accordance" panose="00000400000000000000" pitchFamily="2" charset="-78"/>
                <a:cs typeface="Arial" panose="020B0604020202020204" pitchFamily="34" charset="0"/>
              </a:rPr>
              <a:t>إبراهيم</a:t>
            </a:r>
            <a:endParaRPr lang="en-US" sz="2400" dirty="0">
              <a:solidFill>
                <a:srgbClr val="FFFFFF"/>
              </a:solidFill>
              <a:latin typeface="Arial" panose="020B0604020202020204" pitchFamily="34" charset="0"/>
              <a:ea typeface="Accordance" panose="00000400000000000000" pitchFamily="2" charset="-78"/>
              <a:cs typeface="Arial" panose="020B0604020202020204" pitchFamily="34" charset="0"/>
            </a:endParaRPr>
          </a:p>
        </p:txBody>
      </p:sp>
      <p:sp>
        <p:nvSpPr>
          <p:cNvPr id="73" name="Text Box 6">
            <a:extLst>
              <a:ext uri="{FF2B5EF4-FFF2-40B4-BE49-F238E27FC236}">
                <a16:creationId xmlns:a16="http://schemas.microsoft.com/office/drawing/2014/main" id="{3DC3D4D2-AD0B-4FC8-A000-8084278704DB}"/>
              </a:ext>
            </a:extLst>
          </p:cNvPr>
          <p:cNvSpPr txBox="1">
            <a:spLocks noChangeArrowheads="1"/>
          </p:cNvSpPr>
          <p:nvPr/>
        </p:nvSpPr>
        <p:spPr bwMode="auto">
          <a:xfrm>
            <a:off x="3979948" y="285365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latin typeface="Arial" panose="020B0604020202020204" pitchFamily="34" charset="0"/>
                <a:ea typeface="Accordance" panose="00000400000000000000" pitchFamily="2" charset="-78"/>
                <a:cs typeface="Arial" panose="020B0604020202020204" pitchFamily="34" charset="0"/>
              </a:rPr>
              <a:t>داود</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dirty="0" err="1">
                <a:solidFill>
                  <a:schemeClr val="folHlink"/>
                </a:solidFill>
                <a:latin typeface="Arial" panose="020B0604020202020204" pitchFamily="34" charset="0"/>
                <a:ea typeface="Accordance" panose="00000400000000000000" pitchFamily="2" charset="-78"/>
                <a:cs typeface="Arial" panose="020B0604020202020204" pitchFamily="34" charset="0"/>
              </a:rPr>
              <a:t>بثشبع</a:t>
            </a:r>
            <a:endPar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74" name="Line 7">
            <a:extLst>
              <a:ext uri="{FF2B5EF4-FFF2-40B4-BE49-F238E27FC236}">
                <a16:creationId xmlns:a16="http://schemas.microsoft.com/office/drawing/2014/main" id="{0CF154E2-A49C-41D4-ADDD-E93F56D25AB0}"/>
              </a:ext>
            </a:extLst>
          </p:cNvPr>
          <p:cNvSpPr>
            <a:spLocks noChangeShapeType="1"/>
          </p:cNvSpPr>
          <p:nvPr/>
        </p:nvSpPr>
        <p:spPr bwMode="auto">
          <a:xfrm>
            <a:off x="4628275" y="318851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75" name="Line 26">
            <a:extLst>
              <a:ext uri="{FF2B5EF4-FFF2-40B4-BE49-F238E27FC236}">
                <a16:creationId xmlns:a16="http://schemas.microsoft.com/office/drawing/2014/main" id="{0E3BA962-3674-4EF3-8356-DDE6551CF752}"/>
              </a:ext>
            </a:extLst>
          </p:cNvPr>
          <p:cNvSpPr>
            <a:spLocks noChangeShapeType="1"/>
          </p:cNvSpPr>
          <p:nvPr/>
        </p:nvSpPr>
        <p:spPr bwMode="auto">
          <a:xfrm flipH="1" flipV="1">
            <a:off x="3092870" y="3365267"/>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6" name="Line 27">
            <a:extLst>
              <a:ext uri="{FF2B5EF4-FFF2-40B4-BE49-F238E27FC236}">
                <a16:creationId xmlns:a16="http://schemas.microsoft.com/office/drawing/2014/main" id="{D2E2D79B-F236-4097-948C-ABE9B2167EA4}"/>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nvGrpSpPr>
          <p:cNvPr id="77" name="Group 47">
            <a:extLst>
              <a:ext uri="{FF2B5EF4-FFF2-40B4-BE49-F238E27FC236}">
                <a16:creationId xmlns:a16="http://schemas.microsoft.com/office/drawing/2014/main" id="{E97078BA-5CBE-4135-B056-D7D3EDDAC1BA}"/>
              </a:ext>
            </a:extLst>
          </p:cNvPr>
          <p:cNvGrpSpPr>
            <a:grpSpLocks/>
          </p:cNvGrpSpPr>
          <p:nvPr/>
        </p:nvGrpSpPr>
        <p:grpSpPr bwMode="auto">
          <a:xfrm>
            <a:off x="3955340" y="3352567"/>
            <a:ext cx="1684338" cy="182563"/>
            <a:chOff x="2796" y="2106"/>
            <a:chExt cx="1061" cy="115"/>
          </a:xfrm>
        </p:grpSpPr>
        <p:sp>
          <p:nvSpPr>
            <p:cNvPr id="78" name="Line 23">
              <a:extLst>
                <a:ext uri="{FF2B5EF4-FFF2-40B4-BE49-F238E27FC236}">
                  <a16:creationId xmlns:a16="http://schemas.microsoft.com/office/drawing/2014/main" id="{E6F4DB53-C588-4236-BAC2-59B98B1072C8}"/>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9" name="Line 24">
              <a:extLst>
                <a:ext uri="{FF2B5EF4-FFF2-40B4-BE49-F238E27FC236}">
                  <a16:creationId xmlns:a16="http://schemas.microsoft.com/office/drawing/2014/main" id="{3C98EE81-8D7E-44A1-B9D6-00822E8D0C82}"/>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0" name="Line 25">
              <a:extLst>
                <a:ext uri="{FF2B5EF4-FFF2-40B4-BE49-F238E27FC236}">
                  <a16:creationId xmlns:a16="http://schemas.microsoft.com/office/drawing/2014/main" id="{9ACAA217-1BB9-4989-8EF9-CFBD6C3B765B}"/>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
        <p:nvSpPr>
          <p:cNvPr id="81" name="Line 31">
            <a:extLst>
              <a:ext uri="{FF2B5EF4-FFF2-40B4-BE49-F238E27FC236}">
                <a16:creationId xmlns:a16="http://schemas.microsoft.com/office/drawing/2014/main" id="{971DB9C6-9765-41E5-AE49-6333387EA4FD}"/>
              </a:ext>
            </a:extLst>
          </p:cNvPr>
          <p:cNvSpPr>
            <a:spLocks noChangeShapeType="1"/>
          </p:cNvSpPr>
          <p:nvPr/>
        </p:nvSpPr>
        <p:spPr bwMode="auto">
          <a:xfrm flipV="1">
            <a:off x="5601788" y="39794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2" name="Text Box 21">
            <a:extLst>
              <a:ext uri="{FF2B5EF4-FFF2-40B4-BE49-F238E27FC236}">
                <a16:creationId xmlns:a16="http://schemas.microsoft.com/office/drawing/2014/main" id="{6309FEC5-970C-4B95-AA4D-91042D4D5B1D}"/>
              </a:ext>
            </a:extLst>
          </p:cNvPr>
          <p:cNvSpPr txBox="1">
            <a:spLocks noChangeArrowheads="1"/>
          </p:cNvSpPr>
          <p:nvPr/>
        </p:nvSpPr>
        <p:spPr bwMode="auto">
          <a:xfrm>
            <a:off x="3517106" y="3591214"/>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ناثان</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r>
              <a:rPr lang="ar-JO" sz="2400" u="sng" dirty="0">
                <a:solidFill>
                  <a:schemeClr val="folHlink"/>
                </a:solidFill>
                <a:latin typeface="Arial" panose="020B0604020202020204" pitchFamily="34" charset="0"/>
                <a:ea typeface="Accordance" panose="00000400000000000000" pitchFamily="2" charset="-78"/>
                <a:cs typeface="Arial" panose="020B0604020202020204" pitchFamily="34" charset="0"/>
              </a:rPr>
              <a:t>سليمان</a:t>
            </a:r>
            <a:endParaRPr lang="en-US" sz="2400" u="sng"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83" name="Line 27">
            <a:extLst>
              <a:ext uri="{FF2B5EF4-FFF2-40B4-BE49-F238E27FC236}">
                <a16:creationId xmlns:a16="http://schemas.microsoft.com/office/drawing/2014/main" id="{4EBC920F-0B94-4255-91A3-F6A41A706A6E}"/>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4" name="Line 38">
            <a:extLst>
              <a:ext uri="{FF2B5EF4-FFF2-40B4-BE49-F238E27FC236}">
                <a16:creationId xmlns:a16="http://schemas.microsoft.com/office/drawing/2014/main" id="{77B7CC02-49CB-4A75-854E-7631AA2F549C}"/>
              </a:ext>
            </a:extLst>
          </p:cNvPr>
          <p:cNvSpPr>
            <a:spLocks noChangeShapeType="1"/>
          </p:cNvSpPr>
          <p:nvPr/>
        </p:nvSpPr>
        <p:spPr bwMode="auto">
          <a:xfrm flipV="1">
            <a:off x="3939174" y="39943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5" name="Text Box 26">
            <a:extLst>
              <a:ext uri="{FF2B5EF4-FFF2-40B4-BE49-F238E27FC236}">
                <a16:creationId xmlns:a16="http://schemas.microsoft.com/office/drawing/2014/main" id="{26869FA4-14FA-4525-957A-188C1CD600A9}"/>
              </a:ext>
            </a:extLst>
          </p:cNvPr>
          <p:cNvSpPr txBox="1">
            <a:spLocks noChangeArrowheads="1"/>
          </p:cNvSpPr>
          <p:nvPr/>
        </p:nvSpPr>
        <p:spPr bwMode="auto">
          <a:xfrm>
            <a:off x="3635375" y="5602766"/>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يوسف              مريم</a:t>
            </a:r>
            <a:r>
              <a:rPr lang="en-US" sz="2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p>
        </p:txBody>
      </p:sp>
      <p:sp>
        <p:nvSpPr>
          <p:cNvPr id="86" name="Line 30">
            <a:extLst>
              <a:ext uri="{FF2B5EF4-FFF2-40B4-BE49-F238E27FC236}">
                <a16:creationId xmlns:a16="http://schemas.microsoft.com/office/drawing/2014/main" id="{E7DBF653-B617-4E84-977B-856B6FF33BF9}"/>
              </a:ext>
            </a:extLst>
          </p:cNvPr>
          <p:cNvSpPr>
            <a:spLocks noChangeShapeType="1"/>
          </p:cNvSpPr>
          <p:nvPr/>
        </p:nvSpPr>
        <p:spPr bwMode="auto">
          <a:xfrm flipH="1">
            <a:off x="4408277" y="5801381"/>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7" name="Text Box 36">
            <a:extLst>
              <a:ext uri="{FF2B5EF4-FFF2-40B4-BE49-F238E27FC236}">
                <a16:creationId xmlns:a16="http://schemas.microsoft.com/office/drawing/2014/main" id="{30A101D6-D686-496F-A742-95FBC29A99BB}"/>
              </a:ext>
            </a:extLst>
          </p:cNvPr>
          <p:cNvSpPr txBox="1">
            <a:spLocks noChangeArrowheads="1"/>
          </p:cNvSpPr>
          <p:nvPr/>
        </p:nvSpPr>
        <p:spPr bwMode="auto">
          <a:xfrm>
            <a:off x="3886701" y="6232760"/>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JO" sz="2800" dirty="0">
                <a:latin typeface="Arial" panose="020B0604020202020204" pitchFamily="34" charset="0"/>
                <a:cs typeface="Arial" panose="020B0604020202020204" pitchFamily="34" charset="0"/>
              </a:rPr>
              <a:t>يسوع المسيح</a:t>
            </a:r>
            <a:endParaRPr lang="en-US" sz="2800" dirty="0">
              <a:solidFill>
                <a:schemeClr val="folHlink"/>
              </a:solidFill>
              <a:latin typeface="Arial" panose="020B0604020202020204" pitchFamily="34" charset="0"/>
              <a:cs typeface="Arial" panose="020B0604020202020204" pitchFamily="34" charset="0"/>
            </a:endParaRPr>
          </a:p>
        </p:txBody>
      </p:sp>
      <p:sp>
        <p:nvSpPr>
          <p:cNvPr id="88" name="Line 35">
            <a:extLst>
              <a:ext uri="{FF2B5EF4-FFF2-40B4-BE49-F238E27FC236}">
                <a16:creationId xmlns:a16="http://schemas.microsoft.com/office/drawing/2014/main" id="{090D4A3A-0B33-4090-9976-B37907515E1A}"/>
              </a:ext>
            </a:extLst>
          </p:cNvPr>
          <p:cNvSpPr>
            <a:spLocks noChangeShapeType="1"/>
          </p:cNvSpPr>
          <p:nvPr/>
        </p:nvSpPr>
        <p:spPr bwMode="auto">
          <a:xfrm flipH="1" flipV="1">
            <a:off x="4745539" y="5788260"/>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2"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500" fill="hold"/>
                                        <p:tgtEl>
                                          <p:spTgt spid="43"/>
                                        </p:tgtEl>
                                        <p:attrNameLst>
                                          <p:attrName>ppt_x</p:attrName>
                                        </p:attrNameLst>
                                      </p:cBhvr>
                                      <p:tavLst>
                                        <p:tav tm="0">
                                          <p:val>
                                            <p:strVal val="#ppt_x+#ppt_w/2"/>
                                          </p:val>
                                        </p:tav>
                                        <p:tav tm="100000">
                                          <p:val>
                                            <p:strVal val="#ppt_x"/>
                                          </p:val>
                                        </p:tav>
                                      </p:tavLst>
                                    </p:anim>
                                    <p:anim calcmode="lin" valueType="num">
                                      <p:cBhvr>
                                        <p:cTn id="15" dur="500" fill="hold"/>
                                        <p:tgtEl>
                                          <p:spTgt spid="43"/>
                                        </p:tgtEl>
                                        <p:attrNameLst>
                                          <p:attrName>ppt_y</p:attrName>
                                        </p:attrNameLst>
                                      </p:cBhvr>
                                      <p:tavLst>
                                        <p:tav tm="0">
                                          <p:val>
                                            <p:strVal val="#ppt_y"/>
                                          </p:val>
                                        </p:tav>
                                        <p:tav tm="100000">
                                          <p:val>
                                            <p:strVal val="#ppt_y"/>
                                          </p:val>
                                        </p:tav>
                                      </p:tavLst>
                                    </p:anim>
                                    <p:anim calcmode="lin" valueType="num">
                                      <p:cBhvr>
                                        <p:cTn id="16" dur="500" fill="hold"/>
                                        <p:tgtEl>
                                          <p:spTgt spid="43"/>
                                        </p:tgtEl>
                                        <p:attrNameLst>
                                          <p:attrName>ppt_w</p:attrName>
                                        </p:attrNameLst>
                                      </p:cBhvr>
                                      <p:tavLst>
                                        <p:tav tm="0">
                                          <p:val>
                                            <p:fltVal val="0"/>
                                          </p:val>
                                        </p:tav>
                                        <p:tav tm="100000">
                                          <p:val>
                                            <p:strVal val="#ppt_w"/>
                                          </p:val>
                                        </p:tav>
                                      </p:tavLst>
                                    </p:anim>
                                    <p:anim calcmode="lin" valueType="num">
                                      <p:cBhvr>
                                        <p:cTn id="17"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500" fill="hold"/>
                                        <p:tgtEl>
                                          <p:spTgt spid="55"/>
                                        </p:tgtEl>
                                        <p:attrNameLst>
                                          <p:attrName>ppt_x</p:attrName>
                                        </p:attrNameLst>
                                      </p:cBhvr>
                                      <p:tavLst>
                                        <p:tav tm="0">
                                          <p:val>
                                            <p:strVal val="1+#ppt_w/2"/>
                                          </p:val>
                                        </p:tav>
                                        <p:tav tm="100000">
                                          <p:val>
                                            <p:strVal val="#ppt_x"/>
                                          </p:val>
                                        </p:tav>
                                      </p:tavLst>
                                    </p:anim>
                                    <p:anim calcmode="lin" valueType="num">
                                      <p:cBhvr additive="base">
                                        <p:cTn id="23"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2"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500" fill="hold"/>
                                        <p:tgtEl>
                                          <p:spTgt spid="47"/>
                                        </p:tgtEl>
                                        <p:attrNameLst>
                                          <p:attrName>ppt_x</p:attrName>
                                        </p:attrNameLst>
                                      </p:cBhvr>
                                      <p:tavLst>
                                        <p:tav tm="0">
                                          <p:val>
                                            <p:strVal val="#ppt_x+#ppt_w/2"/>
                                          </p:val>
                                        </p:tav>
                                        <p:tav tm="100000">
                                          <p:val>
                                            <p:strVal val="#ppt_x"/>
                                          </p:val>
                                        </p:tav>
                                      </p:tavLst>
                                    </p:anim>
                                    <p:anim calcmode="lin" valueType="num">
                                      <p:cBhvr>
                                        <p:cTn id="29" dur="500" fill="hold"/>
                                        <p:tgtEl>
                                          <p:spTgt spid="47"/>
                                        </p:tgtEl>
                                        <p:attrNameLst>
                                          <p:attrName>ppt_y</p:attrName>
                                        </p:attrNameLst>
                                      </p:cBhvr>
                                      <p:tavLst>
                                        <p:tav tm="0">
                                          <p:val>
                                            <p:strVal val="#ppt_y"/>
                                          </p:val>
                                        </p:tav>
                                        <p:tav tm="100000">
                                          <p:val>
                                            <p:strVal val="#ppt_y"/>
                                          </p:val>
                                        </p:tav>
                                      </p:tavLst>
                                    </p:anim>
                                    <p:anim calcmode="lin" valueType="num">
                                      <p:cBhvr>
                                        <p:cTn id="30" dur="500" fill="hold"/>
                                        <p:tgtEl>
                                          <p:spTgt spid="47"/>
                                        </p:tgtEl>
                                        <p:attrNameLst>
                                          <p:attrName>ppt_w</p:attrName>
                                        </p:attrNameLst>
                                      </p:cBhvr>
                                      <p:tavLst>
                                        <p:tav tm="0">
                                          <p:val>
                                            <p:fltVal val="0"/>
                                          </p:val>
                                        </p:tav>
                                        <p:tav tm="100000">
                                          <p:val>
                                            <p:strVal val="#ppt_w"/>
                                          </p:val>
                                        </p:tav>
                                      </p:tavLst>
                                    </p:anim>
                                    <p:anim calcmode="lin" valueType="num">
                                      <p:cBhvr>
                                        <p:cTn id="31"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ppt_x</p:attrName>
                                        </p:attrNameLst>
                                      </p:cBhvr>
                                      <p:tavLst>
                                        <p:tav tm="0">
                                          <p:val>
                                            <p:strVal val="#ppt_x-#ppt_w/2"/>
                                          </p:val>
                                        </p:tav>
                                        <p:tav tm="100000">
                                          <p:val>
                                            <p:strVal val="#ppt_x"/>
                                          </p:val>
                                        </p:tav>
                                      </p:tavLst>
                                    </p:anim>
                                    <p:anim calcmode="lin" valueType="num">
                                      <p:cBhvr>
                                        <p:cTn id="37" dur="500" fill="hold"/>
                                        <p:tgtEl>
                                          <p:spTgt spid="50"/>
                                        </p:tgtEl>
                                        <p:attrNameLst>
                                          <p:attrName>ppt_y</p:attrName>
                                        </p:attrNameLst>
                                      </p:cBhvr>
                                      <p:tavLst>
                                        <p:tav tm="0">
                                          <p:val>
                                            <p:strVal val="#ppt_y"/>
                                          </p:val>
                                        </p:tav>
                                        <p:tav tm="100000">
                                          <p:val>
                                            <p:strVal val="#ppt_y"/>
                                          </p:val>
                                        </p:tav>
                                      </p:tavLst>
                                    </p:anim>
                                    <p:anim calcmode="lin" valueType="num">
                                      <p:cBhvr>
                                        <p:cTn id="38" dur="500" fill="hold"/>
                                        <p:tgtEl>
                                          <p:spTgt spid="50"/>
                                        </p:tgtEl>
                                        <p:attrNameLst>
                                          <p:attrName>ppt_w</p:attrName>
                                        </p:attrNameLst>
                                      </p:cBhvr>
                                      <p:tavLst>
                                        <p:tav tm="0">
                                          <p:val>
                                            <p:fltVal val="0"/>
                                          </p:val>
                                        </p:tav>
                                        <p:tav tm="100000">
                                          <p:val>
                                            <p:strVal val="#ppt_w"/>
                                          </p:val>
                                        </p:tav>
                                      </p:tavLst>
                                    </p:anim>
                                    <p:anim calcmode="lin" valueType="num">
                                      <p:cBhvr>
                                        <p:cTn id="39" dur="5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P spid="43" grpId="0"/>
      <p:bldP spid="55"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5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5251"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65256" name="Line 8"/>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6525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6525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65259" name="Line 11"/>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6526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65290" name="Text Box 42"/>
          <p:cNvSpPr txBox="1">
            <a:spLocks noChangeArrowheads="1"/>
          </p:cNvSpPr>
          <p:nvPr/>
        </p:nvSpPr>
        <p:spPr bwMode="auto">
          <a:xfrm>
            <a:off x="4768850" y="144463"/>
            <a:ext cx="3368675" cy="655096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كريسويل، دبليو. أ.</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دانكر، فريدريك</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إليس، ي. إيرل</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فيتزماير، جوزيف</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جوديت، ف. أ.</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هندريكسن، وليم</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هونر، هارولد</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أيرونسايد، ف. أ.</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مارشال، آي. هوارد</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ماكجي، ج. فيرنون</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مورغان، ج. كامبل</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ماك آرثر، جون</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سكوفيلد، س. آي.</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سويندول، تشارلز</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أنغر، ميريل</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والفورد، جون</a:t>
            </a:r>
          </a:p>
          <a:p>
            <a:pPr algn="r" rtl="1">
              <a:lnSpc>
                <a:spcPct val="65000"/>
              </a:lnSpc>
              <a:spcBef>
                <a:spcPct val="50000"/>
              </a:spcBef>
              <a:defRPr/>
            </a:pPr>
            <a:r>
              <a:rPr lang="ar-JO"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زوك، روي</a:t>
            </a:r>
            <a:endParaRPr lang="en-US" sz="2200"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65291" name="Text Box 43"/>
          <p:cNvSpPr txBox="1">
            <a:spLocks noChangeArrowheads="1"/>
          </p:cNvSpPr>
          <p:nvPr/>
        </p:nvSpPr>
        <p:spPr bwMode="auto">
          <a:xfrm>
            <a:off x="1736035" y="1527175"/>
            <a:ext cx="2270815" cy="2308324"/>
          </a:xfrm>
          <a:prstGeom prst="rect">
            <a:avLst/>
          </a:prstGeom>
          <a:noFill/>
          <a:ln w="9525">
            <a:noFill/>
            <a:miter lim="800000"/>
            <a:headEnd/>
            <a:tailEnd/>
          </a:ln>
          <a:effectLst>
            <a:outerShdw blurRad="63500" dist="81320" dir="3080412" algn="ctr" rotWithShape="0">
              <a:schemeClr val="bg2">
                <a:alpha val="74998"/>
              </a:schemeClr>
            </a:outerShdw>
          </a:effectLst>
        </p:spPr>
        <p:txBody>
          <a:bodyPr wrap="square">
            <a:spAutoFit/>
          </a:bodyPr>
          <a:lstStyle/>
          <a:p>
            <a:pPr algn="ctr">
              <a:spcBef>
                <a:spcPct val="50000"/>
              </a:spcBef>
              <a:defRPr/>
            </a:pPr>
            <a:r>
              <a:rPr lang="ar-JO" sz="3600" dirty="0">
                <a:solidFill>
                  <a:schemeClr val="folHlink"/>
                </a:solidFill>
                <a:latin typeface="Arial" panose="020B0604020202020204" pitchFamily="34" charset="0"/>
                <a:ea typeface="+mn-ea"/>
                <a:cs typeface="Arial" panose="020B0604020202020204" pitchFamily="34" charset="0"/>
              </a:rPr>
              <a:t>بعض الكُتّاب الآخرين الذين كتبوا عن نسب يسوع</a:t>
            </a:r>
            <a:endParaRPr lang="en-US" sz="3600" dirty="0">
              <a:solidFill>
                <a:schemeClr val="folHlink"/>
              </a:solidFill>
              <a:latin typeface="Arial" panose="020B0604020202020204" pitchFamily="34" charset="0"/>
              <a:ea typeface="+mn-ea"/>
              <a:cs typeface="Arial" panose="020B0604020202020204" pitchFamily="34" charset="0"/>
            </a:endParaRPr>
          </a:p>
        </p:txBody>
      </p:sp>
      <p:sp>
        <p:nvSpPr>
          <p:cNvPr id="90122" name="Text Box 4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90123" name="Text Box 5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565293" name="Rectangle 4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65299" name="Rectangle 51"/>
          <p:cNvSpPr>
            <a:spLocks noChangeArrowheads="1"/>
          </p:cNvSpPr>
          <p:nvPr/>
        </p:nvSpPr>
        <p:spPr bwMode="auto">
          <a:xfrm>
            <a:off x="7500394" y="6525340"/>
            <a:ext cx="736099"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
        <p:nvSpPr>
          <p:cNvPr id="565296" name="Rectangle 48"/>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38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65291"/>
                                        </p:tgtEl>
                                        <p:attrNameLst>
                                          <p:attrName>style.visibility</p:attrName>
                                        </p:attrNameLst>
                                      </p:cBhvr>
                                      <p:to>
                                        <p:strVal val="visible"/>
                                      </p:to>
                                    </p:set>
                                    <p:anim calcmode="lin" valueType="num">
                                      <p:cBhvr>
                                        <p:cTn id="7" dur="500" fill="hold"/>
                                        <p:tgtEl>
                                          <p:spTgt spid="565291"/>
                                        </p:tgtEl>
                                        <p:attrNameLst>
                                          <p:attrName>ppt_x</p:attrName>
                                        </p:attrNameLst>
                                      </p:cBhvr>
                                      <p:tavLst>
                                        <p:tav tm="0">
                                          <p:val>
                                            <p:strVal val="#ppt_x-#ppt_w/2"/>
                                          </p:val>
                                        </p:tav>
                                        <p:tav tm="100000">
                                          <p:val>
                                            <p:strVal val="#ppt_x"/>
                                          </p:val>
                                        </p:tav>
                                      </p:tavLst>
                                    </p:anim>
                                    <p:anim calcmode="lin" valueType="num">
                                      <p:cBhvr>
                                        <p:cTn id="8" dur="500" fill="hold"/>
                                        <p:tgtEl>
                                          <p:spTgt spid="565291"/>
                                        </p:tgtEl>
                                        <p:attrNameLst>
                                          <p:attrName>ppt_y</p:attrName>
                                        </p:attrNameLst>
                                      </p:cBhvr>
                                      <p:tavLst>
                                        <p:tav tm="0">
                                          <p:val>
                                            <p:strVal val="#ppt_y"/>
                                          </p:val>
                                        </p:tav>
                                        <p:tav tm="100000">
                                          <p:val>
                                            <p:strVal val="#ppt_y"/>
                                          </p:val>
                                        </p:tav>
                                      </p:tavLst>
                                    </p:anim>
                                    <p:anim calcmode="lin" valueType="num">
                                      <p:cBhvr>
                                        <p:cTn id="9" dur="500" fill="hold"/>
                                        <p:tgtEl>
                                          <p:spTgt spid="565291"/>
                                        </p:tgtEl>
                                        <p:attrNameLst>
                                          <p:attrName>ppt_w</p:attrName>
                                        </p:attrNameLst>
                                      </p:cBhvr>
                                      <p:tavLst>
                                        <p:tav tm="0">
                                          <p:val>
                                            <p:fltVal val="0"/>
                                          </p:val>
                                        </p:tav>
                                        <p:tav tm="100000">
                                          <p:val>
                                            <p:strVal val="#ppt_w"/>
                                          </p:val>
                                        </p:tav>
                                      </p:tavLst>
                                    </p:anim>
                                    <p:anim calcmode="lin" valueType="num">
                                      <p:cBhvr>
                                        <p:cTn id="10" dur="500" fill="hold"/>
                                        <p:tgtEl>
                                          <p:spTgt spid="5652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565290"/>
                                        </p:tgtEl>
                                        <p:attrNameLst>
                                          <p:attrName>style.visibility</p:attrName>
                                        </p:attrNameLst>
                                      </p:cBhvr>
                                      <p:to>
                                        <p:strVal val="visible"/>
                                      </p:to>
                                    </p:set>
                                    <p:anim calcmode="lin" valueType="num">
                                      <p:cBhvr additive="base">
                                        <p:cTn id="14" dur="5000" fill="hold"/>
                                        <p:tgtEl>
                                          <p:spTgt spid="565290"/>
                                        </p:tgtEl>
                                        <p:attrNameLst>
                                          <p:attrName>ppt_x</p:attrName>
                                        </p:attrNameLst>
                                      </p:cBhvr>
                                      <p:tavLst>
                                        <p:tav tm="0">
                                          <p:val>
                                            <p:strVal val="#ppt_x"/>
                                          </p:val>
                                        </p:tav>
                                        <p:tav tm="100000">
                                          <p:val>
                                            <p:strVal val="#ppt_x"/>
                                          </p:val>
                                        </p:tav>
                                      </p:tavLst>
                                    </p:anim>
                                    <p:anim calcmode="lin" valueType="num">
                                      <p:cBhvr additive="base">
                                        <p:cTn id="15" dur="5000" fill="hold"/>
                                        <p:tgtEl>
                                          <p:spTgt spid="565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90" grpId="0" autoUpdateAnimBg="0"/>
      <p:bldP spid="56529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91"/>
          <p:cNvPicPr>
            <a:picLocks noChangeAspect="1" noChangeArrowheads="1"/>
          </p:cNvPicPr>
          <p:nvPr/>
        </p:nvPicPr>
        <p:blipFill>
          <a:blip r:embed="rId3" cstate="screen">
            <a:extLst>
              <a:ext uri="{28A0092B-C50C-407E-A947-70E740481C1C}">
                <a14:useLocalDpi xmlns:a14="http://schemas.microsoft.com/office/drawing/2010/main"/>
              </a:ext>
            </a:extLst>
          </a:blip>
          <a:srcRect b="719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861" name="Rectangle 93"/>
          <p:cNvSpPr>
            <a:spLocks noChangeArrowheads="1"/>
          </p:cNvSpPr>
          <p:nvPr/>
        </p:nvSpPr>
        <p:spPr bwMode="auto">
          <a:xfrm>
            <a:off x="-11113" y="-23813"/>
            <a:ext cx="9155113" cy="6881813"/>
          </a:xfrm>
          <a:prstGeom prst="rect">
            <a:avLst/>
          </a:prstGeom>
          <a:solidFill>
            <a:schemeClr val="bg1">
              <a:alpha val="50000"/>
            </a:schemeClr>
          </a:solidFill>
          <a:ln w="9525">
            <a:noFill/>
            <a:miter lim="800000"/>
            <a:headEnd/>
            <a:tailEnd/>
          </a:ln>
          <a:effectLst/>
        </p:spPr>
        <p:txBody>
          <a:bodyPr wrap="none" anchor="ctr"/>
          <a:lstStyle/>
          <a:p>
            <a:pPr algn="r" rtl="1">
              <a:defRPr/>
            </a:pPr>
            <a:endParaRPr lang="en-US" sz="1800"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877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lgn="r" rtl="1">
              <a:defRPr/>
            </a:pPr>
            <a:endParaRPr lang="en-US" sz="1800"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8436" name="Rectangle 15"/>
          <p:cNvSpPr>
            <a:spLocks noChangeArrowheads="1"/>
          </p:cNvSpPr>
          <p:nvPr/>
        </p:nvSpPr>
        <p:spPr bwMode="auto">
          <a:xfrm>
            <a:off x="2954670" y="674688"/>
            <a:ext cx="107721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r" rtl="1"/>
            <a:r>
              <a:rPr lang="en-US" sz="2800" dirty="0">
                <a:solidFill>
                  <a:srgbClr val="000099"/>
                </a:solidFill>
                <a:latin typeface="Arial" panose="020B0604020202020204" pitchFamily="34" charset="0"/>
                <a:cs typeface="Arial" panose="020B0604020202020204" pitchFamily="34" charset="0"/>
              </a:rPr>
              <a:t>         </a:t>
            </a:r>
          </a:p>
        </p:txBody>
      </p:sp>
      <p:sp>
        <p:nvSpPr>
          <p:cNvPr id="288786"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lgn="r" rtl="1">
              <a:defRPr/>
            </a:pPr>
            <a:endParaRPr lang="en-US" sz="1800"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8438" name="Text Box 49"/>
          <p:cNvSpPr txBox="1">
            <a:spLocks noChangeArrowheads="1"/>
          </p:cNvSpPr>
          <p:nvPr/>
        </p:nvSpPr>
        <p:spPr bwMode="auto">
          <a:xfrm>
            <a:off x="491544" y="-269875"/>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endParaRPr lang="en-US" sz="1800" dirty="0">
              <a:solidFill>
                <a:srgbClr val="000099"/>
              </a:solidFill>
              <a:latin typeface="Arial" panose="020B0604020202020204" pitchFamily="34" charset="0"/>
              <a:cs typeface="Arial" panose="020B0604020202020204" pitchFamily="34" charset="0"/>
            </a:endParaRPr>
          </a:p>
        </p:txBody>
      </p:sp>
      <p:grpSp>
        <p:nvGrpSpPr>
          <p:cNvPr id="18439" name="Group 66"/>
          <p:cNvGrpSpPr>
            <a:grpSpLocks/>
          </p:cNvGrpSpPr>
          <p:nvPr/>
        </p:nvGrpSpPr>
        <p:grpSpPr bwMode="auto">
          <a:xfrm>
            <a:off x="7127875" y="304800"/>
            <a:ext cx="1470025" cy="1638300"/>
            <a:chOff x="4490" y="192"/>
            <a:chExt cx="926" cy="1032"/>
          </a:xfrm>
        </p:grpSpPr>
        <p:sp>
          <p:nvSpPr>
            <p:cNvPr id="288835"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lgn="r" rtl="1">
                <a:defRPr/>
              </a:pPr>
              <a:endParaRPr lang="en-US" sz="1800"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8836"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lgn="r" rtl="1">
                <a:defRPr/>
              </a:pPr>
              <a:endParaRPr lang="en-US" sz="1800"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8837"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lgn="r" rtl="1">
                <a:defRPr/>
              </a:pPr>
              <a:endParaRPr lang="en-US" sz="1800"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8838"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lgn="r" rtl="1">
                <a:defRPr/>
              </a:pPr>
              <a:endParaRPr lang="en-US" sz="1800"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8839"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lgn="r" rtl="1">
                <a:defRPr/>
              </a:pPr>
              <a:endParaRPr lang="en-US" sz="1800"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8840"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lgn="r" rtl="1">
                <a:defRPr/>
              </a:pPr>
              <a:endParaRPr lang="en-US" sz="1800"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8457" name="Rectangle 73"/>
            <p:cNvSpPr>
              <a:spLocks noChangeArrowheads="1"/>
            </p:cNvSpPr>
            <p:nvPr/>
          </p:nvSpPr>
          <p:spPr bwMode="auto">
            <a:xfrm>
              <a:off x="4978" y="317"/>
              <a:ext cx="438" cy="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6</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8</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9</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10</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58" name="Rectangle 74"/>
            <p:cNvSpPr>
              <a:spLocks noChangeArrowheads="1"/>
            </p:cNvSpPr>
            <p:nvPr/>
          </p:nvSpPr>
          <p:spPr bwMode="auto">
            <a:xfrm>
              <a:off x="4490" y="309"/>
              <a:ext cx="438" cy="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3</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4</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5</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8440" name="Text Box 81"/>
          <p:cNvSpPr txBox="1">
            <a:spLocks noChangeArrowheads="1"/>
          </p:cNvSpPr>
          <p:nvPr/>
        </p:nvSpPr>
        <p:spPr bwMode="auto">
          <a:xfrm>
            <a:off x="540464" y="6521493"/>
            <a:ext cx="221536"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pPr>
            <a:r>
              <a:rPr lang="en-US" sz="1050" dirty="0">
                <a:solidFill>
                  <a:srgbClr val="FFFFFF"/>
                </a:solidFill>
                <a:latin typeface="Arial" panose="020B0604020202020204" pitchFamily="34" charset="0"/>
                <a:cs typeface="Arial" panose="020B0604020202020204" pitchFamily="34" charset="0"/>
              </a:rPr>
              <a:t> </a:t>
            </a:r>
          </a:p>
        </p:txBody>
      </p:sp>
      <p:sp>
        <p:nvSpPr>
          <p:cNvPr id="288850" name="Rectangle 82"/>
          <p:cNvSpPr>
            <a:spLocks noChangeArrowheads="1"/>
          </p:cNvSpPr>
          <p:nvPr/>
        </p:nvSpPr>
        <p:spPr bwMode="auto">
          <a:xfrm>
            <a:off x="8016831" y="6464886"/>
            <a:ext cx="300082" cy="338554"/>
          </a:xfrm>
          <a:prstGeom prst="rect">
            <a:avLst/>
          </a:prstGeom>
          <a:noFill/>
          <a:ln w="12700">
            <a:noFill/>
            <a:miter lim="800000"/>
            <a:headEnd/>
            <a:tailEnd/>
          </a:ln>
          <a:effectLst/>
        </p:spPr>
        <p:txBody>
          <a:bodyPr wrap="none" anchor="ctr">
            <a:spAutoFit/>
          </a:bodyPr>
          <a:lstStyle/>
          <a:p>
            <a:pPr algn="r" rtl="1">
              <a:defRPr/>
            </a:pPr>
            <a:r>
              <a:rPr lang="en-US"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288853" name="Rectangle 85"/>
          <p:cNvSpPr>
            <a:spLocks noChangeArrowheads="1"/>
          </p:cNvSpPr>
          <p:nvPr/>
        </p:nvSpPr>
        <p:spPr bwMode="auto">
          <a:xfrm>
            <a:off x="8088866" y="6519905"/>
            <a:ext cx="335349" cy="253916"/>
          </a:xfrm>
          <a:prstGeom prst="rect">
            <a:avLst/>
          </a:prstGeom>
          <a:noFill/>
          <a:ln w="12700">
            <a:noFill/>
            <a:miter lim="800000"/>
            <a:headEnd/>
            <a:tailEnd/>
          </a:ln>
          <a:effectLst/>
        </p:spPr>
        <p:txBody>
          <a:bodyPr wrap="none" anchor="ctr">
            <a:spAutoFit/>
          </a:bodyPr>
          <a:lstStyle/>
          <a:p>
            <a:pPr algn="r" rtl="1">
              <a:defRPr/>
            </a:pPr>
            <a:r>
              <a:rPr lang="en-US" sz="1050" dirty="0">
                <a:effectLst>
                  <a:outerShdw blurRad="38100" dist="38100" dir="2700000" algn="tl">
                    <a:srgbClr val="000000"/>
                  </a:outerShdw>
                </a:effectLst>
                <a:latin typeface="Arial" panose="020B0604020202020204" pitchFamily="34" charset="0"/>
                <a:cs typeface="Arial" panose="020B0604020202020204" pitchFamily="34" charset="0"/>
              </a:rPr>
              <a:t>03</a:t>
            </a:r>
          </a:p>
        </p:txBody>
      </p:sp>
      <p:sp>
        <p:nvSpPr>
          <p:cNvPr id="18443" name="Text Box 87"/>
          <p:cNvSpPr txBox="1">
            <a:spLocks noChangeArrowheads="1"/>
          </p:cNvSpPr>
          <p:nvPr/>
        </p:nvSpPr>
        <p:spPr bwMode="auto">
          <a:xfrm>
            <a:off x="8581857" y="6443147"/>
            <a:ext cx="3129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pPr>
            <a:r>
              <a:rPr lang="en-US" sz="1800" dirty="0">
                <a:solidFill>
                  <a:srgbClr val="FFFFFF"/>
                </a:solidFill>
                <a:latin typeface="Arial" panose="020B0604020202020204" pitchFamily="34" charset="0"/>
                <a:cs typeface="Arial" panose="020B0604020202020204" pitchFamily="34" charset="0"/>
              </a:rPr>
              <a:t>4</a:t>
            </a:r>
          </a:p>
        </p:txBody>
      </p:sp>
      <p:sp>
        <p:nvSpPr>
          <p:cNvPr id="288857" name="Text Box 89"/>
          <p:cNvSpPr txBox="1">
            <a:spLocks noChangeArrowheads="1"/>
          </p:cNvSpPr>
          <p:nvPr/>
        </p:nvSpPr>
        <p:spPr bwMode="auto">
          <a:xfrm>
            <a:off x="250825" y="320675"/>
            <a:ext cx="6858000" cy="707886"/>
          </a:xfrm>
          <a:prstGeom prst="rect">
            <a:avLst/>
          </a:prstGeom>
          <a:noFill/>
          <a:ln w="9525">
            <a:noFill/>
            <a:miter lim="800000"/>
            <a:headEnd/>
            <a:tailEnd/>
          </a:ln>
          <a:effectLst>
            <a:outerShdw blurRad="63500" dist="46662" dir="2115817" algn="ctr" rotWithShape="0">
              <a:schemeClr val="bg2">
                <a:alpha val="74998"/>
              </a:schemeClr>
            </a:outerShdw>
          </a:effectLst>
        </p:spPr>
        <p:txBody>
          <a:bodyPr>
            <a:spAutoFit/>
          </a:bodyPr>
          <a:lstStyle/>
          <a:p>
            <a:pPr algn="r" rtl="1">
              <a:spcBef>
                <a:spcPct val="50000"/>
              </a:spcBef>
              <a:defRPr/>
            </a:pPr>
            <a:r>
              <a:rPr lang="ar-JO" sz="4000" dirty="0">
                <a:latin typeface="Arial" panose="020B0604020202020204" pitchFamily="34" charset="0"/>
                <a:ea typeface="+mn-ea"/>
                <a:cs typeface="Arial" panose="020B0604020202020204" pitchFamily="34" charset="0"/>
              </a:rPr>
              <a:t>  تذكّر السياق</a:t>
            </a:r>
            <a:endParaRPr lang="en-US" sz="4000" dirty="0">
              <a:latin typeface="Arial" panose="020B0604020202020204" pitchFamily="34" charset="0"/>
              <a:ea typeface="+mn-ea"/>
              <a:cs typeface="Arial" panose="020B0604020202020204" pitchFamily="34" charset="0"/>
            </a:endParaRPr>
          </a:p>
        </p:txBody>
      </p:sp>
      <p:sp>
        <p:nvSpPr>
          <p:cNvPr id="18445" name="Text Box 94"/>
          <p:cNvSpPr txBox="1">
            <a:spLocks noChangeArrowheads="1"/>
          </p:cNvSpPr>
          <p:nvPr/>
        </p:nvSpPr>
        <p:spPr bwMode="auto">
          <a:xfrm>
            <a:off x="391612" y="6536453"/>
            <a:ext cx="100380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pPr>
            <a:r>
              <a:rPr lang="en-US" sz="1000" dirty="0">
                <a:solidFill>
                  <a:srgbClr val="FFFFFF"/>
                </a:solidFill>
                <a:latin typeface="Arial" panose="020B0604020202020204" pitchFamily="34" charset="0"/>
                <a:cs typeface="Arial" panose="020B0604020202020204" pitchFamily="34" charset="0"/>
              </a:rPr>
              <a:t>©2006 TBBMI</a:t>
            </a:r>
          </a:p>
        </p:txBody>
      </p:sp>
      <p:sp>
        <p:nvSpPr>
          <p:cNvPr id="288863" name="Rectangle 95"/>
          <p:cNvSpPr>
            <a:spLocks noChangeArrowheads="1"/>
          </p:cNvSpPr>
          <p:nvPr/>
        </p:nvSpPr>
        <p:spPr bwMode="auto">
          <a:xfrm>
            <a:off x="7525468" y="6521493"/>
            <a:ext cx="769763" cy="253916"/>
          </a:xfrm>
          <a:prstGeom prst="rect">
            <a:avLst/>
          </a:prstGeom>
          <a:noFill/>
          <a:ln w="12700">
            <a:noFill/>
            <a:miter lim="800000"/>
            <a:headEnd/>
            <a:tailEnd/>
          </a:ln>
          <a:effectLst/>
        </p:spPr>
        <p:txBody>
          <a:bodyPr wrap="none" anchor="ctr">
            <a:spAutoFit/>
          </a:bodyPr>
          <a:lstStyle/>
          <a:p>
            <a:pPr algn="r" rtl="1">
              <a:defRPr/>
            </a:pPr>
            <a:r>
              <a:rPr lang="en-US" sz="105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
        <p:nvSpPr>
          <p:cNvPr id="288864" name="Text Box 96"/>
          <p:cNvSpPr txBox="1">
            <a:spLocks noChangeArrowheads="1"/>
          </p:cNvSpPr>
          <p:nvPr/>
        </p:nvSpPr>
        <p:spPr bwMode="auto">
          <a:xfrm>
            <a:off x="280988" y="1262063"/>
            <a:ext cx="8610600"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lgn="ctr" rtl="1">
              <a:defRPr/>
            </a:pPr>
            <a:r>
              <a:rPr lang="en-US" sz="3200" dirty="0">
                <a:latin typeface="Arial" panose="020B0604020202020204" pitchFamily="34" charset="0"/>
                <a:cs typeface="Arial" panose="020B0604020202020204" pitchFamily="34" charset="0"/>
              </a:rPr>
              <a:t>•	</a:t>
            </a:r>
            <a:r>
              <a:rPr lang="ar-JO" sz="3200" dirty="0">
                <a:latin typeface="Arial" panose="020B0604020202020204" pitchFamily="34" charset="0"/>
                <a:cs typeface="Arial" panose="020B0604020202020204" pitchFamily="34" charset="0"/>
              </a:rPr>
              <a:t>العبودية المصرية : 400 سنة</a:t>
            </a:r>
            <a:endParaRPr lang="en-US" sz="3200" dirty="0">
              <a:latin typeface="Arial" panose="020B0604020202020204" pitchFamily="34" charset="0"/>
              <a:cs typeface="Arial" panose="020B0604020202020204" pitchFamily="34" charset="0"/>
            </a:endParaRPr>
          </a:p>
        </p:txBody>
      </p:sp>
      <p:sp>
        <p:nvSpPr>
          <p:cNvPr id="288865" name="Text Box 97"/>
          <p:cNvSpPr txBox="1">
            <a:spLocks noChangeArrowheads="1"/>
          </p:cNvSpPr>
          <p:nvPr/>
        </p:nvSpPr>
        <p:spPr bwMode="auto">
          <a:xfrm>
            <a:off x="293688" y="1982788"/>
            <a:ext cx="8610600"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lgn="ctr" rtl="1">
              <a:defRPr/>
            </a:pPr>
            <a:r>
              <a:rPr lang="en-US" sz="3200" dirty="0">
                <a:latin typeface="Arial" panose="020B0604020202020204" pitchFamily="34" charset="0"/>
                <a:cs typeface="Arial" panose="020B0604020202020204" pitchFamily="34" charset="0"/>
              </a:rPr>
              <a:t>•	</a:t>
            </a:r>
            <a:r>
              <a:rPr lang="ar-JO" sz="3200" dirty="0">
                <a:latin typeface="Arial" panose="020B0604020202020204" pitchFamily="34" charset="0"/>
                <a:cs typeface="Arial" panose="020B0604020202020204" pitchFamily="34" charset="0"/>
              </a:rPr>
              <a:t>ضعف التنمية الثقافية والمدنية</a:t>
            </a:r>
            <a:endParaRPr lang="en-US" sz="3200" dirty="0">
              <a:latin typeface="Arial" panose="020B0604020202020204" pitchFamily="34" charset="0"/>
              <a:cs typeface="Arial" panose="020B0604020202020204" pitchFamily="34" charset="0"/>
            </a:endParaRPr>
          </a:p>
        </p:txBody>
      </p:sp>
      <p:sp>
        <p:nvSpPr>
          <p:cNvPr id="288867" name="Text Box 99"/>
          <p:cNvSpPr txBox="1">
            <a:spLocks noChangeArrowheads="1"/>
          </p:cNvSpPr>
          <p:nvPr/>
        </p:nvSpPr>
        <p:spPr bwMode="auto">
          <a:xfrm>
            <a:off x="292100" y="2703513"/>
            <a:ext cx="8610600" cy="5847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marL="355600" indent="-355600">
              <a:spcBef>
                <a:spcPct val="50000"/>
              </a:spcBef>
              <a:tabLst>
                <a:tab pos="573088" algn="l"/>
              </a:tabLst>
              <a:defRPr sz="2800">
                <a:solidFill>
                  <a:srgbClr val="FBF43D"/>
                </a:solidFill>
                <a:latin typeface="Arial" charset="0"/>
              </a:defRPr>
            </a:lvl1pPr>
            <a:lvl2pPr marL="742950" indent="-285750">
              <a:tabLst>
                <a:tab pos="573088" algn="l"/>
              </a:tabLst>
            </a:lvl2pPr>
            <a:lvl3pPr marL="1143000" indent="-228600">
              <a:tabLst>
                <a:tab pos="573088" algn="l"/>
              </a:tabLst>
            </a:lvl3pPr>
            <a:lvl4pPr marL="1600200" indent="-228600">
              <a:tabLst>
                <a:tab pos="573088" algn="l"/>
              </a:tabLst>
            </a:lvl4pPr>
            <a:lvl5pPr marL="2057400" indent="-228600">
              <a:tabLst>
                <a:tab pos="573088" algn="l"/>
              </a:tabLst>
            </a:lvl5pPr>
            <a:lvl6pPr marL="2514600" indent="-228600" eaLnBrk="0" fontAlgn="base" hangingPunct="0">
              <a:spcBef>
                <a:spcPct val="0"/>
              </a:spcBef>
              <a:spcAft>
                <a:spcPct val="0"/>
              </a:spcAft>
              <a:tabLst>
                <a:tab pos="573088" algn="l"/>
              </a:tabLst>
            </a:lvl6pPr>
            <a:lvl7pPr marL="2971800" indent="-228600" eaLnBrk="0" fontAlgn="base" hangingPunct="0">
              <a:spcBef>
                <a:spcPct val="0"/>
              </a:spcBef>
              <a:spcAft>
                <a:spcPct val="0"/>
              </a:spcAft>
              <a:tabLst>
                <a:tab pos="573088" algn="l"/>
              </a:tabLst>
            </a:lvl7pPr>
            <a:lvl8pPr marL="3429000" indent="-228600" eaLnBrk="0" fontAlgn="base" hangingPunct="0">
              <a:spcBef>
                <a:spcPct val="0"/>
              </a:spcBef>
              <a:spcAft>
                <a:spcPct val="0"/>
              </a:spcAft>
              <a:tabLst>
                <a:tab pos="573088" algn="l"/>
              </a:tabLst>
            </a:lvl8pPr>
            <a:lvl9pPr marL="3886200" indent="-228600" eaLnBrk="0" fontAlgn="base" hangingPunct="0">
              <a:spcBef>
                <a:spcPct val="0"/>
              </a:spcBef>
              <a:spcAft>
                <a:spcPct val="0"/>
              </a:spcAft>
              <a:tabLst>
                <a:tab pos="573088" algn="l"/>
              </a:tabLst>
            </a:lvl9pPr>
          </a:lstStyle>
          <a:p>
            <a:pPr algn="r" rtl="1">
              <a:defRPr/>
            </a:pPr>
            <a:r>
              <a:rPr lang="en-US" sz="3200" dirty="0">
                <a:latin typeface="Arial" panose="020B0604020202020204" pitchFamily="34" charset="0"/>
                <a:cs typeface="Arial" panose="020B0604020202020204" pitchFamily="34" charset="0"/>
              </a:rPr>
              <a:t>•	</a:t>
            </a:r>
            <a:r>
              <a:rPr lang="ar-JO" sz="3200" dirty="0">
                <a:latin typeface="Arial" panose="020B0604020202020204" pitchFamily="34" charset="0"/>
                <a:cs typeface="Arial" panose="020B0604020202020204" pitchFamily="34" charset="0"/>
              </a:rPr>
              <a:t>الإرتباط بالله: لغز؟</a:t>
            </a:r>
            <a:endParaRPr lang="en-US" sz="3200" dirty="0">
              <a:latin typeface="Arial" panose="020B0604020202020204" pitchFamily="34" charset="0"/>
              <a:cs typeface="Arial" panose="020B0604020202020204" pitchFamily="34" charset="0"/>
            </a:endParaRPr>
          </a:p>
        </p:txBody>
      </p:sp>
      <p:sp>
        <p:nvSpPr>
          <p:cNvPr id="288868" name="Text Box 100"/>
          <p:cNvSpPr txBox="1">
            <a:spLocks noChangeArrowheads="1"/>
          </p:cNvSpPr>
          <p:nvPr/>
        </p:nvSpPr>
        <p:spPr bwMode="auto">
          <a:xfrm>
            <a:off x="280988" y="3540125"/>
            <a:ext cx="8610600" cy="181588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marL="352425" indent="-352425" algn="ctr" rtl="1">
              <a:spcBef>
                <a:spcPct val="50000"/>
              </a:spcBef>
              <a:tabLst>
                <a:tab pos="573088" algn="l"/>
              </a:tabLst>
              <a:defRPr/>
            </a:pPr>
            <a:r>
              <a:rPr lang="ar-JO" sz="3200" dirty="0">
                <a:solidFill>
                  <a:srgbClr val="FBF43D"/>
                </a:solidFill>
                <a:latin typeface="Arial" panose="020B0604020202020204" pitchFamily="34" charset="0"/>
                <a:ea typeface="+mn-ea"/>
                <a:cs typeface="Arial" panose="020B0604020202020204" pitchFamily="34" charset="0"/>
              </a:rPr>
              <a:t>لذلك...</a:t>
            </a:r>
            <a:endParaRPr lang="en-US" sz="3200" dirty="0">
              <a:solidFill>
                <a:srgbClr val="FBF43D"/>
              </a:solidFill>
              <a:latin typeface="Arial" panose="020B0604020202020204" pitchFamily="34" charset="0"/>
              <a:ea typeface="+mn-ea"/>
              <a:cs typeface="Arial" panose="020B0604020202020204" pitchFamily="34" charset="0"/>
            </a:endParaRPr>
          </a:p>
          <a:p>
            <a:pPr marL="352425" indent="-352425" algn="r" rtl="1">
              <a:spcBef>
                <a:spcPct val="50000"/>
              </a:spcBef>
              <a:tabLst>
                <a:tab pos="573088" algn="l"/>
              </a:tabLst>
              <a:defRPr/>
            </a:pPr>
            <a:r>
              <a:rPr lang="en-US" sz="3200" dirty="0">
                <a:solidFill>
                  <a:srgbClr val="FBF43D"/>
                </a:solidFill>
                <a:latin typeface="Arial" panose="020B0604020202020204" pitchFamily="34" charset="0"/>
                <a:ea typeface="+mn-ea"/>
                <a:cs typeface="Arial" panose="020B0604020202020204" pitchFamily="34" charset="0"/>
              </a:rPr>
              <a:t>•	</a:t>
            </a:r>
            <a:r>
              <a:rPr lang="ar-JO" sz="3200" dirty="0">
                <a:solidFill>
                  <a:srgbClr val="FBF43D"/>
                </a:solidFill>
                <a:latin typeface="Arial" panose="020B0604020202020204" pitchFamily="34" charset="0"/>
                <a:ea typeface="+mn-ea"/>
                <a:cs typeface="Arial" panose="020B0604020202020204" pitchFamily="34" charset="0"/>
              </a:rPr>
              <a:t> أصبحت الشريعة الموسوية خطوة رئيسية في تطوير علاقة الإسرائيليين بالله... وبين أنفسهم!</a:t>
            </a:r>
            <a:endParaRPr lang="en-US" sz="3200" dirty="0">
              <a:solidFill>
                <a:srgbClr val="FBF43D"/>
              </a:solidFill>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8857"/>
                                        </p:tgtEl>
                                        <p:attrNameLst>
                                          <p:attrName>style.visibility</p:attrName>
                                        </p:attrNameLst>
                                      </p:cBhvr>
                                      <p:to>
                                        <p:strVal val="visible"/>
                                      </p:to>
                                    </p:set>
                                    <p:animEffect transition="in" filter="dissolve">
                                      <p:cBhvr>
                                        <p:cTn id="7" dur="500"/>
                                        <p:tgtEl>
                                          <p:spTgt spid="2888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8861"/>
                                        </p:tgtEl>
                                        <p:attrNameLst>
                                          <p:attrName>style.visibility</p:attrName>
                                        </p:attrNameLst>
                                      </p:cBhvr>
                                      <p:to>
                                        <p:strVal val="visible"/>
                                      </p:to>
                                    </p:set>
                                    <p:animEffect transition="in" filter="fade">
                                      <p:cBhvr>
                                        <p:cTn id="12" dur="1000"/>
                                        <p:tgtEl>
                                          <p:spTgt spid="288861"/>
                                        </p:tgtEl>
                                      </p:cBhvr>
                                    </p:animEffect>
                                  </p:childTnLst>
                                </p:cTn>
                              </p:par>
                            </p:childTnLst>
                          </p:cTn>
                        </p:par>
                        <p:par>
                          <p:cTn id="13" fill="hold" nodeType="afterGroup">
                            <p:stCondLst>
                              <p:cond delay="1000"/>
                            </p:stCondLst>
                            <p:childTnLst>
                              <p:par>
                                <p:cTn id="14" presetID="17" presetClass="entr" presetSubtype="8" fill="hold" grpId="0" nodeType="afterEffect">
                                  <p:stCondLst>
                                    <p:cond delay="0"/>
                                  </p:stCondLst>
                                  <p:childTnLst>
                                    <p:set>
                                      <p:cBhvr>
                                        <p:cTn id="15" dur="1" fill="hold">
                                          <p:stCondLst>
                                            <p:cond delay="0"/>
                                          </p:stCondLst>
                                        </p:cTn>
                                        <p:tgtEl>
                                          <p:spTgt spid="288864"/>
                                        </p:tgtEl>
                                        <p:attrNameLst>
                                          <p:attrName>style.visibility</p:attrName>
                                        </p:attrNameLst>
                                      </p:cBhvr>
                                      <p:to>
                                        <p:strVal val="visible"/>
                                      </p:to>
                                    </p:set>
                                    <p:anim calcmode="lin" valueType="num">
                                      <p:cBhvr>
                                        <p:cTn id="16" dur="500" fill="hold"/>
                                        <p:tgtEl>
                                          <p:spTgt spid="288864"/>
                                        </p:tgtEl>
                                        <p:attrNameLst>
                                          <p:attrName>ppt_x</p:attrName>
                                        </p:attrNameLst>
                                      </p:cBhvr>
                                      <p:tavLst>
                                        <p:tav tm="0">
                                          <p:val>
                                            <p:strVal val="#ppt_x-#ppt_w/2"/>
                                          </p:val>
                                        </p:tav>
                                        <p:tav tm="100000">
                                          <p:val>
                                            <p:strVal val="#ppt_x"/>
                                          </p:val>
                                        </p:tav>
                                      </p:tavLst>
                                    </p:anim>
                                    <p:anim calcmode="lin" valueType="num">
                                      <p:cBhvr>
                                        <p:cTn id="17" dur="500" fill="hold"/>
                                        <p:tgtEl>
                                          <p:spTgt spid="288864"/>
                                        </p:tgtEl>
                                        <p:attrNameLst>
                                          <p:attrName>ppt_y</p:attrName>
                                        </p:attrNameLst>
                                      </p:cBhvr>
                                      <p:tavLst>
                                        <p:tav tm="0">
                                          <p:val>
                                            <p:strVal val="#ppt_y"/>
                                          </p:val>
                                        </p:tav>
                                        <p:tav tm="100000">
                                          <p:val>
                                            <p:strVal val="#ppt_y"/>
                                          </p:val>
                                        </p:tav>
                                      </p:tavLst>
                                    </p:anim>
                                    <p:anim calcmode="lin" valueType="num">
                                      <p:cBhvr>
                                        <p:cTn id="18" dur="500" fill="hold"/>
                                        <p:tgtEl>
                                          <p:spTgt spid="288864"/>
                                        </p:tgtEl>
                                        <p:attrNameLst>
                                          <p:attrName>ppt_w</p:attrName>
                                        </p:attrNameLst>
                                      </p:cBhvr>
                                      <p:tavLst>
                                        <p:tav tm="0">
                                          <p:val>
                                            <p:fltVal val="0"/>
                                          </p:val>
                                        </p:tav>
                                        <p:tav tm="100000">
                                          <p:val>
                                            <p:strVal val="#ppt_w"/>
                                          </p:val>
                                        </p:tav>
                                      </p:tavLst>
                                    </p:anim>
                                    <p:anim calcmode="lin" valueType="num">
                                      <p:cBhvr>
                                        <p:cTn id="19" dur="500" fill="hold"/>
                                        <p:tgtEl>
                                          <p:spTgt spid="28886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288865"/>
                                        </p:tgtEl>
                                        <p:attrNameLst>
                                          <p:attrName>style.visibility</p:attrName>
                                        </p:attrNameLst>
                                      </p:cBhvr>
                                      <p:to>
                                        <p:strVal val="visible"/>
                                      </p:to>
                                    </p:set>
                                    <p:anim calcmode="lin" valueType="num">
                                      <p:cBhvr>
                                        <p:cTn id="24" dur="500" fill="hold"/>
                                        <p:tgtEl>
                                          <p:spTgt spid="288865"/>
                                        </p:tgtEl>
                                        <p:attrNameLst>
                                          <p:attrName>ppt_x</p:attrName>
                                        </p:attrNameLst>
                                      </p:cBhvr>
                                      <p:tavLst>
                                        <p:tav tm="0">
                                          <p:val>
                                            <p:strVal val="#ppt_x-#ppt_w/2"/>
                                          </p:val>
                                        </p:tav>
                                        <p:tav tm="100000">
                                          <p:val>
                                            <p:strVal val="#ppt_x"/>
                                          </p:val>
                                        </p:tav>
                                      </p:tavLst>
                                    </p:anim>
                                    <p:anim calcmode="lin" valueType="num">
                                      <p:cBhvr>
                                        <p:cTn id="25" dur="500" fill="hold"/>
                                        <p:tgtEl>
                                          <p:spTgt spid="288865"/>
                                        </p:tgtEl>
                                        <p:attrNameLst>
                                          <p:attrName>ppt_y</p:attrName>
                                        </p:attrNameLst>
                                      </p:cBhvr>
                                      <p:tavLst>
                                        <p:tav tm="0">
                                          <p:val>
                                            <p:strVal val="#ppt_y"/>
                                          </p:val>
                                        </p:tav>
                                        <p:tav tm="100000">
                                          <p:val>
                                            <p:strVal val="#ppt_y"/>
                                          </p:val>
                                        </p:tav>
                                      </p:tavLst>
                                    </p:anim>
                                    <p:anim calcmode="lin" valueType="num">
                                      <p:cBhvr>
                                        <p:cTn id="26" dur="500" fill="hold"/>
                                        <p:tgtEl>
                                          <p:spTgt spid="288865"/>
                                        </p:tgtEl>
                                        <p:attrNameLst>
                                          <p:attrName>ppt_w</p:attrName>
                                        </p:attrNameLst>
                                      </p:cBhvr>
                                      <p:tavLst>
                                        <p:tav tm="0">
                                          <p:val>
                                            <p:fltVal val="0"/>
                                          </p:val>
                                        </p:tav>
                                        <p:tav tm="100000">
                                          <p:val>
                                            <p:strVal val="#ppt_w"/>
                                          </p:val>
                                        </p:tav>
                                      </p:tavLst>
                                    </p:anim>
                                    <p:anim calcmode="lin" valueType="num">
                                      <p:cBhvr>
                                        <p:cTn id="27" dur="500" fill="hold"/>
                                        <p:tgtEl>
                                          <p:spTgt spid="288865"/>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8" fill="hold" grpId="0" nodeType="clickEffect">
                                  <p:stCondLst>
                                    <p:cond delay="0"/>
                                  </p:stCondLst>
                                  <p:childTnLst>
                                    <p:set>
                                      <p:cBhvr>
                                        <p:cTn id="31" dur="1" fill="hold">
                                          <p:stCondLst>
                                            <p:cond delay="0"/>
                                          </p:stCondLst>
                                        </p:cTn>
                                        <p:tgtEl>
                                          <p:spTgt spid="288867"/>
                                        </p:tgtEl>
                                        <p:attrNameLst>
                                          <p:attrName>style.visibility</p:attrName>
                                        </p:attrNameLst>
                                      </p:cBhvr>
                                      <p:to>
                                        <p:strVal val="visible"/>
                                      </p:to>
                                    </p:set>
                                    <p:anim calcmode="lin" valueType="num">
                                      <p:cBhvr>
                                        <p:cTn id="32" dur="500" fill="hold"/>
                                        <p:tgtEl>
                                          <p:spTgt spid="288867"/>
                                        </p:tgtEl>
                                        <p:attrNameLst>
                                          <p:attrName>ppt_x</p:attrName>
                                        </p:attrNameLst>
                                      </p:cBhvr>
                                      <p:tavLst>
                                        <p:tav tm="0">
                                          <p:val>
                                            <p:strVal val="#ppt_x-#ppt_w/2"/>
                                          </p:val>
                                        </p:tav>
                                        <p:tav tm="100000">
                                          <p:val>
                                            <p:strVal val="#ppt_x"/>
                                          </p:val>
                                        </p:tav>
                                      </p:tavLst>
                                    </p:anim>
                                    <p:anim calcmode="lin" valueType="num">
                                      <p:cBhvr>
                                        <p:cTn id="33" dur="500" fill="hold"/>
                                        <p:tgtEl>
                                          <p:spTgt spid="288867"/>
                                        </p:tgtEl>
                                        <p:attrNameLst>
                                          <p:attrName>ppt_y</p:attrName>
                                        </p:attrNameLst>
                                      </p:cBhvr>
                                      <p:tavLst>
                                        <p:tav tm="0">
                                          <p:val>
                                            <p:strVal val="#ppt_y"/>
                                          </p:val>
                                        </p:tav>
                                        <p:tav tm="100000">
                                          <p:val>
                                            <p:strVal val="#ppt_y"/>
                                          </p:val>
                                        </p:tav>
                                      </p:tavLst>
                                    </p:anim>
                                    <p:anim calcmode="lin" valueType="num">
                                      <p:cBhvr>
                                        <p:cTn id="34" dur="500" fill="hold"/>
                                        <p:tgtEl>
                                          <p:spTgt spid="288867"/>
                                        </p:tgtEl>
                                        <p:attrNameLst>
                                          <p:attrName>ppt_w</p:attrName>
                                        </p:attrNameLst>
                                      </p:cBhvr>
                                      <p:tavLst>
                                        <p:tav tm="0">
                                          <p:val>
                                            <p:fltVal val="0"/>
                                          </p:val>
                                        </p:tav>
                                        <p:tav tm="100000">
                                          <p:val>
                                            <p:strVal val="#ppt_w"/>
                                          </p:val>
                                        </p:tav>
                                      </p:tavLst>
                                    </p:anim>
                                    <p:anim calcmode="lin" valueType="num">
                                      <p:cBhvr>
                                        <p:cTn id="35" dur="500" fill="hold"/>
                                        <p:tgtEl>
                                          <p:spTgt spid="288867"/>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7" presetClass="entr" presetSubtype="8" fill="hold" grpId="0" nodeType="clickEffect">
                                  <p:stCondLst>
                                    <p:cond delay="0"/>
                                  </p:stCondLst>
                                  <p:childTnLst>
                                    <p:set>
                                      <p:cBhvr>
                                        <p:cTn id="39" dur="1" fill="hold">
                                          <p:stCondLst>
                                            <p:cond delay="0"/>
                                          </p:stCondLst>
                                        </p:cTn>
                                        <p:tgtEl>
                                          <p:spTgt spid="288868"/>
                                        </p:tgtEl>
                                        <p:attrNameLst>
                                          <p:attrName>style.visibility</p:attrName>
                                        </p:attrNameLst>
                                      </p:cBhvr>
                                      <p:to>
                                        <p:strVal val="visible"/>
                                      </p:to>
                                    </p:set>
                                    <p:anim calcmode="lin" valueType="num">
                                      <p:cBhvr>
                                        <p:cTn id="40" dur="500" fill="hold"/>
                                        <p:tgtEl>
                                          <p:spTgt spid="288868"/>
                                        </p:tgtEl>
                                        <p:attrNameLst>
                                          <p:attrName>ppt_x</p:attrName>
                                        </p:attrNameLst>
                                      </p:cBhvr>
                                      <p:tavLst>
                                        <p:tav tm="0">
                                          <p:val>
                                            <p:strVal val="#ppt_x-#ppt_w/2"/>
                                          </p:val>
                                        </p:tav>
                                        <p:tav tm="100000">
                                          <p:val>
                                            <p:strVal val="#ppt_x"/>
                                          </p:val>
                                        </p:tav>
                                      </p:tavLst>
                                    </p:anim>
                                    <p:anim calcmode="lin" valueType="num">
                                      <p:cBhvr>
                                        <p:cTn id="41" dur="500" fill="hold"/>
                                        <p:tgtEl>
                                          <p:spTgt spid="288868"/>
                                        </p:tgtEl>
                                        <p:attrNameLst>
                                          <p:attrName>ppt_y</p:attrName>
                                        </p:attrNameLst>
                                      </p:cBhvr>
                                      <p:tavLst>
                                        <p:tav tm="0">
                                          <p:val>
                                            <p:strVal val="#ppt_y"/>
                                          </p:val>
                                        </p:tav>
                                        <p:tav tm="100000">
                                          <p:val>
                                            <p:strVal val="#ppt_y"/>
                                          </p:val>
                                        </p:tav>
                                      </p:tavLst>
                                    </p:anim>
                                    <p:anim calcmode="lin" valueType="num">
                                      <p:cBhvr>
                                        <p:cTn id="42" dur="500" fill="hold"/>
                                        <p:tgtEl>
                                          <p:spTgt spid="288868"/>
                                        </p:tgtEl>
                                        <p:attrNameLst>
                                          <p:attrName>ppt_w</p:attrName>
                                        </p:attrNameLst>
                                      </p:cBhvr>
                                      <p:tavLst>
                                        <p:tav tm="0">
                                          <p:val>
                                            <p:fltVal val="0"/>
                                          </p:val>
                                        </p:tav>
                                        <p:tav tm="100000">
                                          <p:val>
                                            <p:strVal val="#ppt_w"/>
                                          </p:val>
                                        </p:tav>
                                      </p:tavLst>
                                    </p:anim>
                                    <p:anim calcmode="lin" valueType="num">
                                      <p:cBhvr>
                                        <p:cTn id="43" dur="500" fill="hold"/>
                                        <p:tgtEl>
                                          <p:spTgt spid="2888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861" grpId="0" animBg="1"/>
      <p:bldP spid="288857" grpId="0" autoUpdateAnimBg="0"/>
      <p:bldP spid="288864" grpId="0" autoUpdateAnimBg="0"/>
      <p:bldP spid="288865" grpId="0" autoUpdateAnimBg="0"/>
      <p:bldP spid="288867" grpId="0" autoUpdateAnimBg="0"/>
      <p:bldP spid="288868"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32" descr="Shepherd with flock, 43-30tb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59106"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dirty="0">
              <a:solidFill>
                <a:srgbClr val="FAF40C"/>
              </a:solidFill>
              <a:latin typeface="Arial" panose="020B0604020202020204" pitchFamily="34" charset="0"/>
              <a:ea typeface="+mn-ea"/>
              <a:cs typeface="Arial" panose="020B0604020202020204" pitchFamily="34" charset="0"/>
            </a:endParaRPr>
          </a:p>
        </p:txBody>
      </p:sp>
      <p:sp>
        <p:nvSpPr>
          <p:cNvPr id="559107" name="Text Box 3"/>
          <p:cNvSpPr txBox="1">
            <a:spLocks noChangeArrowheads="1"/>
          </p:cNvSpPr>
          <p:nvPr/>
        </p:nvSpPr>
        <p:spPr bwMode="auto">
          <a:xfrm>
            <a:off x="652463" y="265113"/>
            <a:ext cx="7780337" cy="1015663"/>
          </a:xfrm>
          <a:prstGeom prst="rect">
            <a:avLst/>
          </a:prstGeom>
          <a:noFill/>
          <a:ln w="38100">
            <a:noFill/>
            <a:miter lim="800000"/>
            <a:headEnd/>
            <a:tailEnd/>
          </a:ln>
          <a:effectLst/>
        </p:spPr>
        <p:txBody>
          <a:bodyPr>
            <a:spAutoFit/>
          </a:bodyPr>
          <a:lstStyle/>
          <a:p>
            <a:pPr algn="ctr" rtl="1">
              <a:spcBef>
                <a:spcPct val="50000"/>
              </a:spcBef>
              <a:defRPr/>
            </a:pPr>
            <a:r>
              <a:rPr lang="ar-JO" sz="2400" dirty="0">
                <a:solidFill>
                  <a:srgbClr val="FAF40C"/>
                </a:solidFill>
                <a:effectLst>
                  <a:outerShdw blurRad="50800" dist="76200" dir="2700000" algn="tl" rotWithShape="0">
                    <a:srgbClr val="000000">
                      <a:alpha val="98000"/>
                    </a:srgbClr>
                  </a:outerShdw>
                </a:effectLst>
                <a:latin typeface="Arial" panose="020B0604020202020204" pitchFamily="34" charset="0"/>
                <a:ea typeface="+mn-ea"/>
                <a:cs typeface="Arial" panose="020B0604020202020204" pitchFamily="34" charset="0"/>
              </a:rPr>
              <a:t>هل فكرت يوماً في الإحتمالات</a:t>
            </a:r>
          </a:p>
          <a:p>
            <a:pPr algn="ctr" rtl="1">
              <a:spcBef>
                <a:spcPct val="50000"/>
              </a:spcBef>
              <a:defRPr/>
            </a:pPr>
            <a:r>
              <a:rPr lang="ar-JO" sz="2400" dirty="0">
                <a:solidFill>
                  <a:srgbClr val="FAF40C"/>
                </a:solidFill>
                <a:effectLst>
                  <a:outerShdw blurRad="50800" dist="76200" dir="2700000" algn="tl" rotWithShape="0">
                    <a:srgbClr val="000000">
                      <a:alpha val="98000"/>
                    </a:srgbClr>
                  </a:outerShdw>
                </a:effectLst>
                <a:latin typeface="Arial" panose="020B0604020202020204" pitchFamily="34" charset="0"/>
                <a:ea typeface="+mn-ea"/>
                <a:cs typeface="Arial" panose="020B0604020202020204" pitchFamily="34" charset="0"/>
              </a:rPr>
              <a:t> التي لا تصدق لولادة يسوع المسيح وحياته؟</a:t>
            </a:r>
            <a:endParaRPr lang="en-US" sz="2400" dirty="0">
              <a:solidFill>
                <a:srgbClr val="FAF40C"/>
              </a:solidFill>
              <a:effectLst>
                <a:outerShdw blurRad="50800" dist="76200" dir="2700000" algn="tl" rotWithShape="0">
                  <a:srgbClr val="000000">
                    <a:alpha val="98000"/>
                  </a:srgbClr>
                </a:outerShdw>
              </a:effectLst>
              <a:latin typeface="Arial" panose="020B0604020202020204" pitchFamily="34" charset="0"/>
              <a:ea typeface="+mn-ea"/>
              <a:cs typeface="Arial" panose="020B0604020202020204" pitchFamily="34" charset="0"/>
            </a:endParaRPr>
          </a:p>
        </p:txBody>
      </p:sp>
      <p:sp>
        <p:nvSpPr>
          <p:cNvPr id="559111" name="Text Box 7"/>
          <p:cNvSpPr txBox="1">
            <a:spLocks noChangeArrowheads="1"/>
          </p:cNvSpPr>
          <p:nvPr/>
        </p:nvSpPr>
        <p:spPr bwMode="auto">
          <a:xfrm>
            <a:off x="1730375" y="1477963"/>
            <a:ext cx="5948363" cy="3170099"/>
          </a:xfrm>
          <a:prstGeom prst="rect">
            <a:avLst/>
          </a:prstGeom>
          <a:noFill/>
          <a:ln w="38100">
            <a:noFill/>
            <a:miter lim="800000"/>
            <a:headEnd/>
            <a:tailEnd/>
          </a:ln>
          <a:effectLst/>
        </p:spPr>
        <p:txBody>
          <a:bodyPr>
            <a:spAutoFit/>
          </a:bodyPr>
          <a:lstStyle/>
          <a:p>
            <a:pPr algn="ctr">
              <a:spcBef>
                <a:spcPct val="50000"/>
              </a:spcBef>
              <a:defRPr/>
            </a:pPr>
            <a:r>
              <a:rPr lang="ar-JO" sz="8000" dirty="0">
                <a:solidFill>
                  <a:srgbClr val="FAF40C"/>
                </a:solidFill>
                <a:effectLst>
                  <a:outerShdw blurRad="50800" dist="76200" dir="2700000" algn="tl" rotWithShape="0">
                    <a:srgbClr val="000000">
                      <a:alpha val="98000"/>
                    </a:srgbClr>
                  </a:outerShdw>
                </a:effectLst>
                <a:latin typeface="Arial" panose="020B0604020202020204" pitchFamily="34" charset="0"/>
                <a:ea typeface="+mn-ea"/>
                <a:cs typeface="Arial" panose="020B0604020202020204" pitchFamily="34" charset="0"/>
              </a:rPr>
              <a:t>هل هي</a:t>
            </a:r>
          </a:p>
          <a:p>
            <a:pPr algn="ctr">
              <a:spcBef>
                <a:spcPct val="50000"/>
              </a:spcBef>
              <a:defRPr/>
            </a:pPr>
            <a:r>
              <a:rPr lang="ar-JO" sz="8000" dirty="0">
                <a:solidFill>
                  <a:srgbClr val="FAF40C"/>
                </a:solidFill>
                <a:effectLst>
                  <a:outerShdw blurRad="50800" dist="76200" dir="2700000" algn="tl" rotWithShape="0">
                    <a:srgbClr val="000000">
                      <a:alpha val="98000"/>
                    </a:srgbClr>
                  </a:outerShdw>
                </a:effectLst>
                <a:latin typeface="Arial" panose="020B0604020202020204" pitchFamily="34" charset="0"/>
                <a:ea typeface="+mn-ea"/>
                <a:cs typeface="Arial" panose="020B0604020202020204" pitchFamily="34" charset="0"/>
              </a:rPr>
              <a:t>ولادة بالصُدفة؟</a:t>
            </a:r>
            <a:endParaRPr lang="en-US" sz="8000" dirty="0">
              <a:solidFill>
                <a:srgbClr val="FAF40C"/>
              </a:solidFill>
              <a:effectLst>
                <a:outerShdw blurRad="50800" dist="76200" dir="2700000" algn="tl" rotWithShape="0">
                  <a:srgbClr val="000000">
                    <a:alpha val="98000"/>
                  </a:srgbClr>
                </a:outerShdw>
              </a:effectLst>
              <a:latin typeface="Arial" panose="020B0604020202020204" pitchFamily="34" charset="0"/>
              <a:ea typeface="+mn-ea"/>
              <a:cs typeface="Arial" panose="020B0604020202020204" pitchFamily="34" charset="0"/>
            </a:endParaRPr>
          </a:p>
        </p:txBody>
      </p:sp>
      <p:sp>
        <p:nvSpPr>
          <p:cNvPr id="559127" name="Text Box 23"/>
          <p:cNvSpPr txBox="1">
            <a:spLocks noChangeArrowheads="1"/>
          </p:cNvSpPr>
          <p:nvPr/>
        </p:nvSpPr>
        <p:spPr bwMode="auto">
          <a:xfrm>
            <a:off x="546100" y="5674667"/>
            <a:ext cx="3616325" cy="46166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ar-JO" sz="2400" dirty="0">
                <a:solidFill>
                  <a:srgbClr val="FFFF00"/>
                </a:solidFill>
                <a:latin typeface="Arial" panose="020B0604020202020204" pitchFamily="34" charset="0"/>
                <a:ea typeface="+mn-ea"/>
                <a:cs typeface="Arial" panose="020B0604020202020204" pitchFamily="34" charset="0"/>
              </a:rPr>
              <a:t>الدراسة المساعدة #17</a:t>
            </a:r>
            <a:endParaRPr lang="en-US" sz="2400" dirty="0">
              <a:solidFill>
                <a:srgbClr val="FFFF00"/>
              </a:solidFill>
              <a:latin typeface="Arial" panose="020B0604020202020204" pitchFamily="34" charset="0"/>
              <a:ea typeface="+mn-ea"/>
              <a:cs typeface="Arial" panose="020B0604020202020204" pitchFamily="34" charset="0"/>
            </a:endParaRPr>
          </a:p>
        </p:txBody>
      </p:sp>
      <p:sp>
        <p:nvSpPr>
          <p:cNvPr id="92166"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59129"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59133" name="Rectangle 2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39</a:t>
            </a:r>
          </a:p>
        </p:txBody>
      </p:sp>
      <p:sp>
        <p:nvSpPr>
          <p:cNvPr id="92169" name="Text Box 31"/>
          <p:cNvSpPr txBox="1">
            <a:spLocks noChangeArrowheads="1"/>
          </p:cNvSpPr>
          <p:nvPr/>
        </p:nvSpPr>
        <p:spPr bwMode="auto">
          <a:xfrm>
            <a:off x="8586788"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dirty="0">
                <a:solidFill>
                  <a:srgbClr val="FFFFFF"/>
                </a:solidFill>
                <a:latin typeface="Arial" panose="020B0604020202020204" pitchFamily="34" charset="0"/>
                <a:cs typeface="Arial" panose="020B0604020202020204" pitchFamily="34" charset="0"/>
              </a:rPr>
              <a:t>2</a:t>
            </a:r>
          </a:p>
        </p:txBody>
      </p:sp>
      <p:sp>
        <p:nvSpPr>
          <p:cNvPr id="92170" name="Text Box 3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559138" name="Rectangle 34"/>
          <p:cNvSpPr>
            <a:spLocks noChangeArrowheads="1"/>
          </p:cNvSpPr>
          <p:nvPr/>
        </p:nvSpPr>
        <p:spPr bwMode="auto">
          <a:xfrm>
            <a:off x="7511507" y="6525340"/>
            <a:ext cx="736099"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9127"/>
                                        </p:tgtEl>
                                        <p:attrNameLst>
                                          <p:attrName>style.visibility</p:attrName>
                                        </p:attrNameLst>
                                      </p:cBhvr>
                                      <p:to>
                                        <p:strVal val="visible"/>
                                      </p:to>
                                    </p:set>
                                    <p:anim calcmode="lin" valueType="num">
                                      <p:cBhvr additive="base">
                                        <p:cTn id="7" dur="500" fill="hold"/>
                                        <p:tgtEl>
                                          <p:spTgt spid="559127"/>
                                        </p:tgtEl>
                                        <p:attrNameLst>
                                          <p:attrName>ppt_x</p:attrName>
                                        </p:attrNameLst>
                                      </p:cBhvr>
                                      <p:tavLst>
                                        <p:tav tm="0">
                                          <p:val>
                                            <p:strVal val="0-#ppt_w/2"/>
                                          </p:val>
                                        </p:tav>
                                        <p:tav tm="100000">
                                          <p:val>
                                            <p:strVal val="#ppt_x"/>
                                          </p:val>
                                        </p:tav>
                                      </p:tavLst>
                                    </p:anim>
                                    <p:anim calcmode="lin" valueType="num">
                                      <p:cBhvr additive="base">
                                        <p:cTn id="8" dur="500" fill="hold"/>
                                        <p:tgtEl>
                                          <p:spTgt spid="55912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59107"/>
                                        </p:tgtEl>
                                        <p:attrNameLst>
                                          <p:attrName>style.visibility</p:attrName>
                                        </p:attrNameLst>
                                      </p:cBhvr>
                                      <p:to>
                                        <p:strVal val="visible"/>
                                      </p:to>
                                    </p:set>
                                    <p:animEffect transition="in" filter="fade">
                                      <p:cBhvr>
                                        <p:cTn id="13" dur="1000"/>
                                        <p:tgtEl>
                                          <p:spTgt spid="5591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59111">
                                            <p:txEl>
                                              <p:pRg st="0" end="0"/>
                                            </p:txEl>
                                          </p:spTgt>
                                        </p:tgtEl>
                                        <p:attrNameLst>
                                          <p:attrName>style.visibility</p:attrName>
                                        </p:attrNameLst>
                                      </p:cBhvr>
                                      <p:to>
                                        <p:strVal val="visible"/>
                                      </p:to>
                                    </p:set>
                                    <p:animEffect transition="in" filter="wipe(up)">
                                      <p:cBhvr>
                                        <p:cTn id="18" dur="75"/>
                                        <p:tgtEl>
                                          <p:spTgt spid="5591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iterate type="lt">
                                    <p:tmPct val="100000"/>
                                  </p:iterate>
                                  <p:childTnLst>
                                    <p:set>
                                      <p:cBhvr>
                                        <p:cTn id="22" dur="1" fill="hold">
                                          <p:stCondLst>
                                            <p:cond delay="0"/>
                                          </p:stCondLst>
                                        </p:cTn>
                                        <p:tgtEl>
                                          <p:spTgt spid="559111">
                                            <p:txEl>
                                              <p:pRg st="1" end="1"/>
                                            </p:txEl>
                                          </p:spTgt>
                                        </p:tgtEl>
                                        <p:attrNameLst>
                                          <p:attrName>style.visibility</p:attrName>
                                        </p:attrNameLst>
                                      </p:cBhvr>
                                      <p:to>
                                        <p:strVal val="visible"/>
                                      </p:to>
                                    </p:set>
                                    <p:animEffect transition="in" filter="wipe(up)">
                                      <p:cBhvr>
                                        <p:cTn id="23" dur="75"/>
                                        <p:tgtEl>
                                          <p:spTgt spid="5591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7" grpId="0" autoUpdateAnimBg="0"/>
      <p:bldP spid="559111" grpId="0" build="p" autoUpdateAnimBg="0"/>
      <p:bldP spid="55912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Text Box 2"/>
          <p:cNvSpPr txBox="1">
            <a:spLocks noChangeArrowheads="1"/>
          </p:cNvSpPr>
          <p:nvPr/>
        </p:nvSpPr>
        <p:spPr bwMode="auto">
          <a:xfrm>
            <a:off x="7488238" y="5983288"/>
            <a:ext cx="1133475" cy="366712"/>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p>
            <a:pPr>
              <a:spcBef>
                <a:spcPct val="50000"/>
              </a:spcBef>
              <a:defRPr/>
            </a:pPr>
            <a:endParaRPr lang="en-US" sz="1800" dirty="0">
              <a:solidFill>
                <a:srgbClr val="FAF40C"/>
              </a:solidFill>
              <a:latin typeface="Arial" panose="020B0604020202020204" pitchFamily="34" charset="0"/>
              <a:ea typeface="+mn-ea"/>
              <a:cs typeface="Arial" panose="020B0604020202020204" pitchFamily="34" charset="0"/>
            </a:endParaRPr>
          </a:p>
        </p:txBody>
      </p:sp>
      <p:sp>
        <p:nvSpPr>
          <p:cNvPr id="585732" name="Text Box 4"/>
          <p:cNvSpPr txBox="1">
            <a:spLocks noChangeArrowheads="1"/>
          </p:cNvSpPr>
          <p:nvPr/>
        </p:nvSpPr>
        <p:spPr bwMode="auto">
          <a:xfrm>
            <a:off x="1011238" y="1939925"/>
            <a:ext cx="7137400" cy="370422"/>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lnSpc>
                <a:spcPct val="50000"/>
              </a:lnSpc>
              <a:spcBef>
                <a:spcPct val="50000"/>
              </a:spcBef>
              <a:defRPr/>
            </a:pPr>
            <a:r>
              <a:rPr lang="ar-JO" sz="3200" dirty="0">
                <a:latin typeface="Arial" panose="020B0604020202020204" pitchFamily="34" charset="0"/>
                <a:ea typeface="+mn-ea"/>
                <a:cs typeface="Arial" panose="020B0604020202020204" pitchFamily="34" charset="0"/>
              </a:rPr>
              <a:t>هل هي ولادة بالصُدفة؟</a:t>
            </a:r>
          </a:p>
        </p:txBody>
      </p:sp>
      <p:sp>
        <p:nvSpPr>
          <p:cNvPr id="585733" name="Text Box 5"/>
          <p:cNvSpPr txBox="1">
            <a:spLocks noChangeArrowheads="1"/>
          </p:cNvSpPr>
          <p:nvPr/>
        </p:nvSpPr>
        <p:spPr bwMode="auto">
          <a:xfrm>
            <a:off x="306388" y="2692400"/>
            <a:ext cx="8462962" cy="1077218"/>
          </a:xfrm>
          <a:prstGeom prst="rect">
            <a:avLst/>
          </a:prstGeom>
          <a:noFill/>
          <a:ln w="9525">
            <a:noFill/>
            <a:miter lim="800000"/>
            <a:headEnd/>
            <a:tailEnd/>
          </a:ln>
          <a:effectLst>
            <a:outerShdw blurRad="63500" dist="63500" dir="2212194"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4800" baseline="-25000" dirty="0">
                <a:solidFill>
                  <a:srgbClr val="FAF40C"/>
                </a:solidFill>
                <a:latin typeface="Arial" panose="020B0604020202020204" pitchFamily="34" charset="0"/>
                <a:cs typeface="Arial" panose="020B0604020202020204" pitchFamily="34" charset="0"/>
              </a:rPr>
              <a:t>في العهد القديم: تتميم أكثر من </a:t>
            </a:r>
            <a:r>
              <a:rPr lang="ar-JO" sz="4800" u="sng" baseline="-25000" dirty="0">
                <a:solidFill>
                  <a:srgbClr val="99CCFF"/>
                </a:solidFill>
                <a:latin typeface="Arial" panose="020B0604020202020204" pitchFamily="34" charset="0"/>
                <a:cs typeface="Arial" panose="020B0604020202020204" pitchFamily="34" charset="0"/>
              </a:rPr>
              <a:t>300</a:t>
            </a:r>
            <a:r>
              <a:rPr lang="ar-JO" sz="4800" u="sng" baseline="-25000" dirty="0">
                <a:solidFill>
                  <a:srgbClr val="FAF40C"/>
                </a:solidFill>
                <a:latin typeface="Arial" panose="020B0604020202020204" pitchFamily="34" charset="0"/>
                <a:cs typeface="Arial" panose="020B0604020202020204" pitchFamily="34" charset="0"/>
              </a:rPr>
              <a:t> </a:t>
            </a:r>
            <a:r>
              <a:rPr lang="ar-JO" sz="4800" u="sng" baseline="-25000" dirty="0">
                <a:solidFill>
                  <a:srgbClr val="99CCFF"/>
                </a:solidFill>
                <a:latin typeface="Arial" panose="020B0604020202020204" pitchFamily="34" charset="0"/>
                <a:cs typeface="Arial" panose="020B0604020202020204" pitchFamily="34" charset="0"/>
              </a:rPr>
              <a:t>إشارة</a:t>
            </a:r>
            <a:r>
              <a:rPr lang="ar-JO" sz="4800" u="sng" baseline="-25000" dirty="0">
                <a:solidFill>
                  <a:srgbClr val="FAF40C"/>
                </a:solidFill>
                <a:latin typeface="Arial" panose="020B0604020202020204" pitchFamily="34" charset="0"/>
                <a:cs typeface="Arial" panose="020B0604020202020204" pitchFamily="34" charset="0"/>
              </a:rPr>
              <a:t> </a:t>
            </a:r>
            <a:r>
              <a:rPr lang="ar-JO" sz="4800" baseline="-25000" dirty="0">
                <a:solidFill>
                  <a:srgbClr val="FAF40C"/>
                </a:solidFill>
                <a:latin typeface="Arial" panose="020B0604020202020204" pitchFamily="34" charset="0"/>
                <a:cs typeface="Arial" panose="020B0604020202020204" pitchFamily="34" charset="0"/>
              </a:rPr>
              <a:t>لمسيحٍ آتٍ في ولادة يسوع المسيح، وحياته وصلبه.  مع ما ذُكر...</a:t>
            </a:r>
          </a:p>
        </p:txBody>
      </p:sp>
      <p:sp>
        <p:nvSpPr>
          <p:cNvPr id="585734" name="Text Box 6"/>
          <p:cNvSpPr txBox="1">
            <a:spLocks noChangeArrowheads="1"/>
          </p:cNvSpPr>
          <p:nvPr/>
        </p:nvSpPr>
        <p:spPr bwMode="auto">
          <a:xfrm>
            <a:off x="546100" y="5674667"/>
            <a:ext cx="3616325" cy="46166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ar-JO" sz="2400" dirty="0">
                <a:solidFill>
                  <a:srgbClr val="FFFF00"/>
                </a:solidFill>
                <a:latin typeface="Arial" panose="020B0604020202020204" pitchFamily="34" charset="0"/>
                <a:ea typeface="+mn-ea"/>
                <a:cs typeface="Arial" panose="020B0604020202020204" pitchFamily="34" charset="0"/>
              </a:rPr>
              <a:t>الدراسة المساعدة #17</a:t>
            </a:r>
            <a:endParaRPr lang="en-US" sz="2400" dirty="0">
              <a:solidFill>
                <a:srgbClr val="FFFF00"/>
              </a:solidFill>
              <a:latin typeface="Arial" panose="020B0604020202020204" pitchFamily="34" charset="0"/>
              <a:ea typeface="+mn-ea"/>
              <a:cs typeface="Arial" panose="020B0604020202020204" pitchFamily="34" charset="0"/>
            </a:endParaRPr>
          </a:p>
        </p:txBody>
      </p:sp>
      <p:sp>
        <p:nvSpPr>
          <p:cNvPr id="94213"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8573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85737" name="Text Box 9"/>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80000"/>
              </a:lnSpc>
              <a:spcBef>
                <a:spcPct val="50000"/>
              </a:spcBef>
              <a:defRPr/>
            </a:pPr>
            <a:r>
              <a:rPr lang="ar-JO" sz="1400" baseline="-25000" dirty="0">
                <a:solidFill>
                  <a:srgbClr val="FAF40C"/>
                </a:solidFill>
                <a:latin typeface="Arial" panose="020B0604020202020204" pitchFamily="34" charset="0"/>
                <a:cs typeface="Arial" panose="020B0604020202020204" pitchFamily="34" charset="0"/>
              </a:rPr>
              <a:t>*المصدر: جوش ماكدويل، برهان يتطلب قراراً، 1972، الصفحة 175؛ بيتر ستونر، العلم يتكلم، مطبعة مودي، 1963.</a:t>
            </a:r>
            <a:endParaRPr lang="en-US" sz="1400" baseline="-25000" dirty="0">
              <a:solidFill>
                <a:srgbClr val="FAF40C"/>
              </a:solidFill>
              <a:latin typeface="Arial" panose="020B0604020202020204" pitchFamily="34" charset="0"/>
              <a:cs typeface="Arial" panose="020B0604020202020204" pitchFamily="34" charset="0"/>
            </a:endParaRPr>
          </a:p>
        </p:txBody>
      </p:sp>
      <p:sp>
        <p:nvSpPr>
          <p:cNvPr id="585738" name="Rectangle 1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40</a:t>
            </a:r>
          </a:p>
        </p:txBody>
      </p:sp>
      <p:sp>
        <p:nvSpPr>
          <p:cNvPr id="94217" name="Text Box 11"/>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dirty="0">
              <a:solidFill>
                <a:srgbClr val="FFFFFF"/>
              </a:solidFill>
              <a:latin typeface="Arial" panose="020B0604020202020204" pitchFamily="34" charset="0"/>
              <a:cs typeface="Arial" panose="020B0604020202020204" pitchFamily="34" charset="0"/>
            </a:endParaRPr>
          </a:p>
        </p:txBody>
      </p:sp>
      <p:sp>
        <p:nvSpPr>
          <p:cNvPr id="585740" name="Text Box 12"/>
          <p:cNvSpPr txBox="1">
            <a:spLocks noChangeArrowheads="1"/>
          </p:cNvSpPr>
          <p:nvPr/>
        </p:nvSpPr>
        <p:spPr bwMode="auto">
          <a:xfrm>
            <a:off x="7515225" y="1779588"/>
            <a:ext cx="547688" cy="763587"/>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2000" dirty="0">
                <a:solidFill>
                  <a:srgbClr val="FAF40C"/>
                </a:solidFill>
                <a:latin typeface="Arial" panose="020B0604020202020204" pitchFamily="34" charset="0"/>
                <a:cs typeface="Arial" panose="020B0604020202020204" pitchFamily="34" charset="0"/>
              </a:rPr>
              <a:t>*</a:t>
            </a:r>
          </a:p>
          <a:p>
            <a:pPr>
              <a:spcBef>
                <a:spcPct val="50000"/>
              </a:spcBef>
              <a:defRPr/>
            </a:pPr>
            <a:endParaRPr lang="en-US"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85741" name="Text Box 13"/>
          <p:cNvSpPr txBox="1">
            <a:spLocks noChangeArrowheads="1"/>
          </p:cNvSpPr>
          <p:nvPr/>
        </p:nvSpPr>
        <p:spPr bwMode="auto">
          <a:xfrm>
            <a:off x="652463" y="265113"/>
            <a:ext cx="7780337" cy="1323439"/>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p>
            <a:pPr algn="ctr">
              <a:spcBef>
                <a:spcPct val="50000"/>
              </a:spcBef>
              <a:defRPr/>
            </a:pPr>
            <a:r>
              <a:rPr lang="ar-JO" sz="3200" dirty="0">
                <a:solidFill>
                  <a:srgbClr val="FAF40C"/>
                </a:solidFill>
                <a:latin typeface="Arial" panose="020B0604020202020204" pitchFamily="34" charset="0"/>
                <a:ea typeface="+mn-ea"/>
                <a:cs typeface="Arial" panose="020B0604020202020204" pitchFamily="34" charset="0"/>
              </a:rPr>
              <a:t>هل فكرت يوماً في الإحتمالات التي لا تصدق</a:t>
            </a:r>
          </a:p>
          <a:p>
            <a:pPr algn="ctr">
              <a:spcBef>
                <a:spcPct val="50000"/>
              </a:spcBef>
              <a:defRPr/>
            </a:pPr>
            <a:r>
              <a:rPr lang="ar-JO" sz="3200" dirty="0">
                <a:solidFill>
                  <a:srgbClr val="FAF40C"/>
                </a:solidFill>
                <a:latin typeface="Arial" panose="020B0604020202020204" pitchFamily="34" charset="0"/>
                <a:ea typeface="+mn-ea"/>
                <a:cs typeface="Arial" panose="020B0604020202020204" pitchFamily="34" charset="0"/>
              </a:rPr>
              <a:t> لولادة يسوع المسيح وحياته؟</a:t>
            </a:r>
            <a:endParaRPr lang="en-US" sz="3200" dirty="0">
              <a:solidFill>
                <a:srgbClr val="FAF40C"/>
              </a:solidFill>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85732"/>
                                        </p:tgtEl>
                                        <p:attrNameLst>
                                          <p:attrName>style.visibility</p:attrName>
                                        </p:attrNameLst>
                                      </p:cBhvr>
                                      <p:to>
                                        <p:strVal val="visible"/>
                                      </p:to>
                                    </p:set>
                                    <p:anim calcmode="lin" valueType="num">
                                      <p:cBhvr>
                                        <p:cTn id="7" dur="500" fill="hold"/>
                                        <p:tgtEl>
                                          <p:spTgt spid="585732"/>
                                        </p:tgtEl>
                                        <p:attrNameLst>
                                          <p:attrName>ppt_w</p:attrName>
                                        </p:attrNameLst>
                                      </p:cBhvr>
                                      <p:tavLst>
                                        <p:tav tm="0">
                                          <p:val>
                                            <p:fltVal val="0"/>
                                          </p:val>
                                        </p:tav>
                                        <p:tav tm="100000">
                                          <p:val>
                                            <p:strVal val="#ppt_w"/>
                                          </p:val>
                                        </p:tav>
                                      </p:tavLst>
                                    </p:anim>
                                    <p:anim calcmode="lin" valueType="num">
                                      <p:cBhvr>
                                        <p:cTn id="8" dur="500" fill="hold"/>
                                        <p:tgtEl>
                                          <p:spTgt spid="58573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585740"/>
                                        </p:tgtEl>
                                        <p:attrNameLst>
                                          <p:attrName>style.visibility</p:attrName>
                                        </p:attrNameLst>
                                      </p:cBhvr>
                                      <p:to>
                                        <p:strVal val="visible"/>
                                      </p:to>
                                    </p:se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585733"/>
                                        </p:tgtEl>
                                        <p:attrNameLst>
                                          <p:attrName>style.visibility</p:attrName>
                                        </p:attrNameLst>
                                      </p:cBhvr>
                                      <p:to>
                                        <p:strVal val="visible"/>
                                      </p:to>
                                    </p:set>
                                    <p:animEffect transition="in" filter="fade">
                                      <p:cBhvr>
                                        <p:cTn id="15" dur="2000"/>
                                        <p:tgtEl>
                                          <p:spTgt spid="585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P spid="5857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6" name="Text Box 6"/>
          <p:cNvSpPr txBox="1">
            <a:spLocks noChangeArrowheads="1"/>
          </p:cNvSpPr>
          <p:nvPr/>
        </p:nvSpPr>
        <p:spPr bwMode="auto">
          <a:xfrm>
            <a:off x="1209174" y="1269910"/>
            <a:ext cx="6725652" cy="1200329"/>
          </a:xfrm>
          <a:prstGeom prst="rect">
            <a:avLst/>
          </a:prstGeom>
          <a:noFill/>
          <a:ln w="9525">
            <a:noFill/>
            <a:miter lim="800000"/>
            <a:headEnd/>
            <a:tailEnd/>
          </a:ln>
          <a:effectLst>
            <a:outerShdw blurRad="63500" dist="46662" dir="2115817" algn="ctr" rotWithShape="0">
              <a:srgbClr val="000109">
                <a:alpha val="74998"/>
              </a:srgb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5400" baseline="-25000" dirty="0">
                <a:solidFill>
                  <a:srgbClr val="FAF40C"/>
                </a:solidFill>
                <a:latin typeface="Arial" panose="020B0604020202020204" pitchFamily="34" charset="0"/>
                <a:cs typeface="Arial" panose="020B0604020202020204" pitchFamily="34" charset="0"/>
              </a:rPr>
              <a:t>ما هي فرص تحقيق </a:t>
            </a:r>
            <a:r>
              <a:rPr lang="ar-JO" sz="5400" baseline="-25000" dirty="0">
                <a:solidFill>
                  <a:srgbClr val="00B0F0"/>
                </a:solidFill>
                <a:latin typeface="Arial" panose="020B0604020202020204" pitchFamily="34" charset="0"/>
                <a:cs typeface="Arial" panose="020B0604020202020204" pitchFamily="34" charset="0"/>
              </a:rPr>
              <a:t>8</a:t>
            </a:r>
            <a:r>
              <a:rPr lang="ar-JO" sz="5400" baseline="-25000" dirty="0">
                <a:solidFill>
                  <a:srgbClr val="FAF40C"/>
                </a:solidFill>
                <a:latin typeface="Arial" panose="020B0604020202020204" pitchFamily="34" charset="0"/>
                <a:cs typeface="Arial" panose="020B0604020202020204" pitchFamily="34" charset="0"/>
              </a:rPr>
              <a:t> نبوات فقط في حياة أي فرد واحد بين ذلك الحين والآن؟</a:t>
            </a:r>
            <a:endParaRPr lang="en-US" sz="5400" baseline="-25000" dirty="0">
              <a:solidFill>
                <a:srgbClr val="FAF40C"/>
              </a:solidFill>
              <a:latin typeface="Arial" panose="020B0604020202020204" pitchFamily="34" charset="0"/>
              <a:cs typeface="Arial" panose="020B0604020202020204" pitchFamily="34" charset="0"/>
            </a:endParaRPr>
          </a:p>
        </p:txBody>
      </p:sp>
      <p:sp>
        <p:nvSpPr>
          <p:cNvPr id="568327" name="Text Box 7"/>
          <p:cNvSpPr txBox="1">
            <a:spLocks noChangeArrowheads="1"/>
          </p:cNvSpPr>
          <p:nvPr/>
        </p:nvSpPr>
        <p:spPr bwMode="auto">
          <a:xfrm>
            <a:off x="895937" y="3651250"/>
            <a:ext cx="6725652" cy="354841"/>
          </a:xfrm>
          <a:prstGeom prst="rect">
            <a:avLst/>
          </a:prstGeom>
          <a:noFill/>
          <a:ln w="9525">
            <a:noFill/>
            <a:miter lim="800000"/>
            <a:headEnd/>
            <a:tailEnd/>
          </a:ln>
          <a:effectLst>
            <a:outerShdw blurRad="63500" dist="46662" dir="2115817" algn="ctr" rotWithShape="0">
              <a:srgbClr val="000109">
                <a:alpha val="74998"/>
              </a:srgb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60000"/>
              </a:lnSpc>
              <a:spcBef>
                <a:spcPct val="50000"/>
              </a:spcBef>
              <a:defRPr/>
            </a:pPr>
            <a:r>
              <a:rPr lang="ar-JO" sz="4000" baseline="-25000" dirty="0">
                <a:solidFill>
                  <a:srgbClr val="33CC33"/>
                </a:solidFill>
                <a:latin typeface="Arial" panose="020B0604020202020204" pitchFamily="34" charset="0"/>
                <a:ea typeface="Accordance" panose="00000400000000000000" pitchFamily="2" charset="-78"/>
                <a:cs typeface="Arial" panose="020B0604020202020204" pitchFamily="34" charset="0"/>
              </a:rPr>
              <a:t>الإجابة: فرصة واحدة لكل 100 كوادريليون (10</a:t>
            </a:r>
            <a:r>
              <a:rPr lang="en-US" sz="4000" baseline="-25000" dirty="0">
                <a:solidFill>
                  <a:srgbClr val="33CC33"/>
                </a:solidFill>
                <a:latin typeface="Arial" panose="020B0604020202020204" pitchFamily="34" charset="0"/>
                <a:ea typeface="Accordance" panose="00000400000000000000" pitchFamily="2" charset="-78"/>
                <a:cs typeface="Arial" panose="020B0604020202020204" pitchFamily="34" charset="0"/>
              </a:rPr>
              <a:t> </a:t>
            </a:r>
            <a:r>
              <a:rPr lang="ar-JO" sz="2800" baseline="30000" dirty="0">
                <a:solidFill>
                  <a:srgbClr val="33CC33"/>
                </a:solidFill>
                <a:latin typeface="Arial" panose="020B0604020202020204" pitchFamily="34" charset="0"/>
                <a:ea typeface="Accordance" panose="00000400000000000000" pitchFamily="2" charset="-78"/>
                <a:cs typeface="Arial" panose="020B0604020202020204" pitchFamily="34" charset="0"/>
              </a:rPr>
              <a:t>17</a:t>
            </a:r>
            <a:r>
              <a:rPr lang="en-US" sz="4000" baseline="-25000" dirty="0">
                <a:solidFill>
                  <a:srgbClr val="33CC33"/>
                </a:solidFill>
                <a:latin typeface="Arial" panose="020B0604020202020204" pitchFamily="34" charset="0"/>
                <a:ea typeface="Accordance" panose="00000400000000000000" pitchFamily="2" charset="-78"/>
                <a:cs typeface="Arial" panose="020B0604020202020204" pitchFamily="34" charset="0"/>
              </a:rPr>
              <a:t>(</a:t>
            </a:r>
          </a:p>
        </p:txBody>
      </p:sp>
      <p:sp>
        <p:nvSpPr>
          <p:cNvPr id="568328" name="Text Box 8"/>
          <p:cNvSpPr txBox="1">
            <a:spLocks noChangeArrowheads="1"/>
          </p:cNvSpPr>
          <p:nvPr/>
        </p:nvSpPr>
        <p:spPr bwMode="auto">
          <a:xfrm>
            <a:off x="976313" y="4640263"/>
            <a:ext cx="7169150" cy="90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150000"/>
              </a:lnSpc>
              <a:spcBef>
                <a:spcPct val="50000"/>
              </a:spcBef>
            </a:pPr>
            <a:r>
              <a:rPr lang="ar-JO" sz="6000" b="0" baseline="-25000" dirty="0"/>
              <a:t>1 : 100000000000000000</a:t>
            </a:r>
            <a:endParaRPr lang="en-US" sz="6000" b="0" baseline="-25000" dirty="0"/>
          </a:p>
        </p:txBody>
      </p:sp>
      <p:sp>
        <p:nvSpPr>
          <p:cNvPr id="568331" name="Oval 11"/>
          <p:cNvSpPr>
            <a:spLocks noChangeArrowheads="1"/>
          </p:cNvSpPr>
          <p:nvPr/>
        </p:nvSpPr>
        <p:spPr bwMode="auto">
          <a:xfrm>
            <a:off x="4315660" y="1486214"/>
            <a:ext cx="468375" cy="556392"/>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96261"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rPr>
              <a:t> </a:t>
            </a:r>
          </a:p>
        </p:txBody>
      </p:sp>
      <p:sp>
        <p:nvSpPr>
          <p:cNvPr id="5683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rPr>
              <a:t>  </a:t>
            </a:r>
            <a:endParaRPr lang="en-US" sz="1400" dirty="0">
              <a:effectLst>
                <a:outerShdw blurRad="38100" dist="38100" dir="2700000" algn="tl">
                  <a:srgbClr val="000000"/>
                </a:outerShdw>
              </a:effectLst>
            </a:endParaRPr>
          </a:p>
        </p:txBody>
      </p:sp>
      <p:sp>
        <p:nvSpPr>
          <p:cNvPr id="568337" name="Text Box 17"/>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80000"/>
              </a:lnSpc>
              <a:spcBef>
                <a:spcPct val="50000"/>
              </a:spcBef>
              <a:defRPr/>
            </a:pPr>
            <a:r>
              <a:rPr lang="ar-JO" sz="1400" baseline="-25000" dirty="0">
                <a:solidFill>
                  <a:srgbClr val="FAF40C"/>
                </a:solidFill>
                <a:latin typeface="Arial" panose="020B0604020202020204" pitchFamily="34" charset="0"/>
                <a:cs typeface="Arial" panose="020B0604020202020204" pitchFamily="34" charset="0"/>
              </a:rPr>
              <a:t>*المصدر: جوش ماكدويل، برهان يتطلب قراراً، 1972، الصفحة 175؛ بيتر ستونر، العلم يتكلم، مطبعة مودي، 1963.</a:t>
            </a:r>
          </a:p>
        </p:txBody>
      </p:sp>
      <p:sp>
        <p:nvSpPr>
          <p:cNvPr id="568338" name="Rectangle 1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41</a:t>
            </a:r>
          </a:p>
        </p:txBody>
      </p:sp>
      <p:sp>
        <p:nvSpPr>
          <p:cNvPr id="96265" name="Text Box 20"/>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rPr>
              <a:t>2</a:t>
            </a:r>
            <a:endParaRPr lang="en-US" dirty="0">
              <a:solidFill>
                <a:srgbClr val="FFFFFF"/>
              </a:solidFill>
            </a:endParaRPr>
          </a:p>
        </p:txBody>
      </p:sp>
      <p:sp>
        <p:nvSpPr>
          <p:cNvPr id="568341" name="Text Box 21"/>
          <p:cNvSpPr txBox="1">
            <a:spLocks noChangeArrowheads="1"/>
          </p:cNvSpPr>
          <p:nvPr/>
        </p:nvSpPr>
        <p:spPr bwMode="auto">
          <a:xfrm>
            <a:off x="1041400" y="415925"/>
            <a:ext cx="7137400" cy="370422"/>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ar-JO" sz="3200" dirty="0">
                <a:latin typeface="Arial" panose="020B0604020202020204" pitchFamily="34" charset="0"/>
                <a:cs typeface="Arial" panose="020B0604020202020204" pitchFamily="34" charset="0"/>
              </a:rPr>
              <a:t>بالتالي...</a:t>
            </a:r>
            <a:endParaRPr lang="en-US" sz="3200"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8341"/>
                                        </p:tgtEl>
                                        <p:attrNameLst>
                                          <p:attrName>style.visibility</p:attrName>
                                        </p:attrNameLst>
                                      </p:cBhvr>
                                      <p:to>
                                        <p:strVal val="visible"/>
                                      </p:to>
                                    </p:set>
                                    <p:anim calcmode="lin" valueType="num">
                                      <p:cBhvr>
                                        <p:cTn id="7" dur="500" fill="hold"/>
                                        <p:tgtEl>
                                          <p:spTgt spid="568341"/>
                                        </p:tgtEl>
                                        <p:attrNameLst>
                                          <p:attrName>ppt_w</p:attrName>
                                        </p:attrNameLst>
                                      </p:cBhvr>
                                      <p:tavLst>
                                        <p:tav tm="0">
                                          <p:val>
                                            <p:fltVal val="0"/>
                                          </p:val>
                                        </p:tav>
                                        <p:tav tm="100000">
                                          <p:val>
                                            <p:strVal val="#ppt_w"/>
                                          </p:val>
                                        </p:tav>
                                      </p:tavLst>
                                    </p:anim>
                                    <p:anim calcmode="lin" valueType="num">
                                      <p:cBhvr>
                                        <p:cTn id="8" dur="500" fill="hold"/>
                                        <p:tgtEl>
                                          <p:spTgt spid="56834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8326"/>
                                        </p:tgtEl>
                                        <p:attrNameLst>
                                          <p:attrName>style.visibility</p:attrName>
                                        </p:attrNameLst>
                                      </p:cBhvr>
                                      <p:to>
                                        <p:strVal val="visible"/>
                                      </p:to>
                                    </p:set>
                                    <p:animEffect transition="in" filter="fade">
                                      <p:cBhvr>
                                        <p:cTn id="12" dur="1000"/>
                                        <p:tgtEl>
                                          <p:spTgt spid="568326"/>
                                        </p:tgtEl>
                                      </p:cBhvr>
                                    </p:animEffect>
                                  </p:childTnLst>
                                </p:cTn>
                              </p:par>
                            </p:childTnLst>
                          </p:cTn>
                        </p:par>
                        <p:par>
                          <p:cTn id="13" fill="hold" nodeType="afterGroup">
                            <p:stCondLst>
                              <p:cond delay="1500"/>
                            </p:stCondLst>
                            <p:childTnLst>
                              <p:par>
                                <p:cTn id="14" presetID="23" presetClass="entr" presetSubtype="528" fill="hold" grpId="0" nodeType="afterEffect">
                                  <p:stCondLst>
                                    <p:cond delay="0"/>
                                  </p:stCondLst>
                                  <p:childTnLst>
                                    <p:set>
                                      <p:cBhvr>
                                        <p:cTn id="15" dur="1" fill="hold">
                                          <p:stCondLst>
                                            <p:cond delay="0"/>
                                          </p:stCondLst>
                                        </p:cTn>
                                        <p:tgtEl>
                                          <p:spTgt spid="568331"/>
                                        </p:tgtEl>
                                        <p:attrNameLst>
                                          <p:attrName>style.visibility</p:attrName>
                                        </p:attrNameLst>
                                      </p:cBhvr>
                                      <p:to>
                                        <p:strVal val="visible"/>
                                      </p:to>
                                    </p:set>
                                    <p:anim calcmode="lin" valueType="num">
                                      <p:cBhvr>
                                        <p:cTn id="16" dur="500" fill="hold"/>
                                        <p:tgtEl>
                                          <p:spTgt spid="568331"/>
                                        </p:tgtEl>
                                        <p:attrNameLst>
                                          <p:attrName>ppt_w</p:attrName>
                                        </p:attrNameLst>
                                      </p:cBhvr>
                                      <p:tavLst>
                                        <p:tav tm="0">
                                          <p:val>
                                            <p:fltVal val="0"/>
                                          </p:val>
                                        </p:tav>
                                        <p:tav tm="100000">
                                          <p:val>
                                            <p:strVal val="#ppt_w"/>
                                          </p:val>
                                        </p:tav>
                                      </p:tavLst>
                                    </p:anim>
                                    <p:anim calcmode="lin" valueType="num">
                                      <p:cBhvr>
                                        <p:cTn id="17" dur="500" fill="hold"/>
                                        <p:tgtEl>
                                          <p:spTgt spid="568331"/>
                                        </p:tgtEl>
                                        <p:attrNameLst>
                                          <p:attrName>ppt_h</p:attrName>
                                        </p:attrNameLst>
                                      </p:cBhvr>
                                      <p:tavLst>
                                        <p:tav tm="0">
                                          <p:val>
                                            <p:fltVal val="0"/>
                                          </p:val>
                                        </p:tav>
                                        <p:tav tm="100000">
                                          <p:val>
                                            <p:strVal val="#ppt_h"/>
                                          </p:val>
                                        </p:tav>
                                      </p:tavLst>
                                    </p:anim>
                                    <p:anim calcmode="lin" valueType="num">
                                      <p:cBhvr>
                                        <p:cTn id="18" dur="500" fill="hold"/>
                                        <p:tgtEl>
                                          <p:spTgt spid="568331"/>
                                        </p:tgtEl>
                                        <p:attrNameLst>
                                          <p:attrName>ppt_x</p:attrName>
                                        </p:attrNameLst>
                                      </p:cBhvr>
                                      <p:tavLst>
                                        <p:tav tm="0">
                                          <p:val>
                                            <p:fltVal val="0.5"/>
                                          </p:val>
                                        </p:tav>
                                        <p:tav tm="100000">
                                          <p:val>
                                            <p:strVal val="#ppt_x"/>
                                          </p:val>
                                        </p:tav>
                                      </p:tavLst>
                                    </p:anim>
                                    <p:anim calcmode="lin" valueType="num">
                                      <p:cBhvr>
                                        <p:cTn id="19" dur="500" fill="hold"/>
                                        <p:tgtEl>
                                          <p:spTgt spid="568331"/>
                                        </p:tgtEl>
                                        <p:attrNameLst>
                                          <p:attrName>ppt_y</p:attrName>
                                        </p:attrNameLst>
                                      </p:cBhvr>
                                      <p:tavLst>
                                        <p:tav tm="0">
                                          <p:val>
                                            <p:fltVal val="0.5"/>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68327"/>
                                        </p:tgtEl>
                                        <p:attrNameLst>
                                          <p:attrName>style.visibility</p:attrName>
                                        </p:attrNameLst>
                                      </p:cBhvr>
                                      <p:to>
                                        <p:strVal val="visible"/>
                                      </p:to>
                                    </p:set>
                                    <p:animEffect transition="in" filter="fade">
                                      <p:cBhvr>
                                        <p:cTn id="24" dur="2000"/>
                                        <p:tgtEl>
                                          <p:spTgt spid="5683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100000"/>
                                  </p:iterate>
                                  <p:childTnLst>
                                    <p:set>
                                      <p:cBhvr>
                                        <p:cTn id="28" dur="1" fill="hold">
                                          <p:stCondLst>
                                            <p:cond delay="0"/>
                                          </p:stCondLst>
                                        </p:cTn>
                                        <p:tgtEl>
                                          <p:spTgt spid="568328">
                                            <p:txEl>
                                              <p:pRg st="0" end="0"/>
                                            </p:txEl>
                                          </p:spTgt>
                                        </p:tgtEl>
                                        <p:attrNameLst>
                                          <p:attrName>style.visibility</p:attrName>
                                        </p:attrNameLst>
                                      </p:cBhvr>
                                      <p:to>
                                        <p:strVal val="visible"/>
                                      </p:to>
                                    </p:set>
                                    <p:animEffect transition="in" filter="wipe(up)">
                                      <p:cBhvr>
                                        <p:cTn id="29" dur="75"/>
                                        <p:tgtEl>
                                          <p:spTgt spid="5683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6" grpId="0"/>
      <p:bldP spid="568327" grpId="0" autoUpdateAnimBg="0"/>
      <p:bldP spid="568328" grpId="0" build="p" autoUpdateAnimBg="0"/>
      <p:bldP spid="568331" grpId="0" animBg="1"/>
      <p:bldP spid="5683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7" name="Text Box 9"/>
          <p:cNvSpPr txBox="1">
            <a:spLocks noChangeArrowheads="1"/>
          </p:cNvSpPr>
          <p:nvPr/>
        </p:nvSpPr>
        <p:spPr bwMode="auto">
          <a:xfrm>
            <a:off x="1243012" y="879475"/>
            <a:ext cx="6685800" cy="1077218"/>
          </a:xfrm>
          <a:prstGeom prst="rect">
            <a:avLst/>
          </a:prstGeom>
          <a:noFill/>
          <a:ln w="9525">
            <a:noFill/>
            <a:miter lim="800000"/>
            <a:headEnd/>
            <a:tailEnd/>
          </a:ln>
          <a:effectLst>
            <a:outerShdw blurRad="63500" dist="46662" dir="2115817" algn="ctr" rotWithShape="0">
              <a:srgbClr val="000109">
                <a:alpha val="74998"/>
              </a:srgb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4800" baseline="-25000" dirty="0">
                <a:solidFill>
                  <a:srgbClr val="FAF40C"/>
                </a:solidFill>
                <a:latin typeface="Arial" panose="020B0604020202020204" pitchFamily="34" charset="0"/>
                <a:cs typeface="Arial" panose="020B0604020202020204" pitchFamily="34" charset="0"/>
              </a:rPr>
              <a:t>مع تحقيق فقط </a:t>
            </a:r>
            <a:r>
              <a:rPr lang="ar-JO" sz="4800" baseline="-25000" dirty="0">
                <a:solidFill>
                  <a:srgbClr val="00B0F0"/>
                </a:solidFill>
                <a:latin typeface="Arial" panose="020B0604020202020204" pitchFamily="34" charset="0"/>
                <a:cs typeface="Arial" panose="020B0604020202020204" pitchFamily="34" charset="0"/>
              </a:rPr>
              <a:t>48</a:t>
            </a:r>
            <a:r>
              <a:rPr lang="ar-JO" sz="4800" baseline="-25000" dirty="0">
                <a:solidFill>
                  <a:srgbClr val="FAF40C"/>
                </a:solidFill>
                <a:latin typeface="Arial" panose="020B0604020202020204" pitchFamily="34" charset="0"/>
                <a:cs typeface="Arial" panose="020B0604020202020204" pitchFamily="34" charset="0"/>
              </a:rPr>
              <a:t> (من 300) نبوة في حياة أي فرد واحد بين ذلك الحين والآن:</a:t>
            </a:r>
            <a:endParaRPr lang="en-US" sz="4800" baseline="-25000" dirty="0">
              <a:solidFill>
                <a:srgbClr val="FAF40C"/>
              </a:solidFill>
              <a:latin typeface="Arial" panose="020B0604020202020204" pitchFamily="34" charset="0"/>
              <a:cs typeface="Arial" panose="020B0604020202020204" pitchFamily="34" charset="0"/>
            </a:endParaRPr>
          </a:p>
        </p:txBody>
      </p:sp>
      <p:sp>
        <p:nvSpPr>
          <p:cNvPr id="560138" name="Text Box 10"/>
          <p:cNvSpPr txBox="1">
            <a:spLocks noChangeArrowheads="1"/>
          </p:cNvSpPr>
          <p:nvPr/>
        </p:nvSpPr>
        <p:spPr bwMode="auto">
          <a:xfrm>
            <a:off x="1009650" y="3416300"/>
            <a:ext cx="7169150" cy="579438"/>
          </a:xfrm>
          <a:prstGeom prst="rect">
            <a:avLst/>
          </a:prstGeom>
          <a:noFill/>
          <a:ln w="9525">
            <a:noFill/>
            <a:miter lim="800000"/>
            <a:headEnd/>
            <a:tailEnd/>
          </a:ln>
          <a:effectLst>
            <a:outerShdw blurRad="63500" dist="46662" dir="2115817"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JO" sz="4800" baseline="-25000" dirty="0">
                <a:solidFill>
                  <a:srgbClr val="33CC33"/>
                </a:solidFill>
                <a:latin typeface="Accordance" panose="00000400000000000000" pitchFamily="2" charset="-78"/>
                <a:ea typeface="Accordance" panose="00000400000000000000" pitchFamily="2" charset="-78"/>
                <a:cs typeface="Accordance" panose="00000400000000000000" pitchFamily="2" charset="-78"/>
              </a:rPr>
              <a:t>الإجابة: فرصة واحدة لكل </a:t>
            </a:r>
            <a:r>
              <a:rPr lang="ar-JO" sz="4000" baseline="-25000" dirty="0">
                <a:solidFill>
                  <a:srgbClr val="33CC33"/>
                </a:solidFill>
                <a:latin typeface="Accordance" panose="00000400000000000000" pitchFamily="2" charset="-78"/>
                <a:ea typeface="Accordance" panose="00000400000000000000" pitchFamily="2" charset="-78"/>
                <a:cs typeface="Accordance" panose="00000400000000000000" pitchFamily="2" charset="-78"/>
              </a:rPr>
              <a:t>10</a:t>
            </a:r>
            <a:r>
              <a:rPr lang="ar-JO" sz="4000" baseline="30000" dirty="0">
                <a:solidFill>
                  <a:srgbClr val="33CC33"/>
                </a:solidFill>
                <a:latin typeface="Accordance" panose="00000400000000000000" pitchFamily="2" charset="-78"/>
                <a:ea typeface="Accordance" panose="00000400000000000000" pitchFamily="2" charset="-78"/>
                <a:cs typeface="Accordance" panose="00000400000000000000" pitchFamily="2" charset="-78"/>
              </a:rPr>
              <a:t>157</a:t>
            </a:r>
            <a:endParaRPr lang="en-US" sz="4000" baseline="-25000" dirty="0">
              <a:solidFill>
                <a:srgbClr val="33CC33"/>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560148" name="Text Box 20"/>
          <p:cNvSpPr txBox="1">
            <a:spLocks noChangeArrowheads="1"/>
          </p:cNvSpPr>
          <p:nvPr/>
        </p:nvSpPr>
        <p:spPr bwMode="auto">
          <a:xfrm>
            <a:off x="171450" y="4408488"/>
            <a:ext cx="88931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pPr>
            <a:r>
              <a:rPr lang="ar-JO" sz="3200" baseline="-25000" dirty="0"/>
              <a:t>1:10000000000000000000000000000000000000000000000000000000000000000000000000000000000000000000000000000000000000000000000000000000000000000000000000000000000000000</a:t>
            </a:r>
            <a:endParaRPr lang="en-US" sz="3200" baseline="-25000" dirty="0"/>
          </a:p>
        </p:txBody>
      </p:sp>
      <p:sp>
        <p:nvSpPr>
          <p:cNvPr id="560151" name="Oval 23"/>
          <p:cNvSpPr>
            <a:spLocks noChangeArrowheads="1"/>
          </p:cNvSpPr>
          <p:nvPr/>
        </p:nvSpPr>
        <p:spPr bwMode="auto">
          <a:xfrm>
            <a:off x="5115338" y="962559"/>
            <a:ext cx="636105" cy="711200"/>
          </a:xfrm>
          <a:prstGeom prst="ellipse">
            <a:avLst/>
          </a:prstGeom>
          <a:noFill/>
          <a:ln w="57150">
            <a:solidFill>
              <a:srgbClr val="FF33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98309" name="Text Box 2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rPr>
              <a:t> </a:t>
            </a:r>
          </a:p>
        </p:txBody>
      </p:sp>
      <p:sp>
        <p:nvSpPr>
          <p:cNvPr id="560153" name="Rectangle 2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rPr>
              <a:t>  </a:t>
            </a:r>
            <a:endParaRPr lang="en-US" sz="1400" dirty="0">
              <a:effectLst>
                <a:outerShdw blurRad="38100" dist="38100" dir="2700000" algn="tl">
                  <a:srgbClr val="000000"/>
                </a:outerShdw>
              </a:effectLst>
            </a:endParaRPr>
          </a:p>
        </p:txBody>
      </p:sp>
      <p:sp>
        <p:nvSpPr>
          <p:cNvPr id="560156" name="Text Box 28"/>
          <p:cNvSpPr txBox="1">
            <a:spLocks noChangeArrowheads="1"/>
          </p:cNvSpPr>
          <p:nvPr/>
        </p:nvSpPr>
        <p:spPr bwMode="auto">
          <a:xfrm>
            <a:off x="619125" y="6315075"/>
            <a:ext cx="8274050" cy="212725"/>
          </a:xfrm>
          <a:prstGeom prst="rect">
            <a:avLst/>
          </a:prstGeom>
          <a:noFill/>
          <a:ln w="9525">
            <a:noFill/>
            <a:miter lim="800000"/>
            <a:headEnd/>
            <a:tailEnd/>
          </a:ln>
          <a:effectLst>
            <a:outerShdw blurRad="63500" dist="29783" dir="1514402"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80000"/>
              </a:lnSpc>
              <a:spcBef>
                <a:spcPct val="50000"/>
              </a:spcBef>
              <a:defRPr/>
            </a:pPr>
            <a:r>
              <a:rPr lang="ar-JO" sz="1400" baseline="-25000" dirty="0">
                <a:solidFill>
                  <a:srgbClr val="FAF40C"/>
                </a:solidFill>
                <a:latin typeface="Arial" panose="020B0604020202020204" pitchFamily="34" charset="0"/>
                <a:cs typeface="Arial" panose="020B0604020202020204" pitchFamily="34" charset="0"/>
              </a:rPr>
              <a:t>*المصدر: جوش ماكدويل، برهان يتطلب قراراً، 1972، الصفحة 175؛ بيتر ستونر، العلم يتكلم، مطبعة مودي، 1963.</a:t>
            </a:r>
          </a:p>
        </p:txBody>
      </p:sp>
      <p:sp>
        <p:nvSpPr>
          <p:cNvPr id="560158"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42</a:t>
            </a:r>
          </a:p>
        </p:txBody>
      </p:sp>
      <p:sp>
        <p:nvSpPr>
          <p:cNvPr id="98313" name="Text Box 32"/>
          <p:cNvSpPr txBox="1">
            <a:spLocks noChangeArrowheads="1"/>
          </p:cNvSpPr>
          <p:nvPr/>
        </p:nvSpPr>
        <p:spPr bwMode="auto">
          <a:xfrm>
            <a:off x="8586788"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rPr>
              <a:t>3</a:t>
            </a:r>
            <a:endParaRPr lang="en-US" dirty="0">
              <a:solidFill>
                <a:srgbClr val="FFFFFF"/>
              </a:solidFill>
            </a:endParaRPr>
          </a:p>
        </p:txBody>
      </p:sp>
      <p:sp>
        <p:nvSpPr>
          <p:cNvPr id="560161" name="Text Box 33"/>
          <p:cNvSpPr txBox="1">
            <a:spLocks noChangeArrowheads="1"/>
          </p:cNvSpPr>
          <p:nvPr/>
        </p:nvSpPr>
        <p:spPr bwMode="auto">
          <a:xfrm>
            <a:off x="1041400" y="415925"/>
            <a:ext cx="7137400" cy="370422"/>
          </a:xfrm>
          <a:prstGeom prst="rect">
            <a:avLst/>
          </a:prstGeom>
          <a:noFill/>
          <a:ln w="38100">
            <a:noFill/>
            <a:miter lim="800000"/>
            <a:headEnd/>
            <a:tailEnd/>
          </a:ln>
          <a:effectLst>
            <a:outerShdw blurRad="63500" dist="38099"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ar-JO" sz="3200" dirty="0">
                <a:latin typeface="Arial" panose="020B0604020202020204" pitchFamily="34" charset="0"/>
                <a:cs typeface="Arial" panose="020B0604020202020204" pitchFamily="34" charset="0"/>
              </a:rPr>
              <a:t>لنأخذ خطوة إضافية...</a:t>
            </a:r>
            <a:endParaRPr lang="en-US" sz="3200"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0161"/>
                                        </p:tgtEl>
                                        <p:attrNameLst>
                                          <p:attrName>style.visibility</p:attrName>
                                        </p:attrNameLst>
                                      </p:cBhvr>
                                      <p:to>
                                        <p:strVal val="visible"/>
                                      </p:to>
                                    </p:set>
                                    <p:anim calcmode="lin" valueType="num">
                                      <p:cBhvr>
                                        <p:cTn id="7" dur="500" fill="hold"/>
                                        <p:tgtEl>
                                          <p:spTgt spid="560161"/>
                                        </p:tgtEl>
                                        <p:attrNameLst>
                                          <p:attrName>ppt_w</p:attrName>
                                        </p:attrNameLst>
                                      </p:cBhvr>
                                      <p:tavLst>
                                        <p:tav tm="0">
                                          <p:val>
                                            <p:fltVal val="0"/>
                                          </p:val>
                                        </p:tav>
                                        <p:tav tm="100000">
                                          <p:val>
                                            <p:strVal val="#ppt_w"/>
                                          </p:val>
                                        </p:tav>
                                      </p:tavLst>
                                    </p:anim>
                                    <p:anim calcmode="lin" valueType="num">
                                      <p:cBhvr>
                                        <p:cTn id="8" dur="500" fill="hold"/>
                                        <p:tgtEl>
                                          <p:spTgt spid="56016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0137"/>
                                        </p:tgtEl>
                                        <p:attrNameLst>
                                          <p:attrName>style.visibility</p:attrName>
                                        </p:attrNameLst>
                                      </p:cBhvr>
                                      <p:to>
                                        <p:strVal val="visible"/>
                                      </p:to>
                                    </p:set>
                                    <p:animEffect transition="in" filter="fade">
                                      <p:cBhvr>
                                        <p:cTn id="13" dur="1000"/>
                                        <p:tgtEl>
                                          <p:spTgt spid="560137"/>
                                        </p:tgtEl>
                                      </p:cBhvr>
                                    </p:animEffect>
                                  </p:childTnLst>
                                </p:cTn>
                              </p:par>
                            </p:childTnLst>
                          </p:cTn>
                        </p:par>
                        <p:par>
                          <p:cTn id="14" fill="hold" nodeType="afterGroup">
                            <p:stCondLst>
                              <p:cond delay="1000"/>
                            </p:stCondLst>
                            <p:childTnLst>
                              <p:par>
                                <p:cTn id="15" presetID="23" presetClass="entr" presetSubtype="528" fill="hold" grpId="0" nodeType="afterEffect">
                                  <p:stCondLst>
                                    <p:cond delay="0"/>
                                  </p:stCondLst>
                                  <p:childTnLst>
                                    <p:set>
                                      <p:cBhvr>
                                        <p:cTn id="16" dur="1" fill="hold">
                                          <p:stCondLst>
                                            <p:cond delay="0"/>
                                          </p:stCondLst>
                                        </p:cTn>
                                        <p:tgtEl>
                                          <p:spTgt spid="560151"/>
                                        </p:tgtEl>
                                        <p:attrNameLst>
                                          <p:attrName>style.visibility</p:attrName>
                                        </p:attrNameLst>
                                      </p:cBhvr>
                                      <p:to>
                                        <p:strVal val="visible"/>
                                      </p:to>
                                    </p:set>
                                    <p:anim calcmode="lin" valueType="num">
                                      <p:cBhvr>
                                        <p:cTn id="17" dur="500" fill="hold"/>
                                        <p:tgtEl>
                                          <p:spTgt spid="560151"/>
                                        </p:tgtEl>
                                        <p:attrNameLst>
                                          <p:attrName>ppt_w</p:attrName>
                                        </p:attrNameLst>
                                      </p:cBhvr>
                                      <p:tavLst>
                                        <p:tav tm="0">
                                          <p:val>
                                            <p:fltVal val="0"/>
                                          </p:val>
                                        </p:tav>
                                        <p:tav tm="100000">
                                          <p:val>
                                            <p:strVal val="#ppt_w"/>
                                          </p:val>
                                        </p:tav>
                                      </p:tavLst>
                                    </p:anim>
                                    <p:anim calcmode="lin" valueType="num">
                                      <p:cBhvr>
                                        <p:cTn id="18" dur="500" fill="hold"/>
                                        <p:tgtEl>
                                          <p:spTgt spid="560151"/>
                                        </p:tgtEl>
                                        <p:attrNameLst>
                                          <p:attrName>ppt_h</p:attrName>
                                        </p:attrNameLst>
                                      </p:cBhvr>
                                      <p:tavLst>
                                        <p:tav tm="0">
                                          <p:val>
                                            <p:fltVal val="0"/>
                                          </p:val>
                                        </p:tav>
                                        <p:tav tm="100000">
                                          <p:val>
                                            <p:strVal val="#ppt_h"/>
                                          </p:val>
                                        </p:tav>
                                      </p:tavLst>
                                    </p:anim>
                                    <p:anim calcmode="lin" valueType="num">
                                      <p:cBhvr>
                                        <p:cTn id="19" dur="500" fill="hold"/>
                                        <p:tgtEl>
                                          <p:spTgt spid="560151"/>
                                        </p:tgtEl>
                                        <p:attrNameLst>
                                          <p:attrName>ppt_x</p:attrName>
                                        </p:attrNameLst>
                                      </p:cBhvr>
                                      <p:tavLst>
                                        <p:tav tm="0">
                                          <p:val>
                                            <p:fltVal val="0.5"/>
                                          </p:val>
                                        </p:tav>
                                        <p:tav tm="100000">
                                          <p:val>
                                            <p:strVal val="#ppt_x"/>
                                          </p:val>
                                        </p:tav>
                                      </p:tavLst>
                                    </p:anim>
                                    <p:anim calcmode="lin" valueType="num">
                                      <p:cBhvr>
                                        <p:cTn id="20" dur="500" fill="hold"/>
                                        <p:tgtEl>
                                          <p:spTgt spid="560151"/>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60138"/>
                                        </p:tgtEl>
                                        <p:attrNameLst>
                                          <p:attrName>style.visibility</p:attrName>
                                        </p:attrNameLst>
                                      </p:cBhvr>
                                      <p:to>
                                        <p:strVal val="visible"/>
                                      </p:to>
                                    </p:set>
                                    <p:animEffect transition="in" filter="fade">
                                      <p:cBhvr>
                                        <p:cTn id="25" dur="1000"/>
                                        <p:tgtEl>
                                          <p:spTgt spid="5601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100000"/>
                                  </p:iterate>
                                  <p:childTnLst>
                                    <p:set>
                                      <p:cBhvr>
                                        <p:cTn id="29" dur="1" fill="hold">
                                          <p:stCondLst>
                                            <p:cond delay="0"/>
                                          </p:stCondLst>
                                        </p:cTn>
                                        <p:tgtEl>
                                          <p:spTgt spid="560148">
                                            <p:txEl>
                                              <p:pRg st="0" end="0"/>
                                            </p:txEl>
                                          </p:spTgt>
                                        </p:tgtEl>
                                        <p:attrNameLst>
                                          <p:attrName>style.visibility</p:attrName>
                                        </p:attrNameLst>
                                      </p:cBhvr>
                                      <p:to>
                                        <p:strVal val="visible"/>
                                      </p:to>
                                    </p:set>
                                    <p:animEffect transition="in" filter="wipe(up)">
                                      <p:cBhvr>
                                        <p:cTn id="30" dur="75"/>
                                        <p:tgtEl>
                                          <p:spTgt spid="5601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7" grpId="0" autoUpdateAnimBg="0"/>
      <p:bldP spid="560138" grpId="0" autoUpdateAnimBg="0"/>
      <p:bldP spid="560148" grpId="0" build="p" autoUpdateAnimBg="0"/>
      <p:bldP spid="560151" grpId="0" animBg="1"/>
      <p:bldP spid="56016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9" name="Rectangle 7"/>
          <p:cNvSpPr>
            <a:spLocks noChangeArrowheads="1"/>
          </p:cNvSpPr>
          <p:nvPr/>
        </p:nvSpPr>
        <p:spPr bwMode="auto">
          <a:xfrm>
            <a:off x="0" y="177800"/>
            <a:ext cx="9144000" cy="35368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lnSpc>
                <a:spcPct val="70000"/>
              </a:lnSpc>
              <a:spcBef>
                <a:spcPct val="50000"/>
              </a:spcBef>
              <a:defRPr/>
            </a:pPr>
            <a:r>
              <a:rPr lang="ar-JO" sz="2400" dirty="0">
                <a:solidFill>
                  <a:schemeClr val="folHlink"/>
                </a:solidFill>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lang="en-US" sz="18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100354" name="Text Box 44"/>
          <p:cNvSpPr txBox="1">
            <a:spLocks noChangeArrowheads="1"/>
          </p:cNvSpPr>
          <p:nvPr/>
        </p:nvSpPr>
        <p:spPr bwMode="auto">
          <a:xfrm>
            <a:off x="8343900" y="5395913"/>
            <a:ext cx="5492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000" dirty="0">
              <a:latin typeface="Arial" panose="020B0604020202020204" pitchFamily="34" charset="0"/>
              <a:cs typeface="Arial" panose="020B0604020202020204" pitchFamily="34" charset="0"/>
            </a:endParaRPr>
          </a:p>
        </p:txBody>
      </p:sp>
      <p:sp>
        <p:nvSpPr>
          <p:cNvPr id="100355" name="Text Box 4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525360" name="Text Box 48"/>
          <p:cNvSpPr txBox="1">
            <a:spLocks noChangeArrowheads="1"/>
          </p:cNvSpPr>
          <p:nvPr/>
        </p:nvSpPr>
        <p:spPr bwMode="auto">
          <a:xfrm>
            <a:off x="398463" y="2633663"/>
            <a:ext cx="3913188" cy="1866601"/>
          </a:xfrm>
          <a:prstGeom prst="rect">
            <a:avLst/>
          </a:prstGeom>
          <a:noFill/>
          <a:ln w="38100">
            <a:noFill/>
            <a:miter lim="800000"/>
            <a:headEnd/>
            <a:tailEnd/>
          </a:ln>
          <a:effectLst/>
        </p:spPr>
        <p:txBody>
          <a:bodyPr wrap="square">
            <a:spAutoFit/>
          </a:bodyPr>
          <a:lstStyle/>
          <a:p>
            <a:pPr algn="r" rtl="1">
              <a:lnSpc>
                <a:spcPct val="50000"/>
              </a:lnSpc>
              <a:spcBef>
                <a:spcPct val="50000"/>
              </a:spcBef>
              <a:defRPr/>
            </a:pPr>
            <a:r>
              <a:rPr lang="en-US" sz="28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 </a:t>
            </a:r>
            <a:r>
              <a:rPr lang="ar-JO" sz="28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 نسب </a:t>
            </a:r>
            <a:r>
              <a:rPr lang="ar-JO" sz="2800"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الدم</a:t>
            </a:r>
            <a:endParaRPr lang="en-US" sz="2000"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50000"/>
              </a:lnSpc>
              <a:spcBef>
                <a:spcPct val="50000"/>
              </a:spcBef>
              <a:defRPr/>
            </a:pPr>
            <a:r>
              <a:rPr lang="en-US" sz="2000" dirty="0">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 </a:t>
            </a:r>
            <a:r>
              <a:rPr lang="ar-JO" sz="2000" dirty="0">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رجوعًا لآدم</a:t>
            </a:r>
            <a:endParaRPr lang="en-US" sz="2000" dirty="0">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50000"/>
              </a:lnSpc>
              <a:spcBef>
                <a:spcPct val="50000"/>
              </a:spcBef>
              <a:defRPr/>
            </a:pPr>
            <a:r>
              <a:rPr lang="en-US" sz="2000" dirty="0">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     </a:t>
            </a:r>
            <a:r>
              <a:rPr lang="en-US"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كان النسب ن خلال مريم،</a:t>
            </a:r>
            <a:endParaRPr lang="en-US"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سلسلة نسب شخصية من خلال مريم</a:t>
            </a:r>
            <a:endParaRPr lang="en-US"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نسل من بيت داود</a:t>
            </a:r>
            <a:endParaRPr lang="en-US"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50000"/>
              </a:lnSpc>
              <a:spcBef>
                <a:spcPct val="50000"/>
              </a:spcBef>
              <a:defRPr/>
            </a:pPr>
            <a:r>
              <a:rPr lang="ar-JO" sz="2000" dirty="0">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(2 صم 7: 12-13؛ رومية 1: 3)</a:t>
            </a:r>
          </a:p>
        </p:txBody>
      </p:sp>
      <p:sp>
        <p:nvSpPr>
          <p:cNvPr id="525361" name="Text Box 49"/>
          <p:cNvSpPr txBox="1">
            <a:spLocks noChangeArrowheads="1"/>
          </p:cNvSpPr>
          <p:nvPr/>
        </p:nvSpPr>
        <p:spPr bwMode="auto">
          <a:xfrm>
            <a:off x="4862513" y="2660650"/>
            <a:ext cx="3890962" cy="1866601"/>
          </a:xfrm>
          <a:prstGeom prst="rect">
            <a:avLst/>
          </a:prstGeom>
          <a:noFill/>
          <a:ln w="38100">
            <a:noFill/>
            <a:miter lim="800000"/>
            <a:headEnd/>
            <a:tailEnd/>
          </a:ln>
          <a:effectLst/>
        </p:spPr>
        <p:txBody>
          <a:bodyPr>
            <a:spAutoFit/>
          </a:bodyPr>
          <a:lstStyle/>
          <a:p>
            <a:pPr algn="r" rtl="1">
              <a:lnSpc>
                <a:spcPct val="50000"/>
              </a:lnSpc>
              <a:spcBef>
                <a:spcPct val="50000"/>
              </a:spcBef>
              <a:defRPr/>
            </a:pPr>
            <a:r>
              <a:rPr lang="en-US" sz="28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 </a:t>
            </a:r>
            <a:r>
              <a:rPr lang="ar-JO" sz="28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النسب </a:t>
            </a:r>
            <a:r>
              <a:rPr lang="ar-JO" sz="2800"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الملكي والشرعي</a:t>
            </a:r>
            <a:endParaRPr lang="en-US" sz="2000"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50000"/>
              </a:lnSpc>
              <a:spcBef>
                <a:spcPct val="50000"/>
              </a:spcBef>
              <a:defRPr/>
            </a:pPr>
            <a:r>
              <a:rPr lang="en-US" sz="2000" dirty="0">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 </a:t>
            </a:r>
            <a:r>
              <a:rPr lang="ar-JO" sz="2000" dirty="0">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بدايةً من إبراهيم</a:t>
            </a:r>
            <a:endParaRPr lang="en-US" sz="2000" dirty="0">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50000"/>
              </a:lnSpc>
              <a:spcBef>
                <a:spcPct val="50000"/>
              </a:spcBef>
              <a:defRPr/>
            </a:pPr>
            <a:r>
              <a:rPr lang="en-US" sz="2000" dirty="0">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ابن داود،</a:t>
            </a:r>
            <a:endParaRPr lang="en-US"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من خلال يوسف</a:t>
            </a:r>
            <a:endParaRPr lang="en-US"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النسب الشرعي</a:t>
            </a:r>
            <a:endParaRPr lang="en-US"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50000"/>
              </a:lnSpc>
              <a:spcBef>
                <a:spcPct val="50000"/>
              </a:spcBef>
              <a:defRPr/>
            </a:pPr>
            <a:r>
              <a:rPr lang="en-US"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 </a:t>
            </a:r>
            <a:r>
              <a:rPr lang="ar-JO"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إعلان لليهود</a:t>
            </a:r>
            <a:endParaRPr lang="en-US" sz="2000" dirty="0">
              <a:solidFill>
                <a:srgbClr val="14FF7E"/>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525362" name="Text Box 50"/>
          <p:cNvSpPr txBox="1">
            <a:spLocks noChangeArrowheads="1"/>
          </p:cNvSpPr>
          <p:nvPr/>
        </p:nvSpPr>
        <p:spPr bwMode="auto">
          <a:xfrm>
            <a:off x="822325" y="713294"/>
            <a:ext cx="7462838"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defRPr/>
            </a:pPr>
            <a:r>
              <a:rPr lang="ar-JO" sz="3200" dirty="0">
                <a:solidFill>
                  <a:srgbClr val="FFFF00"/>
                </a:solidFill>
                <a:latin typeface="Arial" panose="020B0604020202020204" pitchFamily="34" charset="0"/>
                <a:ea typeface="+mn-ea"/>
                <a:cs typeface="Arial" panose="020B0604020202020204" pitchFamily="34" charset="0"/>
              </a:rPr>
              <a:t>بالعودة إلى الدراسة المساعدة #16</a:t>
            </a:r>
            <a:endParaRPr lang="en-US" sz="3200" dirty="0">
              <a:solidFill>
                <a:srgbClr val="FFFF00"/>
              </a:solidFill>
              <a:latin typeface="Arial" panose="020B0604020202020204" pitchFamily="34" charset="0"/>
              <a:ea typeface="+mn-ea"/>
              <a:cs typeface="Arial" panose="020B0604020202020204" pitchFamily="34" charset="0"/>
            </a:endParaRPr>
          </a:p>
        </p:txBody>
      </p:sp>
      <p:sp>
        <p:nvSpPr>
          <p:cNvPr id="525363" name="Text Box 51"/>
          <p:cNvSpPr txBox="1">
            <a:spLocks noChangeArrowheads="1"/>
          </p:cNvSpPr>
          <p:nvPr/>
        </p:nvSpPr>
        <p:spPr bwMode="auto">
          <a:xfrm>
            <a:off x="433388" y="1585913"/>
            <a:ext cx="39338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3600" dirty="0">
                <a:latin typeface="Arial" panose="020B0604020202020204" pitchFamily="34" charset="0"/>
                <a:ea typeface="+mn-ea"/>
                <a:cs typeface="Arial" panose="020B0604020202020204" pitchFamily="34" charset="0"/>
              </a:rPr>
              <a:t>مريم</a:t>
            </a:r>
            <a:endParaRPr lang="en-US" sz="3600" dirty="0">
              <a:latin typeface="Arial" panose="020B0604020202020204" pitchFamily="34" charset="0"/>
              <a:ea typeface="+mn-ea"/>
              <a:cs typeface="Arial" panose="020B0604020202020204" pitchFamily="34" charset="0"/>
            </a:endParaRPr>
          </a:p>
        </p:txBody>
      </p:sp>
      <p:sp>
        <p:nvSpPr>
          <p:cNvPr id="525364" name="Text Box 52"/>
          <p:cNvSpPr txBox="1">
            <a:spLocks noChangeArrowheads="1"/>
          </p:cNvSpPr>
          <p:nvPr/>
        </p:nvSpPr>
        <p:spPr bwMode="auto">
          <a:xfrm>
            <a:off x="4991100" y="1585913"/>
            <a:ext cx="364807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3600" dirty="0">
                <a:latin typeface="Arial" panose="020B0604020202020204" pitchFamily="34" charset="0"/>
                <a:ea typeface="+mn-ea"/>
                <a:cs typeface="Arial" panose="020B0604020202020204" pitchFamily="34" charset="0"/>
              </a:rPr>
              <a:t>يوسف</a:t>
            </a:r>
            <a:endParaRPr lang="en-US" sz="3600" dirty="0">
              <a:latin typeface="Arial" panose="020B0604020202020204" pitchFamily="34" charset="0"/>
              <a:ea typeface="+mn-ea"/>
              <a:cs typeface="Arial" panose="020B0604020202020204" pitchFamily="34" charset="0"/>
            </a:endParaRPr>
          </a:p>
        </p:txBody>
      </p:sp>
      <p:sp>
        <p:nvSpPr>
          <p:cNvPr id="525373" name="Rectangle 61"/>
          <p:cNvSpPr>
            <a:spLocks noChangeArrowheads="1"/>
          </p:cNvSpPr>
          <p:nvPr/>
        </p:nvSpPr>
        <p:spPr bwMode="auto">
          <a:xfrm>
            <a:off x="398463" y="1631950"/>
            <a:ext cx="3959225" cy="3735388"/>
          </a:xfrm>
          <a:prstGeom prst="rect">
            <a:avLst/>
          </a:prstGeom>
          <a:noFill/>
          <a:ln w="57150">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5374" name="Rectangle 62"/>
          <p:cNvSpPr>
            <a:spLocks noChangeArrowheads="1"/>
          </p:cNvSpPr>
          <p:nvPr/>
        </p:nvSpPr>
        <p:spPr bwMode="auto">
          <a:xfrm>
            <a:off x="4760913" y="1635125"/>
            <a:ext cx="3959225" cy="3735388"/>
          </a:xfrm>
          <a:prstGeom prst="rect">
            <a:avLst/>
          </a:prstGeom>
          <a:noFill/>
          <a:ln w="57150">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2" name="Group 60"/>
          <p:cNvGrpSpPr>
            <a:grpSpLocks/>
          </p:cNvGrpSpPr>
          <p:nvPr/>
        </p:nvGrpSpPr>
        <p:grpSpPr bwMode="auto">
          <a:xfrm>
            <a:off x="468313" y="5080000"/>
            <a:ext cx="8120062" cy="1268413"/>
            <a:chOff x="295" y="3200"/>
            <a:chExt cx="5115" cy="799"/>
          </a:xfrm>
        </p:grpSpPr>
        <p:sp>
          <p:nvSpPr>
            <p:cNvPr id="525369" name="Text Box 57"/>
            <p:cNvSpPr txBox="1">
              <a:spLocks noChangeArrowheads="1"/>
            </p:cNvSpPr>
            <p:nvPr/>
          </p:nvSpPr>
          <p:spPr bwMode="auto">
            <a:xfrm>
              <a:off x="295" y="3551"/>
              <a:ext cx="5115" cy="448"/>
            </a:xfrm>
            <a:prstGeom prst="rect">
              <a:avLst/>
            </a:prstGeom>
            <a:noFill/>
            <a:ln w="9525">
              <a:solidFill>
                <a:schemeClr val="tx1"/>
              </a:solid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4000" dirty="0">
                  <a:latin typeface="Arial" panose="020B0604020202020204" pitchFamily="34" charset="0"/>
                  <a:ea typeface="+mn-ea"/>
                  <a:cs typeface="Arial" panose="020B0604020202020204" pitchFamily="34" charset="0"/>
                </a:rPr>
                <a:t>الولادة الملكية ليسوع المسيح</a:t>
              </a:r>
              <a:endParaRPr lang="en-US" sz="4000" dirty="0">
                <a:latin typeface="Arial" panose="020B0604020202020204" pitchFamily="34" charset="0"/>
                <a:ea typeface="+mn-ea"/>
                <a:cs typeface="Arial" panose="020B0604020202020204" pitchFamily="34" charset="0"/>
              </a:endParaRPr>
            </a:p>
          </p:txBody>
        </p:sp>
        <p:sp>
          <p:nvSpPr>
            <p:cNvPr id="525370" name="AutoShape 58"/>
            <p:cNvSpPr>
              <a:spLocks noChangeArrowheads="1"/>
            </p:cNvSpPr>
            <p:nvPr/>
          </p:nvSpPr>
          <p:spPr bwMode="auto">
            <a:xfrm>
              <a:off x="1177" y="3200"/>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5371" name="AutoShape 59"/>
            <p:cNvSpPr>
              <a:spLocks noChangeArrowheads="1"/>
            </p:cNvSpPr>
            <p:nvPr/>
          </p:nvSpPr>
          <p:spPr bwMode="auto">
            <a:xfrm>
              <a:off x="3986" y="3203"/>
              <a:ext cx="479" cy="305"/>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sp>
        <p:nvSpPr>
          <p:cNvPr id="525375" name="Text Box 63"/>
          <p:cNvSpPr txBox="1">
            <a:spLocks noChangeArrowheads="1"/>
          </p:cNvSpPr>
          <p:nvPr/>
        </p:nvSpPr>
        <p:spPr bwMode="auto">
          <a:xfrm>
            <a:off x="376238" y="2179638"/>
            <a:ext cx="3935412" cy="396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000" dirty="0">
                <a:solidFill>
                  <a:schemeClr val="folHlink"/>
                </a:solidFill>
                <a:latin typeface="Arial" panose="020B0604020202020204" pitchFamily="34" charset="0"/>
                <a:ea typeface="+mn-ea"/>
                <a:cs typeface="Arial" panose="020B0604020202020204" pitchFamily="34" charset="0"/>
              </a:rPr>
              <a:t>لوقا 3: 23-38</a:t>
            </a:r>
            <a:endParaRPr lang="en-US" sz="2000" dirty="0">
              <a:solidFill>
                <a:schemeClr val="folHlink"/>
              </a:solidFill>
              <a:latin typeface="Arial" panose="020B0604020202020204" pitchFamily="34" charset="0"/>
              <a:ea typeface="+mn-ea"/>
              <a:cs typeface="Arial" panose="020B0604020202020204" pitchFamily="34" charset="0"/>
            </a:endParaRPr>
          </a:p>
        </p:txBody>
      </p:sp>
      <p:sp>
        <p:nvSpPr>
          <p:cNvPr id="525376" name="Text Box 64"/>
          <p:cNvSpPr txBox="1">
            <a:spLocks noChangeArrowheads="1"/>
          </p:cNvSpPr>
          <p:nvPr/>
        </p:nvSpPr>
        <p:spPr bwMode="auto">
          <a:xfrm>
            <a:off x="4786313" y="2212975"/>
            <a:ext cx="3879850" cy="3968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000" dirty="0">
                <a:solidFill>
                  <a:schemeClr val="folHlink"/>
                </a:solidFill>
                <a:latin typeface="Arial" panose="020B0604020202020204" pitchFamily="34" charset="0"/>
                <a:ea typeface="+mn-ea"/>
                <a:cs typeface="Arial" panose="020B0604020202020204" pitchFamily="34" charset="0"/>
              </a:rPr>
              <a:t>متى 1: 1-17</a:t>
            </a:r>
            <a:endParaRPr lang="en-US" sz="2000" dirty="0">
              <a:solidFill>
                <a:schemeClr val="folHlink"/>
              </a:solidFill>
              <a:latin typeface="Arial" panose="020B0604020202020204" pitchFamily="34" charset="0"/>
              <a:ea typeface="+mn-ea"/>
              <a:cs typeface="Arial" panose="020B0604020202020204" pitchFamily="34" charset="0"/>
            </a:endParaRPr>
          </a:p>
        </p:txBody>
      </p:sp>
      <p:sp>
        <p:nvSpPr>
          <p:cNvPr id="100366" name="Text Box 6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25379" name="Rectangle 6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25382" name="Rectangle 7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43</a:t>
            </a:r>
          </a:p>
        </p:txBody>
      </p:sp>
      <p:sp>
        <p:nvSpPr>
          <p:cNvPr id="100369" name="Text Box 72"/>
          <p:cNvSpPr txBox="1">
            <a:spLocks noChangeArrowheads="1"/>
          </p:cNvSpPr>
          <p:nvPr/>
        </p:nvSpPr>
        <p:spPr bwMode="auto">
          <a:xfrm>
            <a:off x="8533026" y="6455361"/>
            <a:ext cx="41549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16</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5360">
                                            <p:txEl>
                                              <p:pRg st="0" end="0"/>
                                            </p:txEl>
                                          </p:spTgt>
                                        </p:tgtEl>
                                        <p:attrNameLst>
                                          <p:attrName>style.visibility</p:attrName>
                                        </p:attrNameLst>
                                      </p:cBhvr>
                                      <p:to>
                                        <p:strVal val="visible"/>
                                      </p:to>
                                    </p:set>
                                    <p:animEffect transition="in" filter="box(out)">
                                      <p:cBhvr>
                                        <p:cTn id="7" dur="500"/>
                                        <p:tgtEl>
                                          <p:spTgt spid="5253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25360">
                                            <p:txEl>
                                              <p:pRg st="1" end="1"/>
                                            </p:txEl>
                                          </p:spTgt>
                                        </p:tgtEl>
                                        <p:attrNameLst>
                                          <p:attrName>style.visibility</p:attrName>
                                        </p:attrNameLst>
                                      </p:cBhvr>
                                      <p:to>
                                        <p:strVal val="visible"/>
                                      </p:to>
                                    </p:set>
                                    <p:animEffect transition="in" filter="box(out)">
                                      <p:cBhvr>
                                        <p:cTn id="12" dur="500"/>
                                        <p:tgtEl>
                                          <p:spTgt spid="5253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25360">
                                            <p:txEl>
                                              <p:pRg st="2" end="2"/>
                                            </p:txEl>
                                          </p:spTgt>
                                        </p:tgtEl>
                                        <p:attrNameLst>
                                          <p:attrName>style.visibility</p:attrName>
                                        </p:attrNameLst>
                                      </p:cBhvr>
                                      <p:to>
                                        <p:strVal val="visible"/>
                                      </p:to>
                                    </p:set>
                                    <p:animEffect transition="in" filter="box(out)">
                                      <p:cBhvr>
                                        <p:cTn id="17" dur="500"/>
                                        <p:tgtEl>
                                          <p:spTgt spid="52536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25360">
                                            <p:txEl>
                                              <p:pRg st="3" end="3"/>
                                            </p:txEl>
                                          </p:spTgt>
                                        </p:tgtEl>
                                        <p:attrNameLst>
                                          <p:attrName>style.visibility</p:attrName>
                                        </p:attrNameLst>
                                      </p:cBhvr>
                                      <p:to>
                                        <p:strVal val="visible"/>
                                      </p:to>
                                    </p:set>
                                    <p:animEffect transition="in" filter="box(out)">
                                      <p:cBhvr>
                                        <p:cTn id="22" dur="500"/>
                                        <p:tgtEl>
                                          <p:spTgt spid="52536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25360">
                                            <p:txEl>
                                              <p:pRg st="4" end="4"/>
                                            </p:txEl>
                                          </p:spTgt>
                                        </p:tgtEl>
                                        <p:attrNameLst>
                                          <p:attrName>style.visibility</p:attrName>
                                        </p:attrNameLst>
                                      </p:cBhvr>
                                      <p:to>
                                        <p:strVal val="visible"/>
                                      </p:to>
                                    </p:set>
                                    <p:animEffect transition="in" filter="box(out)">
                                      <p:cBhvr>
                                        <p:cTn id="27" dur="500"/>
                                        <p:tgtEl>
                                          <p:spTgt spid="52536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25361">
                                            <p:txEl>
                                              <p:pRg st="0" end="0"/>
                                            </p:txEl>
                                          </p:spTgt>
                                        </p:tgtEl>
                                        <p:attrNameLst>
                                          <p:attrName>style.visibility</p:attrName>
                                        </p:attrNameLst>
                                      </p:cBhvr>
                                      <p:to>
                                        <p:strVal val="visible"/>
                                      </p:to>
                                    </p:set>
                                    <p:animEffect transition="in" filter="box(out)">
                                      <p:cBhvr>
                                        <p:cTn id="32" dur="500"/>
                                        <p:tgtEl>
                                          <p:spTgt spid="525361">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25361">
                                            <p:txEl>
                                              <p:pRg st="1" end="1"/>
                                            </p:txEl>
                                          </p:spTgt>
                                        </p:tgtEl>
                                        <p:attrNameLst>
                                          <p:attrName>style.visibility</p:attrName>
                                        </p:attrNameLst>
                                      </p:cBhvr>
                                      <p:to>
                                        <p:strVal val="visible"/>
                                      </p:to>
                                    </p:set>
                                    <p:animEffect transition="in" filter="box(out)">
                                      <p:cBhvr>
                                        <p:cTn id="37" dur="500"/>
                                        <p:tgtEl>
                                          <p:spTgt spid="525361">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25361">
                                            <p:txEl>
                                              <p:pRg st="2" end="2"/>
                                            </p:txEl>
                                          </p:spTgt>
                                        </p:tgtEl>
                                        <p:attrNameLst>
                                          <p:attrName>style.visibility</p:attrName>
                                        </p:attrNameLst>
                                      </p:cBhvr>
                                      <p:to>
                                        <p:strVal val="visible"/>
                                      </p:to>
                                    </p:set>
                                    <p:animEffect transition="in" filter="box(out)">
                                      <p:cBhvr>
                                        <p:cTn id="42" dur="500"/>
                                        <p:tgtEl>
                                          <p:spTgt spid="525361">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25361">
                                            <p:txEl>
                                              <p:pRg st="3" end="3"/>
                                            </p:txEl>
                                          </p:spTgt>
                                        </p:tgtEl>
                                        <p:attrNameLst>
                                          <p:attrName>style.visibility</p:attrName>
                                        </p:attrNameLst>
                                      </p:cBhvr>
                                      <p:to>
                                        <p:strVal val="visible"/>
                                      </p:to>
                                    </p:set>
                                    <p:animEffect transition="in" filter="box(out)">
                                      <p:cBhvr>
                                        <p:cTn id="47" dur="500"/>
                                        <p:tgtEl>
                                          <p:spTgt spid="525361">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25361">
                                            <p:txEl>
                                              <p:pRg st="4" end="4"/>
                                            </p:txEl>
                                          </p:spTgt>
                                        </p:tgtEl>
                                        <p:attrNameLst>
                                          <p:attrName>style.visibility</p:attrName>
                                        </p:attrNameLst>
                                      </p:cBhvr>
                                      <p:to>
                                        <p:strVal val="visible"/>
                                      </p:to>
                                    </p:set>
                                    <p:animEffect transition="in" filter="box(out)">
                                      <p:cBhvr>
                                        <p:cTn id="52" dur="500"/>
                                        <p:tgtEl>
                                          <p:spTgt spid="525361">
                                            <p:txEl>
                                              <p:pRg st="4" end="4"/>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525361">
                                            <p:txEl>
                                              <p:pRg st="5" end="5"/>
                                            </p:txEl>
                                          </p:spTgt>
                                        </p:tgtEl>
                                        <p:attrNameLst>
                                          <p:attrName>style.visibility</p:attrName>
                                        </p:attrNameLst>
                                      </p:cBhvr>
                                      <p:to>
                                        <p:strVal val="visible"/>
                                      </p:to>
                                    </p:set>
                                    <p:animEffect transition="in" filter="box(out)">
                                      <p:cBhvr>
                                        <p:cTn id="57" dur="500"/>
                                        <p:tgtEl>
                                          <p:spTgt spid="525361">
                                            <p:txEl>
                                              <p:pRg st="5" end="5"/>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wipe(up)">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60" grpId="0" build="p" autoUpdateAnimBg="0"/>
      <p:bldP spid="52536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8" name="Picture 6"/>
          <p:cNvPicPr>
            <a:picLocks noChangeAspect="1" noChangeArrowheads="1"/>
          </p:cNvPicPr>
          <p:nvPr/>
        </p:nvPicPr>
        <p:blipFill>
          <a:blip r:embed="rId3"/>
          <a:srcRect/>
          <a:stretch>
            <a:fillRect/>
          </a:stretch>
        </p:blipFill>
        <p:spPr bwMode="auto">
          <a:xfrm>
            <a:off x="381000" y="295275"/>
            <a:ext cx="5091113" cy="3386138"/>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566279" name="Text Box 7"/>
          <p:cNvSpPr txBox="1">
            <a:spLocks noChangeArrowheads="1"/>
          </p:cNvSpPr>
          <p:nvPr/>
        </p:nvSpPr>
        <p:spPr bwMode="auto">
          <a:xfrm>
            <a:off x="5670550" y="581025"/>
            <a:ext cx="3473450" cy="153888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rtl="1">
              <a:spcBef>
                <a:spcPts val="600"/>
              </a:spcBef>
              <a:defRPr/>
            </a:pPr>
            <a:r>
              <a:rPr lang="ar-JO" sz="2800" dirty="0">
                <a:latin typeface="Arial" panose="020B0604020202020204" pitchFamily="34" charset="0"/>
                <a:ea typeface="+mn-ea"/>
                <a:cs typeface="Arial" panose="020B0604020202020204" pitchFamily="34" charset="0"/>
              </a:rPr>
              <a:t>نموذج </a:t>
            </a:r>
          </a:p>
          <a:p>
            <a:pPr algn="ctr" rtl="1">
              <a:spcBef>
                <a:spcPts val="600"/>
              </a:spcBef>
              <a:defRPr/>
            </a:pPr>
            <a:r>
              <a:rPr lang="ar-JO" sz="2800" dirty="0">
                <a:latin typeface="Arial" panose="020B0604020202020204" pitchFamily="34" charset="0"/>
                <a:ea typeface="+mn-ea"/>
                <a:cs typeface="Arial" panose="020B0604020202020204" pitchFamily="34" charset="0"/>
              </a:rPr>
              <a:t>عن أورشليم القديمة</a:t>
            </a:r>
          </a:p>
          <a:p>
            <a:pPr algn="ctr" rtl="1">
              <a:spcBef>
                <a:spcPts val="600"/>
              </a:spcBef>
              <a:defRPr/>
            </a:pPr>
            <a:r>
              <a:rPr lang="ar-JO" sz="2800" dirty="0">
                <a:latin typeface="Arial" panose="020B0604020202020204" pitchFamily="34" charset="0"/>
                <a:ea typeface="+mn-ea"/>
                <a:cs typeface="Arial" panose="020B0604020202020204" pitchFamily="34" charset="0"/>
              </a:rPr>
              <a:t>زمن يسوع</a:t>
            </a:r>
            <a:endParaRPr lang="en-US" sz="2800" dirty="0">
              <a:latin typeface="Arial" panose="020B0604020202020204" pitchFamily="34" charset="0"/>
              <a:ea typeface="+mn-ea"/>
              <a:cs typeface="Arial" panose="020B0604020202020204" pitchFamily="34" charset="0"/>
            </a:endParaRPr>
          </a:p>
        </p:txBody>
      </p:sp>
      <p:sp>
        <p:nvSpPr>
          <p:cNvPr id="102403"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566276" name="Text Box 4"/>
          <p:cNvSpPr txBox="1">
            <a:spLocks noChangeArrowheads="1"/>
          </p:cNvSpPr>
          <p:nvPr/>
        </p:nvSpPr>
        <p:spPr bwMode="auto">
          <a:xfrm>
            <a:off x="30163" y="4083050"/>
            <a:ext cx="3856037" cy="153888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a:spcBef>
                <a:spcPts val="600"/>
              </a:spcBef>
              <a:defRPr/>
            </a:pPr>
            <a:r>
              <a:rPr lang="ar-JO" sz="2800" dirty="0">
                <a:latin typeface="Arial" panose="020B0604020202020204" pitchFamily="34" charset="0"/>
                <a:ea typeface="+mn-ea"/>
                <a:cs typeface="Arial" panose="020B0604020202020204" pitchFamily="34" charset="0"/>
              </a:rPr>
              <a:t>المدخل الشرقي</a:t>
            </a:r>
          </a:p>
          <a:p>
            <a:pPr algn="r">
              <a:spcBef>
                <a:spcPts val="600"/>
              </a:spcBef>
              <a:defRPr/>
            </a:pPr>
            <a:r>
              <a:rPr lang="ar-JO" sz="2800" dirty="0">
                <a:latin typeface="Arial" panose="020B0604020202020204" pitchFamily="34" charset="0"/>
                <a:ea typeface="+mn-ea"/>
                <a:cs typeface="Arial" panose="020B0604020202020204" pitchFamily="34" charset="0"/>
              </a:rPr>
              <a:t>لهيكل هيرودس</a:t>
            </a:r>
          </a:p>
          <a:p>
            <a:pPr algn="r">
              <a:spcBef>
                <a:spcPts val="600"/>
              </a:spcBef>
              <a:defRPr/>
            </a:pPr>
            <a:r>
              <a:rPr lang="ar-JO" sz="2800" dirty="0">
                <a:latin typeface="Arial" panose="020B0604020202020204" pitchFamily="34" charset="0"/>
                <a:ea typeface="+mn-ea"/>
                <a:cs typeface="Arial" panose="020B0604020202020204" pitchFamily="34" charset="0"/>
              </a:rPr>
              <a:t>في زمن المسيح</a:t>
            </a:r>
            <a:endParaRPr lang="en-US" sz="2800" dirty="0">
              <a:latin typeface="Arial" panose="020B0604020202020204" pitchFamily="34" charset="0"/>
              <a:ea typeface="+mn-ea"/>
              <a:cs typeface="Arial" panose="020B0604020202020204" pitchFamily="34" charset="0"/>
            </a:endParaRPr>
          </a:p>
        </p:txBody>
      </p:sp>
      <p:pic>
        <p:nvPicPr>
          <p:cNvPr id="5662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43363" y="3021013"/>
            <a:ext cx="4802187" cy="3321050"/>
          </a:xfrm>
          <a:prstGeom prst="rect">
            <a:avLst/>
          </a:prstGeom>
          <a:noFill/>
          <a:ln w="76200">
            <a:solidFill>
              <a:srgbClr val="990033"/>
            </a:solidFill>
            <a:miter lim="800000"/>
            <a:headEnd/>
            <a:tailEnd/>
          </a:ln>
          <a:effectLst>
            <a:outerShdw blurRad="63500" dist="89803" dir="2700000" algn="ctr" rotWithShape="0">
              <a:schemeClr val="bg2">
                <a:alpha val="74998"/>
              </a:schemeClr>
            </a:outerShdw>
          </a:effectLst>
        </p:spPr>
      </p:pic>
      <p:sp>
        <p:nvSpPr>
          <p:cNvPr id="102406"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66287"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66290" name="Rectangle 18"/>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44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66278"/>
                                        </p:tgtEl>
                                        <p:attrNameLst>
                                          <p:attrName>style.visibility</p:attrName>
                                        </p:attrNameLst>
                                      </p:cBhvr>
                                      <p:to>
                                        <p:strVal val="visible"/>
                                      </p:to>
                                    </p:set>
                                    <p:animEffect transition="in" filter="fade">
                                      <p:cBhvr>
                                        <p:cTn id="7" dur="1000"/>
                                        <p:tgtEl>
                                          <p:spTgt spid="56627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66279"/>
                                        </p:tgtEl>
                                        <p:attrNameLst>
                                          <p:attrName>style.visibility</p:attrName>
                                        </p:attrNameLst>
                                      </p:cBhvr>
                                      <p:to>
                                        <p:strVal val="visible"/>
                                      </p:to>
                                    </p:set>
                                    <p:animEffect transition="in" filter="fade">
                                      <p:cBhvr>
                                        <p:cTn id="11" dur="1000"/>
                                        <p:tgtEl>
                                          <p:spTgt spid="566279"/>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566275"/>
                                        </p:tgtEl>
                                        <p:attrNameLst>
                                          <p:attrName>style.visibility</p:attrName>
                                        </p:attrNameLst>
                                      </p:cBhvr>
                                      <p:to>
                                        <p:strVal val="visible"/>
                                      </p:to>
                                    </p:set>
                                    <p:animEffect transition="in" filter="fade">
                                      <p:cBhvr>
                                        <p:cTn id="15" dur="1000"/>
                                        <p:tgtEl>
                                          <p:spTgt spid="566275"/>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66276"/>
                                        </p:tgtEl>
                                        <p:attrNameLst>
                                          <p:attrName>style.visibility</p:attrName>
                                        </p:attrNameLst>
                                      </p:cBhvr>
                                      <p:to>
                                        <p:strVal val="visible"/>
                                      </p:to>
                                    </p:set>
                                    <p:animEffect transition="in" filter="fade">
                                      <p:cBhvr>
                                        <p:cTn id="19" dur="1000"/>
                                        <p:tgtEl>
                                          <p:spTgt spid="56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9" grpId="0"/>
      <p:bldP spid="56627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49" name="Group 58"/>
          <p:cNvGrpSpPr>
            <a:grpSpLocks/>
          </p:cNvGrpSpPr>
          <p:nvPr/>
        </p:nvGrpSpPr>
        <p:grpSpPr bwMode="auto">
          <a:xfrm>
            <a:off x="263525" y="225426"/>
            <a:ext cx="8053388" cy="3390900"/>
            <a:chOff x="166" y="142"/>
            <a:chExt cx="5073" cy="2136"/>
          </a:xfrm>
        </p:grpSpPr>
        <p:pic>
          <p:nvPicPr>
            <p:cNvPr id="439339" name="Picture 43"/>
            <p:cNvPicPr>
              <a:picLocks noChangeAspect="1" noChangeArrowheads="1"/>
            </p:cNvPicPr>
            <p:nvPr/>
          </p:nvPicPr>
          <p:blipFill>
            <a:blip r:embed="rId4"/>
            <a:srcRect/>
            <a:stretch>
              <a:fillRect/>
            </a:stretch>
          </p:blipFill>
          <p:spPr bwMode="auto">
            <a:xfrm>
              <a:off x="166" y="236"/>
              <a:ext cx="3077" cy="2042"/>
            </a:xfrm>
            <a:prstGeom prst="rect">
              <a:avLst/>
            </a:prstGeom>
            <a:noFill/>
            <a:ln w="76200">
              <a:solidFill>
                <a:srgbClr val="9C0031"/>
              </a:solidFill>
              <a:miter lim="800000"/>
              <a:headEnd/>
              <a:tailEnd/>
            </a:ln>
            <a:effectLst>
              <a:outerShdw blurRad="63500" dist="89803" dir="2700000" algn="ctr" rotWithShape="0">
                <a:schemeClr val="bg2">
                  <a:alpha val="74998"/>
                </a:schemeClr>
              </a:outerShdw>
            </a:effectLst>
          </p:spPr>
        </p:pic>
        <p:sp>
          <p:nvSpPr>
            <p:cNvPr id="439340" name="Text Box 44"/>
            <p:cNvSpPr txBox="1">
              <a:spLocks noChangeArrowheads="1"/>
            </p:cNvSpPr>
            <p:nvPr/>
          </p:nvSpPr>
          <p:spPr bwMode="auto">
            <a:xfrm>
              <a:off x="3130" y="142"/>
              <a:ext cx="2109" cy="57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ts val="600"/>
                </a:spcBef>
                <a:defRPr/>
              </a:pPr>
              <a:r>
                <a:rPr lang="ar-SA" sz="2400" dirty="0">
                  <a:latin typeface="Arial" panose="020B0604020202020204" pitchFamily="34" charset="0"/>
                  <a:cs typeface="Arial" panose="020B0604020202020204" pitchFamily="34" charset="0"/>
                </a:rPr>
                <a:t>الهيكل الثاني</a:t>
              </a:r>
            </a:p>
            <a:p>
              <a:pPr algn="ctr" rtl="1">
                <a:spcBef>
                  <a:spcPts val="600"/>
                </a:spcBef>
                <a:defRPr/>
              </a:pPr>
              <a:r>
                <a:rPr lang="ar-SA" sz="2400" dirty="0">
                  <a:latin typeface="Arial" panose="020B0604020202020204" pitchFamily="34" charset="0"/>
                  <a:cs typeface="Arial" panose="020B0604020202020204" pitchFamily="34" charset="0"/>
                </a:rPr>
                <a:t>من خلال هيرودس ال</a:t>
              </a:r>
              <a:r>
                <a:rPr lang="ar-JO" sz="2400" dirty="0">
                  <a:latin typeface="Arial" panose="020B0604020202020204" pitchFamily="34" charset="0"/>
                  <a:cs typeface="Arial" panose="020B0604020202020204" pitchFamily="34" charset="0"/>
                </a:rPr>
                <a:t>كبير</a:t>
              </a:r>
              <a:endParaRPr lang="en-US" sz="1800" dirty="0">
                <a:latin typeface="Arial" panose="020B0604020202020204" pitchFamily="34" charset="0"/>
                <a:cs typeface="Arial" panose="020B0604020202020204" pitchFamily="34" charset="0"/>
              </a:endParaRPr>
            </a:p>
          </p:txBody>
        </p:sp>
      </p:grpSp>
      <p:grpSp>
        <p:nvGrpSpPr>
          <p:cNvPr id="3" name="Group 57"/>
          <p:cNvGrpSpPr>
            <a:grpSpLocks/>
          </p:cNvGrpSpPr>
          <p:nvPr/>
        </p:nvGrpSpPr>
        <p:grpSpPr bwMode="auto">
          <a:xfrm>
            <a:off x="4365625" y="1493838"/>
            <a:ext cx="4608513" cy="3240087"/>
            <a:chOff x="2750" y="941"/>
            <a:chExt cx="2903" cy="2041"/>
          </a:xfrm>
        </p:grpSpPr>
        <p:pic>
          <p:nvPicPr>
            <p:cNvPr id="43930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50" y="1259"/>
              <a:ext cx="2728" cy="1723"/>
            </a:xfrm>
            <a:prstGeom prst="rect">
              <a:avLst/>
            </a:prstGeom>
            <a:noFill/>
            <a:ln w="76200">
              <a:solidFill>
                <a:srgbClr val="990033"/>
              </a:solidFill>
              <a:miter lim="800000"/>
              <a:headEnd/>
              <a:tailEnd/>
            </a:ln>
            <a:effectLst>
              <a:outerShdw blurRad="63500" dist="99190" dir="3011666" algn="ctr" rotWithShape="0">
                <a:schemeClr val="bg2">
                  <a:alpha val="74998"/>
                </a:schemeClr>
              </a:outerShdw>
            </a:effectLst>
          </p:spPr>
        </p:pic>
        <p:sp>
          <p:nvSpPr>
            <p:cNvPr id="439312" name="Text Box 16"/>
            <p:cNvSpPr txBox="1">
              <a:spLocks noChangeArrowheads="1"/>
            </p:cNvSpPr>
            <p:nvPr/>
          </p:nvSpPr>
          <p:spPr bwMode="auto">
            <a:xfrm>
              <a:off x="3431" y="941"/>
              <a:ext cx="2222" cy="291"/>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2400" dirty="0">
                  <a:latin typeface="Arial" panose="020B0604020202020204" pitchFamily="34" charset="0"/>
                  <a:cs typeface="Arial" panose="020B0604020202020204" pitchFamily="34" charset="0"/>
                </a:rPr>
                <a:t>جبل الزيتون</a:t>
              </a:r>
              <a:endParaRPr lang="en-US" sz="1800" dirty="0">
                <a:latin typeface="Arial" panose="020B0604020202020204" pitchFamily="34" charset="0"/>
                <a:cs typeface="Arial" panose="020B0604020202020204" pitchFamily="34" charset="0"/>
              </a:endParaRPr>
            </a:p>
          </p:txBody>
        </p:sp>
      </p:grpSp>
      <p:sp>
        <p:nvSpPr>
          <p:cNvPr id="104451" name="Text Box 4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439346" name="Rectangle 5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439349" name="Rectangle 5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45</a:t>
            </a:r>
          </a:p>
        </p:txBody>
      </p:sp>
      <p:grpSp>
        <p:nvGrpSpPr>
          <p:cNvPr id="4" name="Group 56"/>
          <p:cNvGrpSpPr>
            <a:grpSpLocks/>
          </p:cNvGrpSpPr>
          <p:nvPr/>
        </p:nvGrpSpPr>
        <p:grpSpPr bwMode="auto">
          <a:xfrm>
            <a:off x="812800" y="3273425"/>
            <a:ext cx="7747000" cy="3233738"/>
            <a:chOff x="512" y="2062"/>
            <a:chExt cx="4880" cy="2037"/>
          </a:xfrm>
        </p:grpSpPr>
        <p:sp>
          <p:nvSpPr>
            <p:cNvPr id="439343" name="Text Box 47"/>
            <p:cNvSpPr txBox="1">
              <a:spLocks noChangeArrowheads="1"/>
            </p:cNvSpPr>
            <p:nvPr/>
          </p:nvSpPr>
          <p:spPr bwMode="auto">
            <a:xfrm>
              <a:off x="3140" y="3422"/>
              <a:ext cx="2252" cy="57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ts val="600"/>
                </a:spcBef>
                <a:defRPr/>
              </a:pPr>
              <a:r>
                <a:rPr lang="ar-SA" sz="2400" dirty="0">
                  <a:latin typeface="Arial" panose="020B0604020202020204" pitchFamily="34" charset="0"/>
                  <a:ea typeface="+mn-ea"/>
                  <a:cs typeface="Arial" panose="020B0604020202020204" pitchFamily="34" charset="0"/>
                </a:rPr>
                <a:t>زيتون قديم</a:t>
              </a:r>
            </a:p>
            <a:p>
              <a:pPr algn="ctr">
                <a:spcBef>
                  <a:spcPts val="600"/>
                </a:spcBef>
                <a:defRPr/>
              </a:pPr>
              <a:r>
                <a:rPr lang="ar-SA" sz="2400" dirty="0">
                  <a:latin typeface="Arial" panose="020B0604020202020204" pitchFamily="34" charset="0"/>
                  <a:ea typeface="+mn-ea"/>
                  <a:cs typeface="Arial" panose="020B0604020202020204" pitchFamily="34" charset="0"/>
                </a:rPr>
                <a:t> في بستان </a:t>
              </a:r>
              <a:r>
                <a:rPr lang="ar-SA" sz="2400" dirty="0" err="1">
                  <a:latin typeface="Arial" panose="020B0604020202020204" pitchFamily="34" charset="0"/>
                  <a:ea typeface="+mn-ea"/>
                  <a:cs typeface="Arial" panose="020B0604020202020204" pitchFamily="34" charset="0"/>
                </a:rPr>
                <a:t>جثسيماني</a:t>
              </a:r>
              <a:endParaRPr lang="en-US" sz="2400" dirty="0">
                <a:latin typeface="Arial" panose="020B0604020202020204" pitchFamily="34" charset="0"/>
                <a:ea typeface="+mn-ea"/>
                <a:cs typeface="Arial" panose="020B0604020202020204" pitchFamily="34" charset="0"/>
              </a:endParaRPr>
            </a:p>
          </p:txBody>
        </p:sp>
        <p:pic>
          <p:nvPicPr>
            <p:cNvPr id="439351" name="Picture 55" descr="Gethsemane olive tree2, tb n051601"/>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12" y="2062"/>
              <a:ext cx="2716" cy="2037"/>
            </a:xfrm>
            <a:prstGeom prst="rect">
              <a:avLst/>
            </a:prstGeom>
            <a:noFill/>
            <a:ln w="76200">
              <a:solidFill>
                <a:srgbClr val="9C0031"/>
              </a:solidFill>
              <a:miter lim="800000"/>
              <a:headEnd/>
              <a:tailEnd/>
            </a:ln>
            <a:effectLst>
              <a:outerShdw blurRad="63500" dist="125724" dir="2700000" algn="ctr" rotWithShape="0">
                <a:schemeClr val="bg2">
                  <a:alpha val="74998"/>
                </a:schemeClr>
              </a:outerShdw>
            </a:effectLst>
          </p:spPr>
        </p:pic>
      </p:grpSp>
      <p:sp>
        <p:nvSpPr>
          <p:cNvPr id="104455" name="Text Box 59"/>
          <p:cNvSpPr txBox="1">
            <a:spLocks noChangeArrowheads="1"/>
          </p:cNvSpPr>
          <p:nvPr/>
        </p:nvSpPr>
        <p:spPr bwMode="auto">
          <a:xfrm>
            <a:off x="858361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2</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7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6099" name="Rectangle 3"/>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06508" name="Text Box 14"/>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49" name="Rectangle 7">
            <a:extLst>
              <a:ext uri="{FF2B5EF4-FFF2-40B4-BE49-F238E27FC236}">
                <a16:creationId xmlns:a16="http://schemas.microsoft.com/office/drawing/2014/main" id="{42A376E7-48C0-4279-AFB5-6ACB3016DD72}"/>
              </a:ext>
            </a:extLst>
          </p:cNvPr>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0" name="Line 9">
            <a:extLst>
              <a:ext uri="{FF2B5EF4-FFF2-40B4-BE49-F238E27FC236}">
                <a16:creationId xmlns:a16="http://schemas.microsoft.com/office/drawing/2014/main" id="{A89EB680-4A88-4525-BACE-C358E2D55245}"/>
              </a:ext>
            </a:extLst>
          </p:cNvPr>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 name="Line 10">
            <a:extLst>
              <a:ext uri="{FF2B5EF4-FFF2-40B4-BE49-F238E27FC236}">
                <a16:creationId xmlns:a16="http://schemas.microsoft.com/office/drawing/2014/main" id="{D0F220F0-1C40-4F55-8E6D-A02D4B3180F4}"/>
              </a:ext>
            </a:extLst>
          </p:cNvPr>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2" name="Line 12">
            <a:extLst>
              <a:ext uri="{FF2B5EF4-FFF2-40B4-BE49-F238E27FC236}">
                <a16:creationId xmlns:a16="http://schemas.microsoft.com/office/drawing/2014/main" id="{37D93B91-5BF0-45BA-BB58-C77609106BB9}"/>
              </a:ext>
            </a:extLst>
          </p:cNvPr>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3" name="Text Box 43">
            <a:extLst>
              <a:ext uri="{FF2B5EF4-FFF2-40B4-BE49-F238E27FC236}">
                <a16:creationId xmlns:a16="http://schemas.microsoft.com/office/drawing/2014/main" id="{D8B852ED-096E-47DC-AEBE-F72377C660C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4" name="Rectangle 44">
            <a:extLst>
              <a:ext uri="{FF2B5EF4-FFF2-40B4-BE49-F238E27FC236}">
                <a16:creationId xmlns:a16="http://schemas.microsoft.com/office/drawing/2014/main" id="{55B5F627-3E8E-4955-A766-150C5ABB5598}"/>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5" name="Rectangle 47">
            <a:extLst>
              <a:ext uri="{FF2B5EF4-FFF2-40B4-BE49-F238E27FC236}">
                <a16:creationId xmlns:a16="http://schemas.microsoft.com/office/drawing/2014/main" id="{B7A15E17-A69A-4D52-970B-1A04E8DB4541}"/>
              </a:ext>
            </a:extLst>
          </p:cNvPr>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18</a:t>
            </a:r>
          </a:p>
        </p:txBody>
      </p:sp>
      <p:sp>
        <p:nvSpPr>
          <p:cNvPr id="56" name="Text Box 49">
            <a:extLst>
              <a:ext uri="{FF2B5EF4-FFF2-40B4-BE49-F238E27FC236}">
                <a16:creationId xmlns:a16="http://schemas.microsoft.com/office/drawing/2014/main" id="{CF224842-E888-4F86-B23C-27A3BD715FCD}"/>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57" name="Rectangle 50">
            <a:extLst>
              <a:ext uri="{FF2B5EF4-FFF2-40B4-BE49-F238E27FC236}">
                <a16:creationId xmlns:a16="http://schemas.microsoft.com/office/drawing/2014/main" id="{71455E40-36EA-463F-B04B-F65677982A63}"/>
              </a:ext>
            </a:extLst>
          </p:cNvPr>
          <p:cNvSpPr>
            <a:spLocks noChangeArrowheads="1"/>
          </p:cNvSpPr>
          <p:nvPr/>
        </p:nvSpPr>
        <p:spPr bwMode="auto">
          <a:xfrm>
            <a:off x="7559132" y="6525340"/>
            <a:ext cx="736099"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
        <p:nvSpPr>
          <p:cNvPr id="58" name="Rectangle 54">
            <a:extLst>
              <a:ext uri="{FF2B5EF4-FFF2-40B4-BE49-F238E27FC236}">
                <a16:creationId xmlns:a16="http://schemas.microsoft.com/office/drawing/2014/main" id="{D223E15E-2B32-4D04-93FD-08B6D2FACAA2}"/>
              </a:ext>
            </a:extLst>
          </p:cNvPr>
          <p:cNvSpPr>
            <a:spLocks noChangeArrowheads="1"/>
          </p:cNvSpPr>
          <p:nvPr/>
        </p:nvSpPr>
        <p:spPr bwMode="auto">
          <a:xfrm>
            <a:off x="3805238" y="5248275"/>
            <a:ext cx="1543050"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ar-JO" sz="2800" dirty="0">
                <a:latin typeface="Arial" panose="020B0604020202020204" pitchFamily="34" charset="0"/>
                <a:ea typeface="+mn-ea"/>
                <a:cs typeface="Arial" panose="020B0604020202020204" pitchFamily="34" charset="0"/>
              </a:rPr>
              <a:t>الداوودي</a:t>
            </a:r>
            <a:endParaRPr lang="en-US" sz="2800" dirty="0">
              <a:latin typeface="Arial" panose="020B0604020202020204" pitchFamily="34" charset="0"/>
              <a:ea typeface="+mn-ea"/>
              <a:cs typeface="Arial" panose="020B0604020202020204" pitchFamily="34" charset="0"/>
            </a:endParaRPr>
          </a:p>
        </p:txBody>
      </p:sp>
      <p:sp>
        <p:nvSpPr>
          <p:cNvPr id="59" name="Rectangle 55">
            <a:extLst>
              <a:ext uri="{FF2B5EF4-FFF2-40B4-BE49-F238E27FC236}">
                <a16:creationId xmlns:a16="http://schemas.microsoft.com/office/drawing/2014/main" id="{8BDD69B0-11A6-455B-8CB3-0D6E625E716D}"/>
              </a:ext>
            </a:extLst>
          </p:cNvPr>
          <p:cNvSpPr>
            <a:spLocks noChangeArrowheads="1"/>
          </p:cNvSpPr>
          <p:nvPr/>
        </p:nvSpPr>
        <p:spPr bwMode="auto">
          <a:xfrm>
            <a:off x="3428999" y="5716588"/>
            <a:ext cx="2090739"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2 صموئيل 7: 4-16</a:t>
            </a:r>
            <a:endParaRPr lang="en-US" sz="2000" dirty="0">
              <a:latin typeface="Arial" panose="020B0604020202020204" pitchFamily="34" charset="0"/>
              <a:ea typeface="+mn-ea"/>
              <a:cs typeface="Arial" panose="020B0604020202020204" pitchFamily="34" charset="0"/>
            </a:endParaRPr>
          </a:p>
        </p:txBody>
      </p:sp>
      <p:grpSp>
        <p:nvGrpSpPr>
          <p:cNvPr id="60" name="Group 58">
            <a:extLst>
              <a:ext uri="{FF2B5EF4-FFF2-40B4-BE49-F238E27FC236}">
                <a16:creationId xmlns:a16="http://schemas.microsoft.com/office/drawing/2014/main" id="{74061EC8-8E8F-468C-A409-8BCA567B3082}"/>
              </a:ext>
            </a:extLst>
          </p:cNvPr>
          <p:cNvGrpSpPr>
            <a:grpSpLocks/>
          </p:cNvGrpSpPr>
          <p:nvPr/>
        </p:nvGrpSpPr>
        <p:grpSpPr bwMode="auto">
          <a:xfrm>
            <a:off x="133350" y="1200150"/>
            <a:ext cx="307975" cy="4598988"/>
            <a:chOff x="84" y="756"/>
            <a:chExt cx="194" cy="2897"/>
          </a:xfrm>
        </p:grpSpPr>
        <p:sp>
          <p:nvSpPr>
            <p:cNvPr id="61" name="AutoShape 59">
              <a:extLst>
                <a:ext uri="{FF2B5EF4-FFF2-40B4-BE49-F238E27FC236}">
                  <a16:creationId xmlns:a16="http://schemas.microsoft.com/office/drawing/2014/main" id="{93FE437F-B28F-41DD-B6D8-4836AEFE4213}"/>
                </a:ext>
              </a:extLst>
            </p:cNvPr>
            <p:cNvSpPr>
              <a:spLocks noChangeArrowheads="1"/>
            </p:cNvSpPr>
            <p:nvPr/>
          </p:nvSpPr>
          <p:spPr bwMode="auto">
            <a:xfrm>
              <a:off x="92" y="75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62" name="AutoShape 60">
              <a:extLst>
                <a:ext uri="{FF2B5EF4-FFF2-40B4-BE49-F238E27FC236}">
                  <a16:creationId xmlns:a16="http://schemas.microsoft.com/office/drawing/2014/main" id="{AEC2AAA0-4DEA-4C1A-87BF-5A60798FF5A5}"/>
                </a:ext>
              </a:extLst>
            </p:cNvPr>
            <p:cNvSpPr>
              <a:spLocks noChangeArrowheads="1"/>
            </p:cNvSpPr>
            <p:nvPr/>
          </p:nvSpPr>
          <p:spPr bwMode="auto">
            <a:xfrm>
              <a:off x="92" y="1688"/>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63" name="AutoShape 61">
              <a:extLst>
                <a:ext uri="{FF2B5EF4-FFF2-40B4-BE49-F238E27FC236}">
                  <a16:creationId xmlns:a16="http://schemas.microsoft.com/office/drawing/2014/main" id="{4CC63EFF-6B26-4596-96A4-A31C93B0FAE4}"/>
                </a:ext>
              </a:extLst>
            </p:cNvPr>
            <p:cNvSpPr>
              <a:spLocks noChangeArrowheads="1"/>
            </p:cNvSpPr>
            <p:nvPr/>
          </p:nvSpPr>
          <p:spPr bwMode="auto">
            <a:xfrm>
              <a:off x="84" y="2401"/>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64" name="AutoShape 62">
              <a:extLst>
                <a:ext uri="{FF2B5EF4-FFF2-40B4-BE49-F238E27FC236}">
                  <a16:creationId xmlns:a16="http://schemas.microsoft.com/office/drawing/2014/main" id="{61E7ECA5-960F-44FB-BF7C-06BD43A33419}"/>
                </a:ext>
              </a:extLst>
            </p:cNvPr>
            <p:cNvSpPr>
              <a:spLocks noChangeArrowheads="1"/>
            </p:cNvSpPr>
            <p:nvPr/>
          </p:nvSpPr>
          <p:spPr bwMode="auto">
            <a:xfrm>
              <a:off x="92" y="3476"/>
              <a:ext cx="186" cy="1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sp>
        <p:nvSpPr>
          <p:cNvPr id="66" name="Line 30">
            <a:extLst>
              <a:ext uri="{FF2B5EF4-FFF2-40B4-BE49-F238E27FC236}">
                <a16:creationId xmlns:a16="http://schemas.microsoft.com/office/drawing/2014/main" id="{2ABA8AFF-CF50-4CB8-8CF7-D2FB516F68FE}"/>
              </a:ext>
            </a:extLst>
          </p:cNvPr>
          <p:cNvSpPr>
            <a:spLocks noChangeShapeType="1"/>
          </p:cNvSpPr>
          <p:nvPr/>
        </p:nvSpPr>
        <p:spPr bwMode="auto">
          <a:xfrm flipV="1">
            <a:off x="1668463" y="4427538"/>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67" name="Rectangle 4">
            <a:extLst>
              <a:ext uri="{FF2B5EF4-FFF2-40B4-BE49-F238E27FC236}">
                <a16:creationId xmlns:a16="http://schemas.microsoft.com/office/drawing/2014/main" id="{0EA85C79-E1F6-470A-9D45-E99EEE4FB5AB}"/>
              </a:ext>
            </a:extLst>
          </p:cNvPr>
          <p:cNvSpPr>
            <a:spLocks noChangeArrowheads="1"/>
          </p:cNvSpPr>
          <p:nvPr/>
        </p:nvSpPr>
        <p:spPr bwMode="auto">
          <a:xfrm>
            <a:off x="2735263" y="715963"/>
            <a:ext cx="3636962" cy="107465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ar-JO" sz="4000" dirty="0">
                <a:solidFill>
                  <a:schemeClr val="tx2"/>
                </a:solidFill>
                <a:latin typeface="Arial" panose="020B0604020202020204" pitchFamily="34" charset="0"/>
                <a:cs typeface="Arial" panose="020B0604020202020204" pitchFamily="34" charset="0"/>
              </a:rPr>
              <a:t>العهد</a:t>
            </a:r>
          </a:p>
          <a:p>
            <a:pPr algn="ctr">
              <a:lnSpc>
                <a:spcPct val="80000"/>
              </a:lnSpc>
              <a:defRPr/>
            </a:pPr>
            <a:r>
              <a:rPr lang="ar-JO" sz="4000" dirty="0">
                <a:solidFill>
                  <a:schemeClr val="tx2"/>
                </a:solidFill>
                <a:latin typeface="Arial" panose="020B0604020202020204" pitchFamily="34" charset="0"/>
                <a:cs typeface="Arial" panose="020B0604020202020204" pitchFamily="34" charset="0"/>
              </a:rPr>
              <a:t>الإبراهيمي</a:t>
            </a:r>
            <a:endParaRPr lang="en-US" sz="4400" dirty="0">
              <a:solidFill>
                <a:schemeClr val="tx2"/>
              </a:solidFill>
              <a:latin typeface="Arial" panose="020B0604020202020204" pitchFamily="34" charset="0"/>
              <a:cs typeface="Arial" panose="020B0604020202020204" pitchFamily="34" charset="0"/>
            </a:endParaRPr>
          </a:p>
        </p:txBody>
      </p:sp>
      <p:sp>
        <p:nvSpPr>
          <p:cNvPr id="68" name="Rectangle 5">
            <a:extLst>
              <a:ext uri="{FF2B5EF4-FFF2-40B4-BE49-F238E27FC236}">
                <a16:creationId xmlns:a16="http://schemas.microsoft.com/office/drawing/2014/main" id="{6D6DC12F-4151-4DAA-9FC5-669A695FFB22}"/>
              </a:ext>
            </a:extLst>
          </p:cNvPr>
          <p:cNvSpPr>
            <a:spLocks noChangeArrowheads="1"/>
          </p:cNvSpPr>
          <p:nvPr/>
        </p:nvSpPr>
        <p:spPr bwMode="auto">
          <a:xfrm>
            <a:off x="650875" y="681038"/>
            <a:ext cx="1881188" cy="8284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ar-JO" sz="2400" dirty="0">
                <a:solidFill>
                  <a:srgbClr val="FD2558"/>
                </a:solidFill>
                <a:latin typeface="Arial" panose="020B0604020202020204" pitchFamily="34" charset="0"/>
                <a:ea typeface="+mn-ea"/>
                <a:cs typeface="Arial" panose="020B0604020202020204" pitchFamily="34" charset="0"/>
              </a:rPr>
              <a:t>دعوة إبراهيم</a:t>
            </a:r>
          </a:p>
          <a:p>
            <a:pPr algn="ctr">
              <a:defRPr/>
            </a:pPr>
            <a:r>
              <a:rPr lang="ar-JO" sz="2400" dirty="0">
                <a:latin typeface="Arial" panose="020B0604020202020204" pitchFamily="34" charset="0"/>
                <a:ea typeface="+mn-ea"/>
                <a:cs typeface="Arial" panose="020B0604020202020204" pitchFamily="34" charset="0"/>
              </a:rPr>
              <a:t>تك 12: 1-3</a:t>
            </a:r>
            <a:endParaRPr lang="en-US" sz="2400" dirty="0">
              <a:latin typeface="Arial" panose="020B0604020202020204" pitchFamily="34" charset="0"/>
              <a:ea typeface="+mn-ea"/>
              <a:cs typeface="Arial" panose="020B0604020202020204" pitchFamily="34" charset="0"/>
            </a:endParaRPr>
          </a:p>
        </p:txBody>
      </p:sp>
      <p:sp>
        <p:nvSpPr>
          <p:cNvPr id="69" name="Text Box 15">
            <a:extLst>
              <a:ext uri="{FF2B5EF4-FFF2-40B4-BE49-F238E27FC236}">
                <a16:creationId xmlns:a16="http://schemas.microsoft.com/office/drawing/2014/main" id="{CC28F01D-B68A-44EC-939B-EDB890304C15}"/>
              </a:ext>
            </a:extLst>
          </p:cNvPr>
          <p:cNvSpPr txBox="1">
            <a:spLocks noChangeArrowheads="1"/>
          </p:cNvSpPr>
          <p:nvPr/>
        </p:nvSpPr>
        <p:spPr bwMode="auto">
          <a:xfrm>
            <a:off x="6159500" y="649288"/>
            <a:ext cx="2670175"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defRPr/>
            </a:pPr>
            <a:r>
              <a:rPr lang="ar-JO" sz="2400" dirty="0">
                <a:solidFill>
                  <a:srgbClr val="FD2558"/>
                </a:solidFill>
                <a:latin typeface="Arial" panose="020B0604020202020204" pitchFamily="34" charset="0"/>
                <a:cs typeface="Arial" panose="020B0604020202020204" pitchFamily="34" charset="0"/>
              </a:rPr>
              <a:t>العهد</a:t>
            </a:r>
          </a:p>
          <a:p>
            <a:pPr algn="ctr" rtl="1">
              <a:defRPr/>
            </a:pPr>
            <a:r>
              <a:rPr lang="ar-JO" sz="2400" dirty="0">
                <a:latin typeface="Arial" panose="020B0604020202020204" pitchFamily="34" charset="0"/>
                <a:cs typeface="Arial" panose="020B0604020202020204" pitchFamily="34" charset="0"/>
              </a:rPr>
              <a:t>تك 15: 9-18</a:t>
            </a:r>
            <a:endParaRPr lang="en-US" sz="2000" dirty="0">
              <a:latin typeface="Arial" panose="020B0604020202020204" pitchFamily="34" charset="0"/>
              <a:cs typeface="Arial" panose="020B0604020202020204" pitchFamily="34" charset="0"/>
            </a:endParaRPr>
          </a:p>
        </p:txBody>
      </p:sp>
      <p:sp>
        <p:nvSpPr>
          <p:cNvPr id="70" name="Rectangle 6">
            <a:extLst>
              <a:ext uri="{FF2B5EF4-FFF2-40B4-BE49-F238E27FC236}">
                <a16:creationId xmlns:a16="http://schemas.microsoft.com/office/drawing/2014/main" id="{DCE86F78-B479-44BC-A3C3-1B78D944C062}"/>
              </a:ext>
            </a:extLst>
          </p:cNvPr>
          <p:cNvSpPr>
            <a:spLocks noChangeArrowheads="1"/>
          </p:cNvSpPr>
          <p:nvPr/>
        </p:nvSpPr>
        <p:spPr bwMode="auto">
          <a:xfrm>
            <a:off x="1119981" y="3589337"/>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أرض</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71" name="Line 8">
            <a:extLst>
              <a:ext uri="{FF2B5EF4-FFF2-40B4-BE49-F238E27FC236}">
                <a16:creationId xmlns:a16="http://schemas.microsoft.com/office/drawing/2014/main" id="{6BA5F8E9-3972-4995-9EF0-81A8D88DC092}"/>
              </a:ext>
            </a:extLst>
          </p:cNvPr>
          <p:cNvSpPr>
            <a:spLocks noChangeShapeType="1"/>
          </p:cNvSpPr>
          <p:nvPr/>
        </p:nvSpPr>
        <p:spPr bwMode="auto">
          <a:xfrm>
            <a:off x="1516856" y="3948112"/>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2" name="Line 9">
            <a:extLst>
              <a:ext uri="{FF2B5EF4-FFF2-40B4-BE49-F238E27FC236}">
                <a16:creationId xmlns:a16="http://schemas.microsoft.com/office/drawing/2014/main" id="{3C05E7DE-25D3-42F4-B9F7-B217DA2F87A7}"/>
              </a:ext>
            </a:extLst>
          </p:cNvPr>
          <p:cNvSpPr>
            <a:spLocks noChangeShapeType="1"/>
          </p:cNvSpPr>
          <p:nvPr/>
        </p:nvSpPr>
        <p:spPr bwMode="auto">
          <a:xfrm>
            <a:off x="5631656" y="1814512"/>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3" name="Line 10">
            <a:extLst>
              <a:ext uri="{FF2B5EF4-FFF2-40B4-BE49-F238E27FC236}">
                <a16:creationId xmlns:a16="http://schemas.microsoft.com/office/drawing/2014/main" id="{35E5D88E-3A33-455A-BD00-9C02340FF524}"/>
              </a:ext>
            </a:extLst>
          </p:cNvPr>
          <p:cNvSpPr>
            <a:spLocks noChangeShapeType="1"/>
          </p:cNvSpPr>
          <p:nvPr/>
        </p:nvSpPr>
        <p:spPr bwMode="auto">
          <a:xfrm>
            <a:off x="3650456" y="1814512"/>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4" name="Line 11">
            <a:extLst>
              <a:ext uri="{FF2B5EF4-FFF2-40B4-BE49-F238E27FC236}">
                <a16:creationId xmlns:a16="http://schemas.microsoft.com/office/drawing/2014/main" id="{76FC854F-B977-41D9-A2A7-82ECBA5BCAD5}"/>
              </a:ext>
            </a:extLst>
          </p:cNvPr>
          <p:cNvSpPr>
            <a:spLocks noChangeShapeType="1"/>
          </p:cNvSpPr>
          <p:nvPr/>
        </p:nvSpPr>
        <p:spPr bwMode="auto">
          <a:xfrm>
            <a:off x="1516856" y="2881312"/>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75" name="Rectangle 18">
            <a:extLst>
              <a:ext uri="{FF2B5EF4-FFF2-40B4-BE49-F238E27FC236}">
                <a16:creationId xmlns:a16="http://schemas.microsoft.com/office/drawing/2014/main" id="{1854AFCB-9CCC-4DB6-B42F-04759301795D}"/>
              </a:ext>
            </a:extLst>
          </p:cNvPr>
          <p:cNvSpPr>
            <a:spLocks noChangeArrowheads="1"/>
          </p:cNvSpPr>
          <p:nvPr/>
        </p:nvSpPr>
        <p:spPr bwMode="auto">
          <a:xfrm>
            <a:off x="3963194" y="3568700"/>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نسل</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76" name="Rectangle 19">
            <a:extLst>
              <a:ext uri="{FF2B5EF4-FFF2-40B4-BE49-F238E27FC236}">
                <a16:creationId xmlns:a16="http://schemas.microsoft.com/office/drawing/2014/main" id="{5801EBDF-5F8A-4FE1-AC90-43167F1C1A75}"/>
              </a:ext>
            </a:extLst>
          </p:cNvPr>
          <p:cNvSpPr>
            <a:spLocks noChangeArrowheads="1"/>
          </p:cNvSpPr>
          <p:nvPr/>
        </p:nvSpPr>
        <p:spPr bwMode="auto">
          <a:xfrm>
            <a:off x="6130131" y="3584575"/>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بركة</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77" name="Rectangle 20">
            <a:extLst>
              <a:ext uri="{FF2B5EF4-FFF2-40B4-BE49-F238E27FC236}">
                <a16:creationId xmlns:a16="http://schemas.microsoft.com/office/drawing/2014/main" id="{028B3DE5-1A5E-4EB6-81CC-1E8041B1A881}"/>
              </a:ext>
            </a:extLst>
          </p:cNvPr>
          <p:cNvSpPr>
            <a:spLocks noChangeArrowheads="1"/>
          </p:cNvSpPr>
          <p:nvPr/>
        </p:nvSpPr>
        <p:spPr bwMode="auto">
          <a:xfrm>
            <a:off x="1121569" y="2844800"/>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13: 15</a:t>
            </a:r>
          </a:p>
        </p:txBody>
      </p:sp>
      <p:sp>
        <p:nvSpPr>
          <p:cNvPr id="78" name="Rectangle 21">
            <a:extLst>
              <a:ext uri="{FF2B5EF4-FFF2-40B4-BE49-F238E27FC236}">
                <a16:creationId xmlns:a16="http://schemas.microsoft.com/office/drawing/2014/main" id="{AA1B0671-0203-46A8-AEF5-42974F844F31}"/>
              </a:ext>
            </a:extLst>
          </p:cNvPr>
          <p:cNvSpPr>
            <a:spLocks noChangeArrowheads="1"/>
          </p:cNvSpPr>
          <p:nvPr/>
        </p:nvSpPr>
        <p:spPr bwMode="auto">
          <a:xfrm>
            <a:off x="1077119" y="4017962"/>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1</a:t>
            </a:r>
          </a:p>
        </p:txBody>
      </p:sp>
      <p:sp>
        <p:nvSpPr>
          <p:cNvPr id="79" name="Rectangle 25">
            <a:extLst>
              <a:ext uri="{FF2B5EF4-FFF2-40B4-BE49-F238E27FC236}">
                <a16:creationId xmlns:a16="http://schemas.microsoft.com/office/drawing/2014/main" id="{C9AE6FBF-D94A-44DE-905A-EAA05BF94728}"/>
              </a:ext>
            </a:extLst>
          </p:cNvPr>
          <p:cNvSpPr>
            <a:spLocks noChangeArrowheads="1"/>
          </p:cNvSpPr>
          <p:nvPr/>
        </p:nvSpPr>
        <p:spPr bwMode="auto">
          <a:xfrm>
            <a:off x="3896519" y="4021137"/>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2</a:t>
            </a:r>
          </a:p>
        </p:txBody>
      </p:sp>
      <p:sp>
        <p:nvSpPr>
          <p:cNvPr id="80" name="Rectangle 26">
            <a:extLst>
              <a:ext uri="{FF2B5EF4-FFF2-40B4-BE49-F238E27FC236}">
                <a16:creationId xmlns:a16="http://schemas.microsoft.com/office/drawing/2014/main" id="{164A7160-627D-4236-ADED-B2C687D58099}"/>
              </a:ext>
            </a:extLst>
          </p:cNvPr>
          <p:cNvSpPr>
            <a:spLocks noChangeArrowheads="1"/>
          </p:cNvSpPr>
          <p:nvPr/>
        </p:nvSpPr>
        <p:spPr bwMode="auto">
          <a:xfrm>
            <a:off x="6563519" y="4029075"/>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3</a:t>
            </a:r>
          </a:p>
        </p:txBody>
      </p:sp>
      <p:sp>
        <p:nvSpPr>
          <p:cNvPr id="81" name="Rectangle 27">
            <a:extLst>
              <a:ext uri="{FF2B5EF4-FFF2-40B4-BE49-F238E27FC236}">
                <a16:creationId xmlns:a16="http://schemas.microsoft.com/office/drawing/2014/main" id="{577AF3E0-5B83-432B-8C84-792344F64263}"/>
              </a:ext>
            </a:extLst>
          </p:cNvPr>
          <p:cNvSpPr>
            <a:spLocks noChangeArrowheads="1"/>
          </p:cNvSpPr>
          <p:nvPr/>
        </p:nvSpPr>
        <p:spPr bwMode="auto">
          <a:xfrm>
            <a:off x="3585369" y="2836862"/>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13: 14-16</a:t>
            </a:r>
          </a:p>
        </p:txBody>
      </p:sp>
      <p:sp>
        <p:nvSpPr>
          <p:cNvPr id="82" name="Rectangle 28">
            <a:extLst>
              <a:ext uri="{FF2B5EF4-FFF2-40B4-BE49-F238E27FC236}">
                <a16:creationId xmlns:a16="http://schemas.microsoft.com/office/drawing/2014/main" id="{A9705F21-894B-44A0-9C4B-4F7AE5E29F84}"/>
              </a:ext>
            </a:extLst>
          </p:cNvPr>
          <p:cNvSpPr>
            <a:spLocks noChangeArrowheads="1"/>
          </p:cNvSpPr>
          <p:nvPr/>
        </p:nvSpPr>
        <p:spPr bwMode="auto">
          <a:xfrm>
            <a:off x="6447631" y="2846387"/>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15: 9-18</a:t>
            </a:r>
          </a:p>
        </p:txBody>
      </p:sp>
      <p:sp>
        <p:nvSpPr>
          <p:cNvPr id="83" name="Rectangle 34">
            <a:extLst>
              <a:ext uri="{FF2B5EF4-FFF2-40B4-BE49-F238E27FC236}">
                <a16:creationId xmlns:a16="http://schemas.microsoft.com/office/drawing/2014/main" id="{5D23085F-D3D8-4E9E-B6AF-A02C0BE96827}"/>
              </a:ext>
            </a:extLst>
          </p:cNvPr>
          <p:cNvSpPr>
            <a:spLocks noChangeArrowheads="1"/>
          </p:cNvSpPr>
          <p:nvPr/>
        </p:nvSpPr>
        <p:spPr bwMode="auto">
          <a:xfrm>
            <a:off x="802481" y="2428875"/>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chemeClr val="folHlink"/>
                </a:solidFill>
                <a:latin typeface="Arial" panose="020B0604020202020204" pitchFamily="34" charset="0"/>
                <a:ea typeface="+mn-ea"/>
                <a:cs typeface="Arial" panose="020B0604020202020204" pitchFamily="34" charset="0"/>
              </a:rPr>
              <a:t>أبدي</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84" name="Rectangle 35">
            <a:extLst>
              <a:ext uri="{FF2B5EF4-FFF2-40B4-BE49-F238E27FC236}">
                <a16:creationId xmlns:a16="http://schemas.microsoft.com/office/drawing/2014/main" id="{0FD184D7-F354-4B8F-A5CA-D2C628244679}"/>
              </a:ext>
            </a:extLst>
          </p:cNvPr>
          <p:cNvSpPr>
            <a:spLocks noChangeArrowheads="1"/>
          </p:cNvSpPr>
          <p:nvPr/>
        </p:nvSpPr>
        <p:spPr bwMode="auto">
          <a:xfrm>
            <a:off x="3647281" y="2408237"/>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chemeClr val="folHlink"/>
                </a:solidFill>
                <a:latin typeface="Arial" panose="020B0604020202020204" pitchFamily="34" charset="0"/>
                <a:ea typeface="+mn-ea"/>
                <a:cs typeface="Arial" panose="020B0604020202020204" pitchFamily="34" charset="0"/>
              </a:rPr>
              <a:t>حرفي</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85" name="Rectangle 36">
            <a:extLst>
              <a:ext uri="{FF2B5EF4-FFF2-40B4-BE49-F238E27FC236}">
                <a16:creationId xmlns:a16="http://schemas.microsoft.com/office/drawing/2014/main" id="{06A68081-7DBF-43F2-A47C-D168157632A8}"/>
              </a:ext>
            </a:extLst>
          </p:cNvPr>
          <p:cNvSpPr>
            <a:spLocks noChangeArrowheads="1"/>
          </p:cNvSpPr>
          <p:nvPr/>
        </p:nvSpPr>
        <p:spPr bwMode="auto">
          <a:xfrm>
            <a:off x="5680869" y="2424112"/>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JO" sz="2800" dirty="0">
                <a:solidFill>
                  <a:schemeClr val="folHlink"/>
                </a:solidFill>
                <a:latin typeface="Arial" panose="020B0604020202020204" pitchFamily="34" charset="0"/>
                <a:ea typeface="+mn-ea"/>
                <a:cs typeface="Arial" panose="020B0604020202020204" pitchFamily="34" charset="0"/>
              </a:rPr>
              <a:t>غير مشروط</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86" name="Rectangle 33">
            <a:extLst>
              <a:ext uri="{FF2B5EF4-FFF2-40B4-BE49-F238E27FC236}">
                <a16:creationId xmlns:a16="http://schemas.microsoft.com/office/drawing/2014/main" id="{CD9CA410-A53B-4685-B04F-BD517A12BF40}"/>
              </a:ext>
            </a:extLst>
          </p:cNvPr>
          <p:cNvSpPr>
            <a:spLocks noChangeArrowheads="1"/>
          </p:cNvSpPr>
          <p:nvPr/>
        </p:nvSpPr>
        <p:spPr bwMode="auto">
          <a:xfrm>
            <a:off x="2661444" y="4783137"/>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rtl="1">
              <a:defRPr/>
            </a:pPr>
            <a:r>
              <a:rPr lang="ar-JO" sz="2000" dirty="0">
                <a:solidFill>
                  <a:schemeClr val="folHlink"/>
                </a:solidFill>
                <a:latin typeface="Arial" panose="020B0604020202020204" pitchFamily="34" charset="0"/>
                <a:ea typeface="+mn-ea"/>
                <a:cs typeface="Arial" panose="020B0604020202020204" pitchFamily="34" charset="0"/>
              </a:rPr>
              <a:t>العهود الفرعية الموسّعة</a:t>
            </a:r>
            <a:endParaRPr lang="en-US" sz="2000" dirty="0">
              <a:solidFill>
                <a:schemeClr val="folHlink"/>
              </a:solidFill>
              <a:latin typeface="Arial" panose="020B0604020202020204" pitchFamily="34" charset="0"/>
              <a:ea typeface="+mn-ea"/>
              <a:cs typeface="Arial" panose="020B0604020202020204" pitchFamily="34" charset="0"/>
            </a:endParaRPr>
          </a:p>
        </p:txBody>
      </p:sp>
      <p:sp>
        <p:nvSpPr>
          <p:cNvPr id="87" name="Line 30">
            <a:extLst>
              <a:ext uri="{FF2B5EF4-FFF2-40B4-BE49-F238E27FC236}">
                <a16:creationId xmlns:a16="http://schemas.microsoft.com/office/drawing/2014/main" id="{F91F5F00-D010-470A-8DBC-903AACF14447}"/>
              </a:ext>
            </a:extLst>
          </p:cNvPr>
          <p:cNvSpPr>
            <a:spLocks noChangeShapeType="1"/>
          </p:cNvSpPr>
          <p:nvPr/>
        </p:nvSpPr>
        <p:spPr bwMode="auto">
          <a:xfrm flipV="1">
            <a:off x="1680369" y="4413250"/>
            <a:ext cx="1587" cy="868362"/>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88" name="Rectangle 56">
            <a:extLst>
              <a:ext uri="{FF2B5EF4-FFF2-40B4-BE49-F238E27FC236}">
                <a16:creationId xmlns:a16="http://schemas.microsoft.com/office/drawing/2014/main" id="{3BA2EA9A-B297-424B-8ED5-4DA330EE8048}"/>
              </a:ext>
            </a:extLst>
          </p:cNvPr>
          <p:cNvSpPr>
            <a:spLocks noChangeArrowheads="1"/>
          </p:cNvSpPr>
          <p:nvPr/>
        </p:nvSpPr>
        <p:spPr bwMode="auto">
          <a:xfrm>
            <a:off x="882650" y="5259388"/>
            <a:ext cx="1570038"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r>
              <a:rPr lang="en-US" sz="2800" dirty="0">
                <a:latin typeface="Arial" panose="020B0604020202020204" pitchFamily="34" charset="0"/>
                <a:ea typeface="+mn-ea"/>
                <a:cs typeface="Arial" panose="020B0604020202020204" pitchFamily="34" charset="0"/>
              </a:rPr>
              <a:t>  </a:t>
            </a:r>
            <a:r>
              <a:rPr lang="ar-JO" sz="2800" dirty="0">
                <a:latin typeface="Arial" panose="020B0604020202020204" pitchFamily="34" charset="0"/>
                <a:ea typeface="+mn-ea"/>
                <a:cs typeface="Arial" panose="020B0604020202020204" pitchFamily="34" charset="0"/>
              </a:rPr>
              <a:t>الأرض</a:t>
            </a:r>
            <a:endParaRPr lang="en-US" sz="2800" dirty="0">
              <a:latin typeface="Arial" panose="020B0604020202020204" pitchFamily="34" charset="0"/>
              <a:ea typeface="+mn-ea"/>
              <a:cs typeface="Arial" panose="020B0604020202020204" pitchFamily="34" charset="0"/>
            </a:endParaRPr>
          </a:p>
        </p:txBody>
      </p:sp>
      <p:sp>
        <p:nvSpPr>
          <p:cNvPr id="89" name="Rectangle 57">
            <a:extLst>
              <a:ext uri="{FF2B5EF4-FFF2-40B4-BE49-F238E27FC236}">
                <a16:creationId xmlns:a16="http://schemas.microsoft.com/office/drawing/2014/main" id="{ABAFD5FD-A67E-4CA5-9331-A57B6931D6F6}"/>
              </a:ext>
            </a:extLst>
          </p:cNvPr>
          <p:cNvSpPr>
            <a:spLocks noChangeArrowheads="1"/>
          </p:cNvSpPr>
          <p:nvPr/>
        </p:nvSpPr>
        <p:spPr bwMode="auto">
          <a:xfrm>
            <a:off x="735013" y="5708650"/>
            <a:ext cx="1852612"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التثنية 30: 1-10</a:t>
            </a:r>
            <a:endParaRPr lang="en-US" sz="2000" dirty="0">
              <a:latin typeface="Arial" panose="020B0604020202020204" pitchFamily="34" charset="0"/>
              <a:ea typeface="+mn-ea"/>
              <a:cs typeface="Arial" panose="020B0604020202020204" pitchFamily="34" charset="0"/>
            </a:endParaRPr>
          </a:p>
        </p:txBody>
      </p:sp>
      <p:sp>
        <p:nvSpPr>
          <p:cNvPr id="91" name="Rectangle 29">
            <a:extLst>
              <a:ext uri="{FF2B5EF4-FFF2-40B4-BE49-F238E27FC236}">
                <a16:creationId xmlns:a16="http://schemas.microsoft.com/office/drawing/2014/main" id="{698E13CD-3FED-4BD0-87E3-EED0AAAD06EE}"/>
              </a:ext>
            </a:extLst>
          </p:cNvPr>
          <p:cNvSpPr>
            <a:spLocks noChangeArrowheads="1"/>
          </p:cNvSpPr>
          <p:nvPr/>
        </p:nvSpPr>
        <p:spPr bwMode="auto">
          <a:xfrm>
            <a:off x="336550" y="63277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ar-JO" sz="2400" dirty="0">
                <a:solidFill>
                  <a:srgbClr val="FFFF39"/>
                </a:solidFill>
                <a:latin typeface="Arial" panose="020B0604020202020204" pitchFamily="34" charset="0"/>
                <a:ea typeface="+mn-ea"/>
                <a:cs typeface="Arial" panose="020B0604020202020204" pitchFamily="34" charset="0"/>
              </a:rPr>
              <a:t>"العمود الفقري" للإعلان الكتابي</a:t>
            </a:r>
            <a:endParaRPr lang="en-US" sz="2400" dirty="0">
              <a:solidFill>
                <a:srgbClr val="FFFF39"/>
              </a:solidFill>
              <a:latin typeface="Arial" panose="020B0604020202020204" pitchFamily="34" charset="0"/>
              <a:ea typeface="+mn-ea"/>
              <a:cs typeface="Arial" panose="020B0604020202020204" pitchFamily="34" charset="0"/>
            </a:endParaRPr>
          </a:p>
        </p:txBody>
      </p:sp>
      <p:sp>
        <p:nvSpPr>
          <p:cNvPr id="92" name="Line 31">
            <a:extLst>
              <a:ext uri="{FF2B5EF4-FFF2-40B4-BE49-F238E27FC236}">
                <a16:creationId xmlns:a16="http://schemas.microsoft.com/office/drawing/2014/main" id="{49D1089F-DCB0-4C44-AB73-6F4AF2491BCF}"/>
              </a:ext>
            </a:extLst>
          </p:cNvPr>
          <p:cNvSpPr>
            <a:spLocks noChangeShapeType="1"/>
          </p:cNvSpPr>
          <p:nvPr/>
        </p:nvSpPr>
        <p:spPr bwMode="auto">
          <a:xfrm flipH="1">
            <a:off x="4560888" y="437038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93" name="TextBox 92">
            <a:extLst>
              <a:ext uri="{FF2B5EF4-FFF2-40B4-BE49-F238E27FC236}">
                <a16:creationId xmlns:a16="http://schemas.microsoft.com/office/drawing/2014/main" id="{EBE1FE43-ABA1-4EF1-800C-A0D985AAF254}"/>
              </a:ext>
            </a:extLst>
          </p:cNvPr>
          <p:cNvSpPr txBox="1"/>
          <p:nvPr/>
        </p:nvSpPr>
        <p:spPr>
          <a:xfrm>
            <a:off x="762000" y="1061819"/>
            <a:ext cx="7964488" cy="4339650"/>
          </a:xfrm>
          <a:prstGeom prst="rect">
            <a:avLst/>
          </a:prstGeom>
          <a:noFill/>
          <a:ln>
            <a:noFill/>
          </a:ln>
          <a:scene3d>
            <a:camera prst="isometricOffAxis1Right"/>
            <a:lightRig rig="threePt" dir="t"/>
          </a:scene3d>
        </p:spPr>
        <p:style>
          <a:lnRef idx="0">
            <a:scrgbClr r="0" g="0" b="0"/>
          </a:lnRef>
          <a:fillRef idx="0">
            <a:scrgbClr r="0" g="0" b="0"/>
          </a:fillRef>
          <a:effectRef idx="0">
            <a:scrgbClr r="0" g="0" b="0"/>
          </a:effectRef>
          <a:fontRef idx="minor">
            <a:schemeClr val="accent1"/>
          </a:fontRef>
        </p:style>
        <p:txBody>
          <a:bodyPr wrap="square" rtlCol="1">
            <a:spAutoFit/>
          </a:bodyPr>
          <a:lstStyle/>
          <a:p>
            <a:pPr algn="ctr" rtl="1"/>
            <a:r>
              <a:rPr lang="ar-JO" sz="1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العهد</a:t>
            </a:r>
          </a:p>
          <a:p>
            <a:pPr algn="ctr" rtl="1"/>
            <a:r>
              <a:rPr lang="ar-JO" sz="13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الجديد</a:t>
            </a:r>
          </a:p>
        </p:txBody>
      </p:sp>
      <p:sp>
        <p:nvSpPr>
          <p:cNvPr id="94" name="Line 32">
            <a:extLst>
              <a:ext uri="{FF2B5EF4-FFF2-40B4-BE49-F238E27FC236}">
                <a16:creationId xmlns:a16="http://schemas.microsoft.com/office/drawing/2014/main" id="{E550D408-0DE1-4DAE-A9D2-D70B3F5900CE}"/>
              </a:ext>
            </a:extLst>
          </p:cNvPr>
          <p:cNvSpPr>
            <a:spLocks noChangeShapeType="1"/>
          </p:cNvSpPr>
          <p:nvPr/>
        </p:nvSpPr>
        <p:spPr bwMode="auto">
          <a:xfrm flipH="1">
            <a:off x="7264400" y="4389438"/>
            <a:ext cx="0" cy="89693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95" name="Rectangle 64">
            <a:extLst>
              <a:ext uri="{FF2B5EF4-FFF2-40B4-BE49-F238E27FC236}">
                <a16:creationId xmlns:a16="http://schemas.microsoft.com/office/drawing/2014/main" id="{85267843-AC19-4D95-B0B4-8DBB714B1B3E}"/>
              </a:ext>
            </a:extLst>
          </p:cNvPr>
          <p:cNvSpPr>
            <a:spLocks noChangeArrowheads="1"/>
          </p:cNvSpPr>
          <p:nvPr/>
        </p:nvSpPr>
        <p:spPr bwMode="auto">
          <a:xfrm>
            <a:off x="6799263" y="5246688"/>
            <a:ext cx="995362"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ar-JO" sz="2800" dirty="0">
                <a:latin typeface="Arial" panose="020B0604020202020204" pitchFamily="34" charset="0"/>
                <a:ea typeface="+mn-ea"/>
                <a:cs typeface="Arial" panose="020B0604020202020204" pitchFamily="34" charset="0"/>
              </a:rPr>
              <a:t>الجديد</a:t>
            </a:r>
            <a:endParaRPr lang="en-US" sz="2800" dirty="0">
              <a:latin typeface="Arial" panose="020B0604020202020204" pitchFamily="34" charset="0"/>
              <a:ea typeface="+mn-ea"/>
              <a:cs typeface="Arial" panose="020B0604020202020204" pitchFamily="34" charset="0"/>
            </a:endParaRPr>
          </a:p>
        </p:txBody>
      </p:sp>
      <p:sp>
        <p:nvSpPr>
          <p:cNvPr id="96" name="Rectangle 65">
            <a:extLst>
              <a:ext uri="{FF2B5EF4-FFF2-40B4-BE49-F238E27FC236}">
                <a16:creationId xmlns:a16="http://schemas.microsoft.com/office/drawing/2014/main" id="{7042BD0C-1F0A-4EBA-B274-CCBBF8C8AD1D}"/>
              </a:ext>
            </a:extLst>
          </p:cNvPr>
          <p:cNvSpPr>
            <a:spLocks noChangeArrowheads="1"/>
          </p:cNvSpPr>
          <p:nvPr/>
        </p:nvSpPr>
        <p:spPr bwMode="auto">
          <a:xfrm>
            <a:off x="6494463" y="5721350"/>
            <a:ext cx="17526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ارميا 31: 31-34</a:t>
            </a:r>
            <a:endParaRPr lang="en-US" sz="2000" dirty="0">
              <a:latin typeface="Arial" panose="020B0604020202020204" pitchFamily="34" charset="0"/>
              <a:ea typeface="+mn-ea"/>
              <a:cs typeface="Arial" panose="020B0604020202020204" pitchFamily="34" charset="0"/>
            </a:endParaRPr>
          </a:p>
        </p:txBody>
      </p:sp>
      <p:sp>
        <p:nvSpPr>
          <p:cNvPr id="97" name="AutoShape 72">
            <a:extLst>
              <a:ext uri="{FF2B5EF4-FFF2-40B4-BE49-F238E27FC236}">
                <a16:creationId xmlns:a16="http://schemas.microsoft.com/office/drawing/2014/main" id="{26288964-8591-4B1D-B960-F09D420B063E}"/>
              </a:ext>
            </a:extLst>
          </p:cNvPr>
          <p:cNvSpPr>
            <a:spLocks noChangeArrowheads="1"/>
          </p:cNvSpPr>
          <p:nvPr/>
        </p:nvSpPr>
        <p:spPr bwMode="auto">
          <a:xfrm>
            <a:off x="6273800" y="5232400"/>
            <a:ext cx="2044700" cy="965200"/>
          </a:xfrm>
          <a:prstGeom prst="roundRect">
            <a:avLst>
              <a:gd name="adj" fmla="val 16667"/>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9453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childTnLst>
                                </p:cTn>
                              </p:par>
                            </p:childTnLst>
                          </p:cTn>
                        </p:par>
                        <p:par>
                          <p:cTn id="12" fill="hold">
                            <p:stCondLst>
                              <p:cond delay="2000"/>
                            </p:stCondLst>
                            <p:childTnLst>
                              <p:par>
                                <p:cTn id="13" presetID="23" presetClass="entr" presetSubtype="272" fill="hold" grpId="0" nodeType="afterEffect">
                                  <p:stCondLst>
                                    <p:cond delay="0"/>
                                  </p:stCondLst>
                                  <p:childTnLst>
                                    <p:set>
                                      <p:cBhvr>
                                        <p:cTn id="14" dur="1" fill="hold">
                                          <p:stCondLst>
                                            <p:cond delay="0"/>
                                          </p:stCondLst>
                                        </p:cTn>
                                        <p:tgtEl>
                                          <p:spTgt spid="75"/>
                                        </p:tgtEl>
                                        <p:attrNameLst>
                                          <p:attrName>style.visibility</p:attrName>
                                        </p:attrNameLst>
                                      </p:cBhvr>
                                      <p:to>
                                        <p:strVal val="visible"/>
                                      </p:to>
                                    </p:set>
                                    <p:anim calcmode="lin" valueType="num">
                                      <p:cBhvr>
                                        <p:cTn id="15" dur="500" fill="hold"/>
                                        <p:tgtEl>
                                          <p:spTgt spid="75"/>
                                        </p:tgtEl>
                                        <p:attrNameLst>
                                          <p:attrName>ppt_w</p:attrName>
                                        </p:attrNameLst>
                                      </p:cBhvr>
                                      <p:tavLst>
                                        <p:tav tm="0">
                                          <p:val>
                                            <p:strVal val="2/3*#ppt_w"/>
                                          </p:val>
                                        </p:tav>
                                        <p:tav tm="100000">
                                          <p:val>
                                            <p:strVal val="#ppt_w"/>
                                          </p:val>
                                        </p:tav>
                                      </p:tavLst>
                                    </p:anim>
                                    <p:anim calcmode="lin" valueType="num">
                                      <p:cBhvr>
                                        <p:cTn id="16" dur="500" fill="hold"/>
                                        <p:tgtEl>
                                          <p:spTgt spid="75"/>
                                        </p:tgtEl>
                                        <p:attrNameLst>
                                          <p:attrName>ppt_h</p:attrName>
                                        </p:attrNameLst>
                                      </p:cBhvr>
                                      <p:tavLst>
                                        <p:tav tm="0">
                                          <p:val>
                                            <p:strVal val="2/3*#ppt_h"/>
                                          </p:val>
                                        </p:tav>
                                        <p:tav tm="100000">
                                          <p:val>
                                            <p:strVal val="#ppt_h"/>
                                          </p:val>
                                        </p:tav>
                                      </p:tavLst>
                                    </p:anim>
                                  </p:childTnLst>
                                </p:cTn>
                              </p:par>
                            </p:childTnLst>
                          </p:cTn>
                        </p:par>
                        <p:par>
                          <p:cTn id="17" fill="hold">
                            <p:stCondLst>
                              <p:cond delay="2500"/>
                            </p:stCondLst>
                            <p:childTnLst>
                              <p:par>
                                <p:cTn id="18" presetID="23" presetClass="entr" presetSubtype="272" fill="hold" grpId="0" nodeType="afterEffect">
                                  <p:stCondLst>
                                    <p:cond delay="0"/>
                                  </p:stCondLst>
                                  <p:childTnLst>
                                    <p:set>
                                      <p:cBhvr>
                                        <p:cTn id="19" dur="1" fill="hold">
                                          <p:stCondLst>
                                            <p:cond delay="0"/>
                                          </p:stCondLst>
                                        </p:cTn>
                                        <p:tgtEl>
                                          <p:spTgt spid="76"/>
                                        </p:tgtEl>
                                        <p:attrNameLst>
                                          <p:attrName>style.visibility</p:attrName>
                                        </p:attrNameLst>
                                      </p:cBhvr>
                                      <p:to>
                                        <p:strVal val="visible"/>
                                      </p:to>
                                    </p:set>
                                    <p:anim calcmode="lin" valueType="num">
                                      <p:cBhvr>
                                        <p:cTn id="20" dur="500" fill="hold"/>
                                        <p:tgtEl>
                                          <p:spTgt spid="76"/>
                                        </p:tgtEl>
                                        <p:attrNameLst>
                                          <p:attrName>ppt_w</p:attrName>
                                        </p:attrNameLst>
                                      </p:cBhvr>
                                      <p:tavLst>
                                        <p:tav tm="0">
                                          <p:val>
                                            <p:strVal val="2/3*#ppt_w"/>
                                          </p:val>
                                        </p:tav>
                                        <p:tav tm="100000">
                                          <p:val>
                                            <p:strVal val="#ppt_w"/>
                                          </p:val>
                                        </p:tav>
                                      </p:tavLst>
                                    </p:anim>
                                    <p:anim calcmode="lin" valueType="num">
                                      <p:cBhvr>
                                        <p:cTn id="21" dur="500" fill="hold"/>
                                        <p:tgtEl>
                                          <p:spTgt spid="76"/>
                                        </p:tgtEl>
                                        <p:attrNameLst>
                                          <p:attrName>ppt_h</p:attrName>
                                        </p:attrNameLst>
                                      </p:cBhvr>
                                      <p:tavLst>
                                        <p:tav tm="0">
                                          <p:val>
                                            <p:strVal val="2/3*#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272" fill="hold" grpId="0" nodeType="clickEffect">
                                  <p:stCondLst>
                                    <p:cond delay="0"/>
                                  </p:stCondLst>
                                  <p:childTnLst>
                                    <p:set>
                                      <p:cBhvr>
                                        <p:cTn id="25" dur="1" fill="hold">
                                          <p:stCondLst>
                                            <p:cond delay="0"/>
                                          </p:stCondLst>
                                        </p:cTn>
                                        <p:tgtEl>
                                          <p:spTgt spid="83"/>
                                        </p:tgtEl>
                                        <p:attrNameLst>
                                          <p:attrName>style.visibility</p:attrName>
                                        </p:attrNameLst>
                                      </p:cBhvr>
                                      <p:to>
                                        <p:strVal val="visible"/>
                                      </p:to>
                                    </p:set>
                                    <p:anim calcmode="lin" valueType="num">
                                      <p:cBhvr>
                                        <p:cTn id="26" dur="500" fill="hold"/>
                                        <p:tgtEl>
                                          <p:spTgt spid="83"/>
                                        </p:tgtEl>
                                        <p:attrNameLst>
                                          <p:attrName>ppt_w</p:attrName>
                                        </p:attrNameLst>
                                      </p:cBhvr>
                                      <p:tavLst>
                                        <p:tav tm="0">
                                          <p:val>
                                            <p:strVal val="2/3*#ppt_w"/>
                                          </p:val>
                                        </p:tav>
                                        <p:tav tm="100000">
                                          <p:val>
                                            <p:strVal val="#ppt_w"/>
                                          </p:val>
                                        </p:tav>
                                      </p:tavLst>
                                    </p:anim>
                                    <p:anim calcmode="lin" valueType="num">
                                      <p:cBhvr>
                                        <p:cTn id="27" dur="500" fill="hold"/>
                                        <p:tgtEl>
                                          <p:spTgt spid="83"/>
                                        </p:tgtEl>
                                        <p:attrNameLst>
                                          <p:attrName>ppt_h</p:attrName>
                                        </p:attrNameLst>
                                      </p:cBhvr>
                                      <p:tavLst>
                                        <p:tav tm="0">
                                          <p:val>
                                            <p:strVal val="2/3*#ppt_h"/>
                                          </p:val>
                                        </p:tav>
                                        <p:tav tm="100000">
                                          <p:val>
                                            <p:strVal val="#ppt_h"/>
                                          </p:val>
                                        </p:tav>
                                      </p:tavLst>
                                    </p:anim>
                                  </p:childTnLst>
                                </p:cTn>
                              </p:par>
                            </p:childTnLst>
                          </p:cTn>
                        </p:par>
                        <p:par>
                          <p:cTn id="28" fill="hold">
                            <p:stCondLst>
                              <p:cond delay="500"/>
                            </p:stCondLst>
                            <p:childTnLst>
                              <p:par>
                                <p:cTn id="29" presetID="23" presetClass="entr" presetSubtype="272"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 calcmode="lin" valueType="num">
                                      <p:cBhvr>
                                        <p:cTn id="31" dur="500" fill="hold"/>
                                        <p:tgtEl>
                                          <p:spTgt spid="84"/>
                                        </p:tgtEl>
                                        <p:attrNameLst>
                                          <p:attrName>ppt_w</p:attrName>
                                        </p:attrNameLst>
                                      </p:cBhvr>
                                      <p:tavLst>
                                        <p:tav tm="0">
                                          <p:val>
                                            <p:strVal val="2/3*#ppt_w"/>
                                          </p:val>
                                        </p:tav>
                                        <p:tav tm="100000">
                                          <p:val>
                                            <p:strVal val="#ppt_w"/>
                                          </p:val>
                                        </p:tav>
                                      </p:tavLst>
                                    </p:anim>
                                    <p:anim calcmode="lin" valueType="num">
                                      <p:cBhvr>
                                        <p:cTn id="32" dur="500" fill="hold"/>
                                        <p:tgtEl>
                                          <p:spTgt spid="84"/>
                                        </p:tgtEl>
                                        <p:attrNameLst>
                                          <p:attrName>ppt_h</p:attrName>
                                        </p:attrNameLst>
                                      </p:cBhvr>
                                      <p:tavLst>
                                        <p:tav tm="0">
                                          <p:val>
                                            <p:strVal val="2/3*#ppt_h"/>
                                          </p:val>
                                        </p:tav>
                                        <p:tav tm="100000">
                                          <p:val>
                                            <p:strVal val="#ppt_h"/>
                                          </p:val>
                                        </p:tav>
                                      </p:tavLst>
                                    </p:anim>
                                  </p:childTnLst>
                                </p:cTn>
                              </p:par>
                            </p:childTnLst>
                          </p:cTn>
                        </p:par>
                        <p:par>
                          <p:cTn id="33" fill="hold">
                            <p:stCondLst>
                              <p:cond delay="1000"/>
                            </p:stCondLst>
                            <p:childTnLst>
                              <p:par>
                                <p:cTn id="34" presetID="23" presetClass="entr" presetSubtype="272" fill="hold" grpId="0" nodeType="afterEffect">
                                  <p:stCondLst>
                                    <p:cond delay="0"/>
                                  </p:stCondLst>
                                  <p:childTnLst>
                                    <p:set>
                                      <p:cBhvr>
                                        <p:cTn id="35" dur="1" fill="hold">
                                          <p:stCondLst>
                                            <p:cond delay="0"/>
                                          </p:stCondLst>
                                        </p:cTn>
                                        <p:tgtEl>
                                          <p:spTgt spid="85"/>
                                        </p:tgtEl>
                                        <p:attrNameLst>
                                          <p:attrName>style.visibility</p:attrName>
                                        </p:attrNameLst>
                                      </p:cBhvr>
                                      <p:to>
                                        <p:strVal val="visible"/>
                                      </p:to>
                                    </p:set>
                                    <p:anim calcmode="lin" valueType="num">
                                      <p:cBhvr>
                                        <p:cTn id="36" dur="500" fill="hold"/>
                                        <p:tgtEl>
                                          <p:spTgt spid="85"/>
                                        </p:tgtEl>
                                        <p:attrNameLst>
                                          <p:attrName>ppt_w</p:attrName>
                                        </p:attrNameLst>
                                      </p:cBhvr>
                                      <p:tavLst>
                                        <p:tav tm="0">
                                          <p:val>
                                            <p:strVal val="2/3*#ppt_w"/>
                                          </p:val>
                                        </p:tav>
                                        <p:tav tm="100000">
                                          <p:val>
                                            <p:strVal val="#ppt_w"/>
                                          </p:val>
                                        </p:tav>
                                      </p:tavLst>
                                    </p:anim>
                                    <p:anim calcmode="lin" valueType="num">
                                      <p:cBhvr>
                                        <p:cTn id="37" dur="500" fill="hold"/>
                                        <p:tgtEl>
                                          <p:spTgt spid="85"/>
                                        </p:tgtEl>
                                        <p:attrNameLst>
                                          <p:attrName>ppt_h</p:attrName>
                                        </p:attrNameLst>
                                      </p:cBhvr>
                                      <p:tavLst>
                                        <p:tav tm="0">
                                          <p:val>
                                            <p:strVal val="2/3*#ppt_h"/>
                                          </p:val>
                                        </p:tav>
                                        <p:tav tm="100000">
                                          <p:val>
                                            <p:strVal val="#ppt_h"/>
                                          </p:val>
                                        </p:tav>
                                      </p:tavLst>
                                    </p:anim>
                                  </p:childTnLst>
                                </p:cTn>
                              </p:par>
                              <p:par>
                                <p:cTn id="38" presetID="10" presetClass="entr" presetSubtype="0" fill="hold"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fade">
                                      <p:cBhvr>
                                        <p:cTn id="44" dur="1000"/>
                                        <p:tgtEl>
                                          <p:spTgt spid="88"/>
                                        </p:tgtEl>
                                      </p:cBhvr>
                                    </p:animEffect>
                                  </p:childTnLst>
                                </p:cTn>
                              </p:par>
                            </p:childTnLst>
                          </p:cTn>
                        </p:par>
                        <p:par>
                          <p:cTn id="45" fill="hold">
                            <p:stCondLst>
                              <p:cond delay="3000"/>
                            </p:stCondLst>
                            <p:childTnLst>
                              <p:par>
                                <p:cTn id="46" presetID="10" presetClass="entr" presetSubtype="0" fill="hold" grpId="0" nodeType="afterEffect">
                                  <p:stCondLst>
                                    <p:cond delay="0"/>
                                  </p:stCondLst>
                                  <p:childTnLst>
                                    <p:set>
                                      <p:cBhvr>
                                        <p:cTn id="47" dur="1" fill="hold">
                                          <p:stCondLst>
                                            <p:cond delay="0"/>
                                          </p:stCondLst>
                                        </p:cTn>
                                        <p:tgtEl>
                                          <p:spTgt spid="89"/>
                                        </p:tgtEl>
                                        <p:attrNameLst>
                                          <p:attrName>style.visibility</p:attrName>
                                        </p:attrNameLst>
                                      </p:cBhvr>
                                      <p:to>
                                        <p:strVal val="visible"/>
                                      </p:to>
                                    </p:set>
                                    <p:animEffect transition="in" filter="fade">
                                      <p:cBhvr>
                                        <p:cTn id="48" dur="1000"/>
                                        <p:tgtEl>
                                          <p:spTgt spid="89"/>
                                        </p:tgtEl>
                                      </p:cBhvr>
                                    </p:animEffec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92"/>
                                        </p:tgtEl>
                                        <p:attrNameLst>
                                          <p:attrName>style.visibility</p:attrName>
                                        </p:attrNameLst>
                                      </p:cBhvr>
                                      <p:to>
                                        <p:strVal val="visible"/>
                                      </p:to>
                                    </p:set>
                                    <p:animEffect transition="in" filter="fade">
                                      <p:cBhvr>
                                        <p:cTn id="52" dur="1000"/>
                                        <p:tgtEl>
                                          <p:spTgt spid="9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3"/>
                                        </p:tgtEl>
                                        <p:attrNameLst>
                                          <p:attrName>style.visibility</p:attrName>
                                        </p:attrNameLst>
                                      </p:cBhvr>
                                      <p:to>
                                        <p:strVal val="visible"/>
                                      </p:to>
                                    </p:set>
                                    <p:animEffect transition="in" filter="fade">
                                      <p:cBhvr>
                                        <p:cTn id="57" dur="500"/>
                                        <p:tgtEl>
                                          <p:spTgt spid="9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4"/>
                                        </p:tgtEl>
                                        <p:attrNameLst>
                                          <p:attrName>style.visibility</p:attrName>
                                        </p:attrNameLst>
                                      </p:cBhvr>
                                      <p:to>
                                        <p:strVal val="visible"/>
                                      </p:to>
                                    </p:set>
                                    <p:animEffect transition="in" filter="fade">
                                      <p:cBhvr>
                                        <p:cTn id="62" dur="1000"/>
                                        <p:tgtEl>
                                          <p:spTgt spid="94"/>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fade">
                                      <p:cBhvr>
                                        <p:cTn id="66" dur="1000"/>
                                        <p:tgtEl>
                                          <p:spTgt spid="95"/>
                                        </p:tgtEl>
                                      </p:cBhvr>
                                    </p:animEffec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96"/>
                                        </p:tgtEl>
                                        <p:attrNameLst>
                                          <p:attrName>style.visibility</p:attrName>
                                        </p:attrNameLst>
                                      </p:cBhvr>
                                      <p:to>
                                        <p:strVal val="visible"/>
                                      </p:to>
                                    </p:set>
                                    <p:animEffect transition="in" filter="fade">
                                      <p:cBhvr>
                                        <p:cTn id="70" dur="1000"/>
                                        <p:tgtEl>
                                          <p:spTgt spid="96"/>
                                        </p:tgtEl>
                                      </p:cBhvr>
                                    </p:animEffect>
                                  </p:childTnLst>
                                </p:cTn>
                              </p:par>
                            </p:childTnLst>
                          </p:cTn>
                        </p:par>
                        <p:par>
                          <p:cTn id="71" fill="hold">
                            <p:stCondLst>
                              <p:cond delay="3000"/>
                            </p:stCondLst>
                            <p:childTnLst>
                              <p:par>
                                <p:cTn id="72" presetID="23" presetClass="entr" presetSubtype="528" fill="hold" grpId="0" nodeType="afterEffect">
                                  <p:stCondLst>
                                    <p:cond delay="0"/>
                                  </p:stCondLst>
                                  <p:childTnLst>
                                    <p:set>
                                      <p:cBhvr>
                                        <p:cTn id="73" dur="1" fill="hold">
                                          <p:stCondLst>
                                            <p:cond delay="0"/>
                                          </p:stCondLst>
                                        </p:cTn>
                                        <p:tgtEl>
                                          <p:spTgt spid="97"/>
                                        </p:tgtEl>
                                        <p:attrNameLst>
                                          <p:attrName>style.visibility</p:attrName>
                                        </p:attrNameLst>
                                      </p:cBhvr>
                                      <p:to>
                                        <p:strVal val="visible"/>
                                      </p:to>
                                    </p:set>
                                    <p:anim calcmode="lin" valueType="num">
                                      <p:cBhvr>
                                        <p:cTn id="74" dur="500" fill="hold"/>
                                        <p:tgtEl>
                                          <p:spTgt spid="97"/>
                                        </p:tgtEl>
                                        <p:attrNameLst>
                                          <p:attrName>ppt_w</p:attrName>
                                        </p:attrNameLst>
                                      </p:cBhvr>
                                      <p:tavLst>
                                        <p:tav tm="0">
                                          <p:val>
                                            <p:fltVal val="0"/>
                                          </p:val>
                                        </p:tav>
                                        <p:tav tm="100000">
                                          <p:val>
                                            <p:strVal val="#ppt_w"/>
                                          </p:val>
                                        </p:tav>
                                      </p:tavLst>
                                    </p:anim>
                                    <p:anim calcmode="lin" valueType="num">
                                      <p:cBhvr>
                                        <p:cTn id="75" dur="500" fill="hold"/>
                                        <p:tgtEl>
                                          <p:spTgt spid="97"/>
                                        </p:tgtEl>
                                        <p:attrNameLst>
                                          <p:attrName>ppt_h</p:attrName>
                                        </p:attrNameLst>
                                      </p:cBhvr>
                                      <p:tavLst>
                                        <p:tav tm="0">
                                          <p:val>
                                            <p:fltVal val="0"/>
                                          </p:val>
                                        </p:tav>
                                        <p:tav tm="100000">
                                          <p:val>
                                            <p:strVal val="#ppt_h"/>
                                          </p:val>
                                        </p:tav>
                                      </p:tavLst>
                                    </p:anim>
                                    <p:anim calcmode="lin" valueType="num">
                                      <p:cBhvr>
                                        <p:cTn id="76" dur="500" fill="hold"/>
                                        <p:tgtEl>
                                          <p:spTgt spid="97"/>
                                        </p:tgtEl>
                                        <p:attrNameLst>
                                          <p:attrName>ppt_x</p:attrName>
                                        </p:attrNameLst>
                                      </p:cBhvr>
                                      <p:tavLst>
                                        <p:tav tm="0">
                                          <p:val>
                                            <p:fltVal val="0.5"/>
                                          </p:val>
                                        </p:tav>
                                        <p:tav tm="100000">
                                          <p:val>
                                            <p:strVal val="#ppt_x"/>
                                          </p:val>
                                        </p:tav>
                                      </p:tavLst>
                                    </p:anim>
                                    <p:anim calcmode="lin" valueType="num">
                                      <p:cBhvr>
                                        <p:cTn id="77" dur="500" fill="hold"/>
                                        <p:tgtEl>
                                          <p:spTgt spid="9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70" grpId="0" autoUpdateAnimBg="0"/>
      <p:bldP spid="75" grpId="0" autoUpdateAnimBg="0"/>
      <p:bldP spid="76" grpId="0" autoUpdateAnimBg="0"/>
      <p:bldP spid="83" grpId="0" autoUpdateAnimBg="0"/>
      <p:bldP spid="84" grpId="0" autoUpdateAnimBg="0"/>
      <p:bldP spid="85" grpId="0" autoUpdateAnimBg="0"/>
      <p:bldP spid="88" grpId="0" autoUpdateAnimBg="0"/>
      <p:bldP spid="89" grpId="0" autoUpdateAnimBg="0"/>
      <p:bldP spid="93" grpId="0"/>
      <p:bldP spid="95" grpId="0" autoUpdateAnimBg="0"/>
      <p:bldP spid="96" grpId="0" autoUpdateAnimBg="0"/>
      <p:bldP spid="9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Arial" panose="020B0604020202020204" pitchFamily="34" charset="0"/>
                <a:ea typeface="+mn-ea"/>
                <a:cs typeface="Arial" panose="020B0604020202020204" pitchFamily="34" charset="0"/>
              </a:rPr>
              <a:t>                            </a:t>
            </a:r>
          </a:p>
        </p:txBody>
      </p:sp>
      <p:sp>
        <p:nvSpPr>
          <p:cNvPr id="146438" name="Rectangle 6"/>
          <p:cNvSpPr>
            <a:spLocks noChangeArrowheads="1"/>
          </p:cNvSpPr>
          <p:nvPr/>
        </p:nvSpPr>
        <p:spPr bwMode="auto">
          <a:xfrm>
            <a:off x="1300163" y="277813"/>
            <a:ext cx="6580187"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ar-JO" sz="3200" dirty="0">
                <a:latin typeface="Arial" panose="020B0604020202020204" pitchFamily="34" charset="0"/>
                <a:cs typeface="Arial" panose="020B0604020202020204" pitchFamily="34" charset="0"/>
              </a:rPr>
              <a:t>إرميا 31</a:t>
            </a:r>
            <a:endParaRPr lang="en-US" sz="3200" dirty="0">
              <a:latin typeface="Arial" panose="020B0604020202020204" pitchFamily="34" charset="0"/>
              <a:cs typeface="Arial" panose="020B0604020202020204" pitchFamily="34" charset="0"/>
            </a:endParaRPr>
          </a:p>
          <a:p>
            <a:pPr algn="ctr">
              <a:defRPr/>
            </a:pPr>
            <a:r>
              <a:rPr lang="ar-JO" sz="3200" dirty="0">
                <a:solidFill>
                  <a:schemeClr val="folHlink"/>
                </a:solidFill>
                <a:latin typeface="Arial" panose="020B0604020202020204" pitchFamily="34" charset="0"/>
                <a:cs typeface="Arial" panose="020B0604020202020204" pitchFamily="34" charset="0"/>
              </a:rPr>
              <a:t>العهد الجديد</a:t>
            </a:r>
            <a:endParaRPr lang="en-US" sz="3200" dirty="0">
              <a:solidFill>
                <a:schemeClr val="tx2"/>
              </a:solidFill>
              <a:latin typeface="Arial" panose="020B0604020202020204" pitchFamily="34" charset="0"/>
              <a:cs typeface="Arial" panose="020B0604020202020204" pitchFamily="34" charset="0"/>
            </a:endParaRPr>
          </a:p>
        </p:txBody>
      </p:sp>
      <p:sp>
        <p:nvSpPr>
          <p:cNvPr id="146447" name="AutoShape 15"/>
          <p:cNvSpPr>
            <a:spLocks noChangeArrowheads="1"/>
          </p:cNvSpPr>
          <p:nvPr/>
        </p:nvSpPr>
        <p:spPr bwMode="auto">
          <a:xfrm>
            <a:off x="3378200" y="4648200"/>
            <a:ext cx="5584825" cy="1127125"/>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46450" name="AutoShape 18"/>
          <p:cNvSpPr>
            <a:spLocks noChangeArrowheads="1"/>
          </p:cNvSpPr>
          <p:nvPr/>
        </p:nvSpPr>
        <p:spPr bwMode="auto">
          <a:xfrm rot="6980522">
            <a:off x="2633663" y="2546350"/>
            <a:ext cx="1852612" cy="617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B2E05"/>
          </a:solidFill>
          <a:ln w="38100">
            <a:solidFill>
              <a:srgbClr val="0000FF"/>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46439" name="Text Box 7"/>
          <p:cNvSpPr txBox="1">
            <a:spLocks noChangeArrowheads="1"/>
          </p:cNvSpPr>
          <p:nvPr/>
        </p:nvSpPr>
        <p:spPr bwMode="auto">
          <a:xfrm>
            <a:off x="3603625" y="1784350"/>
            <a:ext cx="5495925" cy="1754326"/>
          </a:xfrm>
          <a:prstGeom prst="rect">
            <a:avLst/>
          </a:prstGeom>
          <a:noFill/>
          <a:ln w="9525">
            <a:noFill/>
            <a:miter lim="800000"/>
            <a:headEnd/>
            <a:tailEnd/>
          </a:ln>
          <a:effectLst>
            <a:outerShdw blurRad="63500" dist="162639"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5400" dirty="0">
                <a:solidFill>
                  <a:schemeClr val="folHlink"/>
                </a:solidFill>
                <a:latin typeface="Arial" panose="020B0604020202020204" pitchFamily="34" charset="0"/>
                <a:cs typeface="Arial" panose="020B0604020202020204" pitchFamily="34" charset="0"/>
              </a:rPr>
              <a:t>كانت ظروف        </a:t>
            </a:r>
            <a:r>
              <a:rPr lang="ar-JO" sz="5400" dirty="0">
                <a:solidFill>
                  <a:srgbClr val="99CCFF"/>
                </a:solidFill>
                <a:latin typeface="Arial" panose="020B0604020202020204" pitchFamily="34" charset="0"/>
                <a:cs typeface="Arial" panose="020B0604020202020204" pitchFamily="34" charset="0"/>
              </a:rPr>
              <a:t>إرميا</a:t>
            </a:r>
            <a:r>
              <a:rPr lang="ar-JO" sz="5400" dirty="0">
                <a:solidFill>
                  <a:schemeClr val="folHlink"/>
                </a:solidFill>
                <a:latin typeface="Arial" panose="020B0604020202020204" pitchFamily="34" charset="0"/>
                <a:cs typeface="Arial" panose="020B0604020202020204" pitchFamily="34" charset="0"/>
              </a:rPr>
              <a:t> قاسية</a:t>
            </a:r>
            <a:endParaRPr lang="en-US" sz="5400" dirty="0">
              <a:solidFill>
                <a:schemeClr val="folHlink"/>
              </a:solidFill>
              <a:latin typeface="Arial" panose="020B0604020202020204" pitchFamily="34" charset="0"/>
              <a:cs typeface="Arial" panose="020B0604020202020204" pitchFamily="34" charset="0"/>
            </a:endParaRPr>
          </a:p>
        </p:txBody>
      </p:sp>
      <p:sp>
        <p:nvSpPr>
          <p:cNvPr id="146568" name="Text Box 136"/>
          <p:cNvSpPr txBox="1">
            <a:spLocks noChangeArrowheads="1"/>
          </p:cNvSpPr>
          <p:nvPr/>
        </p:nvSpPr>
        <p:spPr bwMode="auto">
          <a:xfrm>
            <a:off x="3362325" y="4711700"/>
            <a:ext cx="5635625" cy="92333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altLang="ja-JP" sz="5400" dirty="0">
                <a:solidFill>
                  <a:schemeClr val="folHlink"/>
                </a:solidFill>
                <a:latin typeface="Arial" panose="020B0604020202020204" pitchFamily="34" charset="0"/>
                <a:cs typeface="Arial" panose="020B0604020202020204" pitchFamily="34" charset="0"/>
              </a:rPr>
              <a:t>يهوذا في أزمة</a:t>
            </a:r>
            <a:endParaRPr lang="en-US" sz="5400" dirty="0">
              <a:solidFill>
                <a:schemeClr val="folHlink"/>
              </a:solidFill>
              <a:latin typeface="Arial" panose="020B0604020202020204" pitchFamily="34" charset="0"/>
              <a:cs typeface="Arial" panose="020B0604020202020204" pitchFamily="34" charset="0"/>
            </a:endParaRPr>
          </a:p>
        </p:txBody>
      </p:sp>
      <p:sp>
        <p:nvSpPr>
          <p:cNvPr id="108551" name="Text Box 13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108552" name="Text Box 140"/>
          <p:cNvSpPr txBox="1">
            <a:spLocks noChangeArrowheads="1"/>
          </p:cNvSpPr>
          <p:nvPr/>
        </p:nvSpPr>
        <p:spPr bwMode="auto">
          <a:xfrm>
            <a:off x="8666163" y="40322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108553" name="Text Box 14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146574" name="Rectangle 14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146577" name="Rectangle 14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47</a:t>
            </a:r>
          </a:p>
        </p:txBody>
      </p:sp>
      <p:grpSp>
        <p:nvGrpSpPr>
          <p:cNvPr id="108556" name="Group 185"/>
          <p:cNvGrpSpPr>
            <a:grpSpLocks/>
          </p:cNvGrpSpPr>
          <p:nvPr/>
        </p:nvGrpSpPr>
        <p:grpSpPr bwMode="auto">
          <a:xfrm>
            <a:off x="306388" y="1593850"/>
            <a:ext cx="3171826" cy="4176713"/>
            <a:chOff x="281" y="754"/>
            <a:chExt cx="1998" cy="2631"/>
          </a:xfrm>
        </p:grpSpPr>
        <p:sp>
          <p:nvSpPr>
            <p:cNvPr id="146616" name="Rectangle 184"/>
            <p:cNvSpPr>
              <a:spLocks noChangeArrowheads="1"/>
            </p:cNvSpPr>
            <p:nvPr/>
          </p:nvSpPr>
          <p:spPr bwMode="auto">
            <a:xfrm>
              <a:off x="396" y="1029"/>
              <a:ext cx="1607" cy="2356"/>
            </a:xfrm>
            <a:prstGeom prst="rect">
              <a:avLst/>
            </a:prstGeom>
            <a:solidFill>
              <a:schemeClr val="bg2"/>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108561" name="Group 183"/>
            <p:cNvGrpSpPr>
              <a:grpSpLocks/>
            </p:cNvGrpSpPr>
            <p:nvPr/>
          </p:nvGrpSpPr>
          <p:grpSpPr bwMode="auto">
            <a:xfrm>
              <a:off x="281" y="754"/>
              <a:ext cx="1998" cy="2574"/>
              <a:chOff x="281" y="754"/>
              <a:chExt cx="1998" cy="2574"/>
            </a:xfrm>
          </p:grpSpPr>
          <p:sp>
            <p:nvSpPr>
              <p:cNvPr id="146583" name="AutoShape 151"/>
              <p:cNvSpPr>
                <a:spLocks noChangeArrowheads="1"/>
              </p:cNvSpPr>
              <p:nvPr/>
            </p:nvSpPr>
            <p:spPr bwMode="auto">
              <a:xfrm>
                <a:off x="358" y="764"/>
                <a:ext cx="1215" cy="395"/>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46584" name="Rectangle 152"/>
              <p:cNvSpPr>
                <a:spLocks noChangeArrowheads="1"/>
              </p:cNvSpPr>
              <p:nvPr/>
            </p:nvSpPr>
            <p:spPr bwMode="auto">
              <a:xfrm>
                <a:off x="356" y="992"/>
                <a:ext cx="1585" cy="233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46585" name="AutoShape 153"/>
              <p:cNvSpPr>
                <a:spLocks noChangeArrowheads="1"/>
              </p:cNvSpPr>
              <p:nvPr/>
            </p:nvSpPr>
            <p:spPr bwMode="auto">
              <a:xfrm>
                <a:off x="376" y="837"/>
                <a:ext cx="754"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46586" name="Rectangle 154"/>
              <p:cNvSpPr>
                <a:spLocks noChangeArrowheads="1"/>
              </p:cNvSpPr>
              <p:nvPr/>
            </p:nvSpPr>
            <p:spPr bwMode="auto">
              <a:xfrm>
                <a:off x="1518" y="800"/>
                <a:ext cx="761"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800" dirty="0">
                    <a:solidFill>
                      <a:srgbClr val="FFFF00"/>
                    </a:solidFill>
                    <a:latin typeface="Arial" panose="020B0604020202020204" pitchFamily="34" charset="0"/>
                    <a:ea typeface="+mn-ea"/>
                    <a:cs typeface="Arial" panose="020B0604020202020204" pitchFamily="34" charset="0"/>
                  </a:rPr>
                  <a:t>(</a:t>
                </a:r>
                <a:r>
                  <a:rPr lang="ar-JO" sz="1800" dirty="0">
                    <a:solidFill>
                      <a:srgbClr val="FFFF00"/>
                    </a:solidFill>
                    <a:latin typeface="Arial" panose="020B0604020202020204" pitchFamily="34" charset="0"/>
                    <a:ea typeface="+mn-ea"/>
                    <a:cs typeface="Arial" panose="020B0604020202020204" pitchFamily="34" charset="0"/>
                  </a:rPr>
                  <a:t>1000 ق.م</a:t>
                </a:r>
                <a:r>
                  <a:rPr lang="en-US" sz="1800" dirty="0">
                    <a:solidFill>
                      <a:srgbClr val="FFFF00"/>
                    </a:solidFill>
                    <a:latin typeface="Arial" panose="020B0604020202020204" pitchFamily="34" charset="0"/>
                    <a:ea typeface="+mn-ea"/>
                    <a:cs typeface="Arial" panose="020B0604020202020204" pitchFamily="34" charset="0"/>
                  </a:rPr>
                  <a:t>)</a:t>
                </a:r>
              </a:p>
            </p:txBody>
          </p:sp>
          <p:sp>
            <p:nvSpPr>
              <p:cNvPr id="146587" name="Line 155"/>
              <p:cNvSpPr>
                <a:spLocks noChangeShapeType="1"/>
              </p:cNvSpPr>
              <p:nvPr/>
            </p:nvSpPr>
            <p:spPr bwMode="auto">
              <a:xfrm>
                <a:off x="422" y="1469"/>
                <a:ext cx="1431"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46588" name="Line 156"/>
              <p:cNvSpPr>
                <a:spLocks noChangeShapeType="1"/>
              </p:cNvSpPr>
              <p:nvPr/>
            </p:nvSpPr>
            <p:spPr bwMode="auto">
              <a:xfrm>
                <a:off x="402" y="2446"/>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46589" name="Line 157"/>
              <p:cNvSpPr>
                <a:spLocks noChangeShapeType="1"/>
              </p:cNvSpPr>
              <p:nvPr/>
            </p:nvSpPr>
            <p:spPr bwMode="auto">
              <a:xfrm>
                <a:off x="402" y="2694"/>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46590" name="Rectangle 158"/>
              <p:cNvSpPr>
                <a:spLocks noChangeArrowheads="1"/>
              </p:cNvSpPr>
              <p:nvPr/>
            </p:nvSpPr>
            <p:spPr bwMode="auto">
              <a:xfrm>
                <a:off x="485" y="1240"/>
                <a:ext cx="1220" cy="289"/>
              </a:xfrm>
              <a:prstGeom prst="rect">
                <a:avLst/>
              </a:prstGeom>
              <a:noFill/>
              <a:ln w="12700">
                <a:noFill/>
                <a:miter lim="800000"/>
                <a:headEnd/>
                <a:tailEnd/>
              </a:ln>
              <a:effectLst/>
            </p:spPr>
            <p:txBody>
              <a:bodyPr wrap="none" lIns="90487" tIns="44450" rIns="90487" bIns="44450">
                <a:spAutoFit/>
              </a:bodyPr>
              <a:lstStyle/>
              <a:p>
                <a:pPr>
                  <a:defRPr/>
                </a:pPr>
                <a:r>
                  <a:rPr lang="en-US" sz="2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r>
                  <a:rPr lang="ar-JO" sz="2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الإنقسام</a:t>
                </a:r>
                <a:r>
                  <a:rPr lang="en-US" sz="24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 ••• </a:t>
                </a:r>
              </a:p>
            </p:txBody>
          </p:sp>
          <p:sp>
            <p:nvSpPr>
              <p:cNvPr id="108570" name="Rectangle 159"/>
              <p:cNvSpPr>
                <a:spLocks noChangeArrowheads="1"/>
              </p:cNvSpPr>
              <p:nvPr/>
            </p:nvSpPr>
            <p:spPr bwMode="auto">
              <a:xfrm>
                <a:off x="385" y="1761"/>
                <a:ext cx="726"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ar-JO" sz="2000" dirty="0">
                    <a:solidFill>
                      <a:srgbClr val="000000"/>
                    </a:solidFill>
                    <a:latin typeface="Arial" panose="020B0604020202020204" pitchFamily="34" charset="0"/>
                    <a:cs typeface="Arial" panose="020B0604020202020204" pitchFamily="34" charset="0"/>
                  </a:rPr>
                  <a:t>إسرائيل</a:t>
                </a:r>
                <a:endParaRPr lang="en-US" sz="2000" dirty="0">
                  <a:solidFill>
                    <a:srgbClr val="000000"/>
                  </a:solidFill>
                  <a:latin typeface="Arial" panose="020B0604020202020204" pitchFamily="34" charset="0"/>
                  <a:cs typeface="Arial" panose="020B0604020202020204" pitchFamily="34" charset="0"/>
                </a:endParaRPr>
              </a:p>
            </p:txBody>
          </p:sp>
          <p:sp>
            <p:nvSpPr>
              <p:cNvPr id="108571" name="Rectangle 160"/>
              <p:cNvSpPr>
                <a:spLocks noChangeArrowheads="1"/>
              </p:cNvSpPr>
              <p:nvPr/>
            </p:nvSpPr>
            <p:spPr bwMode="auto">
              <a:xfrm>
                <a:off x="585" y="1998"/>
                <a:ext cx="1009" cy="25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ar-JO" sz="2000" dirty="0">
                    <a:solidFill>
                      <a:srgbClr val="000000"/>
                    </a:solidFill>
                    <a:latin typeface="Arial" panose="020B0604020202020204" pitchFamily="34" charset="0"/>
                    <a:cs typeface="Arial" panose="020B0604020202020204" pitchFamily="34" charset="0"/>
                  </a:rPr>
                  <a:t>10</a:t>
                </a:r>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2</a:t>
                </a:r>
                <a:endParaRPr lang="en-US" sz="2000" dirty="0">
                  <a:solidFill>
                    <a:srgbClr val="000000"/>
                  </a:solidFill>
                  <a:latin typeface="Arial" panose="020B0604020202020204" pitchFamily="34" charset="0"/>
                  <a:cs typeface="Arial" panose="020B0604020202020204" pitchFamily="34" charset="0"/>
                </a:endParaRPr>
              </a:p>
            </p:txBody>
          </p:sp>
          <p:sp>
            <p:nvSpPr>
              <p:cNvPr id="108572" name="Rectangle 161"/>
              <p:cNvSpPr>
                <a:spLocks noChangeArrowheads="1"/>
              </p:cNvSpPr>
              <p:nvPr/>
            </p:nvSpPr>
            <p:spPr bwMode="auto">
              <a:xfrm>
                <a:off x="281" y="2495"/>
                <a:ext cx="169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19-يربعام</a:t>
                </a:r>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20-رحبعام</a:t>
                </a:r>
                <a:endParaRPr lang="en-US" sz="2000" dirty="0">
                  <a:solidFill>
                    <a:srgbClr val="000000"/>
                  </a:solidFill>
                  <a:latin typeface="Arial" panose="020B0604020202020204" pitchFamily="34" charset="0"/>
                  <a:cs typeface="Arial" panose="020B0604020202020204" pitchFamily="34" charset="0"/>
                </a:endParaRPr>
              </a:p>
            </p:txBody>
          </p:sp>
          <p:sp>
            <p:nvSpPr>
              <p:cNvPr id="108573" name="Rectangle 162"/>
              <p:cNvSpPr>
                <a:spLocks noChangeArrowheads="1"/>
              </p:cNvSpPr>
              <p:nvPr/>
            </p:nvSpPr>
            <p:spPr bwMode="auto">
              <a:xfrm>
                <a:off x="518" y="2734"/>
                <a:ext cx="119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200</a:t>
                </a:r>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350</a:t>
                </a:r>
                <a:endParaRPr lang="en-US" sz="2000" dirty="0">
                  <a:solidFill>
                    <a:srgbClr val="000000"/>
                  </a:solidFill>
                  <a:latin typeface="Arial" panose="020B0604020202020204" pitchFamily="34" charset="0"/>
                  <a:cs typeface="Arial" panose="020B0604020202020204" pitchFamily="34" charset="0"/>
                </a:endParaRPr>
              </a:p>
            </p:txBody>
          </p:sp>
          <p:sp>
            <p:nvSpPr>
              <p:cNvPr id="108574" name="Rectangle 163"/>
              <p:cNvSpPr>
                <a:spLocks noChangeArrowheads="1"/>
              </p:cNvSpPr>
              <p:nvPr/>
            </p:nvSpPr>
            <p:spPr bwMode="auto">
              <a:xfrm>
                <a:off x="457" y="2992"/>
                <a:ext cx="1391"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ar-JO" sz="2000" dirty="0">
                    <a:solidFill>
                      <a:srgbClr val="000000"/>
                    </a:solidFill>
                    <a:latin typeface="Arial" panose="020B0604020202020204" pitchFamily="34" charset="0"/>
                    <a:cs typeface="Arial" panose="020B0604020202020204" pitchFamily="34" charset="0"/>
                  </a:rPr>
                  <a:t>آشور    </a:t>
                </a:r>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بابل           </a:t>
                </a:r>
                <a:endParaRPr lang="en-US" sz="2000" dirty="0">
                  <a:solidFill>
                    <a:srgbClr val="000000"/>
                  </a:solidFill>
                  <a:latin typeface="Arial" panose="020B0604020202020204" pitchFamily="34" charset="0"/>
                  <a:cs typeface="Arial" panose="020B0604020202020204" pitchFamily="34" charset="0"/>
                </a:endParaRPr>
              </a:p>
            </p:txBody>
          </p:sp>
          <p:sp>
            <p:nvSpPr>
              <p:cNvPr id="146596" name="Line 164"/>
              <p:cNvSpPr>
                <a:spLocks noChangeShapeType="1"/>
              </p:cNvSpPr>
              <p:nvPr/>
            </p:nvSpPr>
            <p:spPr bwMode="auto">
              <a:xfrm>
                <a:off x="422" y="2943"/>
                <a:ext cx="1431"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8576" name="Rectangle 165"/>
              <p:cNvSpPr>
                <a:spLocks noChangeArrowheads="1"/>
              </p:cNvSpPr>
              <p:nvPr/>
            </p:nvSpPr>
            <p:spPr bwMode="auto">
              <a:xfrm>
                <a:off x="564" y="1506"/>
                <a:ext cx="1155"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ar-JO" sz="2000" dirty="0">
                    <a:solidFill>
                      <a:srgbClr val="000000"/>
                    </a:solidFill>
                    <a:latin typeface="Arial" panose="020B0604020202020204" pitchFamily="34" charset="0"/>
                    <a:cs typeface="Arial" panose="020B0604020202020204" pitchFamily="34" charset="0"/>
                  </a:rPr>
                  <a:t>الشمال</a:t>
                </a:r>
                <a:r>
                  <a:rPr lang="en-US" sz="2000" dirty="0">
                    <a:solidFill>
                      <a:srgbClr val="000000"/>
                    </a:solidFill>
                    <a:latin typeface="Arial" panose="020B0604020202020204" pitchFamily="34" charset="0"/>
                    <a:cs typeface="Arial" panose="020B0604020202020204" pitchFamily="34" charset="0"/>
                  </a:rPr>
                  <a:t>       </a:t>
                </a:r>
                <a:r>
                  <a:rPr lang="ar-JO" sz="2000" dirty="0">
                    <a:solidFill>
                      <a:srgbClr val="000000"/>
                    </a:solidFill>
                    <a:latin typeface="Arial" panose="020B0604020202020204" pitchFamily="34" charset="0"/>
                    <a:cs typeface="Arial" panose="020B0604020202020204" pitchFamily="34" charset="0"/>
                  </a:rPr>
                  <a:t>الجنوب</a:t>
                </a:r>
                <a:endParaRPr lang="en-US" sz="2000" dirty="0">
                  <a:solidFill>
                    <a:srgbClr val="000000"/>
                  </a:solidFill>
                  <a:latin typeface="Arial" panose="020B0604020202020204" pitchFamily="34" charset="0"/>
                  <a:cs typeface="Arial" panose="020B0604020202020204" pitchFamily="34" charset="0"/>
                </a:endParaRPr>
              </a:p>
            </p:txBody>
          </p:sp>
          <p:sp>
            <p:nvSpPr>
              <p:cNvPr id="146598" name="Line 166"/>
              <p:cNvSpPr>
                <a:spLocks noChangeShapeType="1"/>
              </p:cNvSpPr>
              <p:nvPr/>
            </p:nvSpPr>
            <p:spPr bwMode="auto">
              <a:xfrm>
                <a:off x="412" y="3191"/>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46599" name="Line 167"/>
              <p:cNvSpPr>
                <a:spLocks noChangeShapeType="1"/>
              </p:cNvSpPr>
              <p:nvPr/>
            </p:nvSpPr>
            <p:spPr bwMode="auto">
              <a:xfrm>
                <a:off x="1127" y="1585"/>
                <a:ext cx="0" cy="1650"/>
              </a:xfrm>
              <a:prstGeom prst="line">
                <a:avLst/>
              </a:prstGeom>
              <a:noFill/>
              <a:ln w="50800">
                <a:solidFill>
                  <a:srgbClr val="FFFF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46600" name="Rectangle 168"/>
              <p:cNvSpPr>
                <a:spLocks noChangeArrowheads="1"/>
              </p:cNvSpPr>
              <p:nvPr/>
            </p:nvSpPr>
            <p:spPr bwMode="auto">
              <a:xfrm>
                <a:off x="884" y="2244"/>
                <a:ext cx="474" cy="250"/>
              </a:xfrm>
              <a:prstGeom prst="rect">
                <a:avLst/>
              </a:prstGeom>
              <a:noFill/>
              <a:ln w="12700">
                <a:noFill/>
                <a:miter lim="800000"/>
                <a:headEnd/>
                <a:tailEnd/>
              </a:ln>
              <a:effectLst/>
            </p:spPr>
            <p:txBody>
              <a:bodyPr wrap="none" lIns="90487" tIns="44450" rIns="90487" bIns="44450">
                <a:spAutoFit/>
              </a:bodyPr>
              <a:lstStyle/>
              <a:p>
                <a:pPr algn="ctr">
                  <a:defRPr/>
                </a:pPr>
                <a:r>
                  <a:rPr lang="ar-JO" sz="20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الأنبياء</a:t>
                </a:r>
                <a:endParaRPr lang="en-US" sz="20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46601" name="Line 169"/>
              <p:cNvSpPr>
                <a:spLocks noChangeShapeType="1"/>
              </p:cNvSpPr>
              <p:nvPr/>
            </p:nvSpPr>
            <p:spPr bwMode="auto">
              <a:xfrm>
                <a:off x="600" y="1248"/>
                <a:ext cx="1200" cy="0"/>
              </a:xfrm>
              <a:prstGeom prst="line">
                <a:avLst/>
              </a:prstGeom>
              <a:noFill/>
              <a:ln w="25400">
                <a:solidFill>
                  <a:srgbClr val="FFFF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8581" name="Rectangle 170"/>
              <p:cNvSpPr>
                <a:spLocks noChangeArrowheads="1"/>
              </p:cNvSpPr>
              <p:nvPr/>
            </p:nvSpPr>
            <p:spPr bwMode="auto">
              <a:xfrm>
                <a:off x="376" y="1008"/>
                <a:ext cx="1585"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JO" sz="2400" dirty="0">
                    <a:solidFill>
                      <a:srgbClr val="000000"/>
                    </a:solidFill>
                    <a:latin typeface="Arial" panose="020B0604020202020204" pitchFamily="34" charset="0"/>
                    <a:cs typeface="Arial" panose="020B0604020202020204" pitchFamily="34" charset="0"/>
                  </a:rPr>
                  <a:t>شاول-داود-سليمان</a:t>
                </a:r>
                <a:endParaRPr lang="en-US" sz="2400" dirty="0">
                  <a:solidFill>
                    <a:srgbClr val="000000"/>
                  </a:solidFill>
                  <a:latin typeface="Arial" panose="020B0604020202020204" pitchFamily="34" charset="0"/>
                  <a:cs typeface="Arial" panose="020B0604020202020204" pitchFamily="34" charset="0"/>
                </a:endParaRPr>
              </a:p>
            </p:txBody>
          </p:sp>
          <p:sp>
            <p:nvSpPr>
              <p:cNvPr id="146603" name="Line 171"/>
              <p:cNvSpPr>
                <a:spLocks noChangeShapeType="1"/>
              </p:cNvSpPr>
              <p:nvPr/>
            </p:nvSpPr>
            <p:spPr bwMode="auto">
              <a:xfrm>
                <a:off x="412" y="1966"/>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46604" name="Line 172"/>
              <p:cNvSpPr>
                <a:spLocks noChangeShapeType="1"/>
              </p:cNvSpPr>
              <p:nvPr/>
            </p:nvSpPr>
            <p:spPr bwMode="auto">
              <a:xfrm flipV="1">
                <a:off x="422" y="2197"/>
                <a:ext cx="1431"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46605" name="Line 173"/>
              <p:cNvSpPr>
                <a:spLocks noChangeShapeType="1"/>
              </p:cNvSpPr>
              <p:nvPr/>
            </p:nvSpPr>
            <p:spPr bwMode="auto">
              <a:xfrm flipV="1">
                <a:off x="422" y="1718"/>
                <a:ext cx="1424"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8585" name="Rectangle 175"/>
              <p:cNvSpPr>
                <a:spLocks noChangeArrowheads="1"/>
              </p:cNvSpPr>
              <p:nvPr/>
            </p:nvSpPr>
            <p:spPr bwMode="auto">
              <a:xfrm>
                <a:off x="977" y="1768"/>
                <a:ext cx="930"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ar-JO" sz="2000" dirty="0">
                    <a:solidFill>
                      <a:srgbClr val="000000"/>
                    </a:solidFill>
                    <a:latin typeface="Arial" panose="020B0604020202020204" pitchFamily="34" charset="0"/>
                    <a:cs typeface="Arial" panose="020B0604020202020204" pitchFamily="34" charset="0"/>
                  </a:rPr>
                  <a:t>يهوذا</a:t>
                </a:r>
                <a:endParaRPr lang="en-US" sz="2000" dirty="0">
                  <a:solidFill>
                    <a:srgbClr val="000000"/>
                  </a:solidFill>
                  <a:latin typeface="Arial" panose="020B0604020202020204" pitchFamily="34" charset="0"/>
                  <a:cs typeface="Arial" panose="020B0604020202020204" pitchFamily="34" charset="0"/>
                </a:endParaRPr>
              </a:p>
            </p:txBody>
          </p:sp>
          <p:sp>
            <p:nvSpPr>
              <p:cNvPr id="146608" name="Line 176"/>
              <p:cNvSpPr>
                <a:spLocks noChangeShapeType="1"/>
              </p:cNvSpPr>
              <p:nvPr/>
            </p:nvSpPr>
            <p:spPr bwMode="auto">
              <a:xfrm>
                <a:off x="1107" y="1488"/>
                <a:ext cx="32" cy="726"/>
              </a:xfrm>
              <a:prstGeom prst="line">
                <a:avLst/>
              </a:prstGeom>
              <a:noFill/>
              <a:ln w="50800">
                <a:solidFill>
                  <a:srgbClr val="FFFF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46609" name="Line 177"/>
              <p:cNvSpPr>
                <a:spLocks noChangeShapeType="1"/>
              </p:cNvSpPr>
              <p:nvPr/>
            </p:nvSpPr>
            <p:spPr bwMode="auto">
              <a:xfrm>
                <a:off x="412" y="1229"/>
                <a:ext cx="1429" cy="0"/>
              </a:xfrm>
              <a:prstGeom prst="line">
                <a:avLst/>
              </a:prstGeom>
              <a:noFill/>
              <a:ln w="12700">
                <a:solidFill>
                  <a:srgbClr val="000000"/>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46612" name="AutoShape 180"/>
              <p:cNvSpPr>
                <a:spLocks noChangeArrowheads="1"/>
              </p:cNvSpPr>
              <p:nvPr/>
            </p:nvSpPr>
            <p:spPr bwMode="auto">
              <a:xfrm>
                <a:off x="800" y="837"/>
                <a:ext cx="755" cy="213"/>
              </a:xfrm>
              <a:prstGeom prst="roundRect">
                <a:avLst>
                  <a:gd name="adj" fmla="val 16667"/>
                </a:avLst>
              </a:prstGeom>
              <a:solidFill>
                <a:srgbClr val="FFFF00"/>
              </a:solidFill>
              <a:ln w="38100">
                <a:noFill/>
                <a:round/>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08589" name="Rectangle 174"/>
              <p:cNvSpPr>
                <a:spLocks noChangeArrowheads="1"/>
              </p:cNvSpPr>
              <p:nvPr/>
            </p:nvSpPr>
            <p:spPr bwMode="auto">
              <a:xfrm>
                <a:off x="293" y="754"/>
                <a:ext cx="1364"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ar-JO" sz="2400" dirty="0">
                    <a:solidFill>
                      <a:srgbClr val="000000"/>
                    </a:solidFill>
                    <a:latin typeface="Arial" panose="020B0604020202020204" pitchFamily="34" charset="0"/>
                    <a:cs typeface="Arial" panose="020B0604020202020204" pitchFamily="34" charset="0"/>
                  </a:rPr>
                  <a:t>الملكية</a:t>
                </a:r>
                <a:endParaRPr lang="en-US" sz="2400" dirty="0">
                  <a:solidFill>
                    <a:srgbClr val="000000"/>
                  </a:solidFill>
                  <a:latin typeface="Arial" panose="020B0604020202020204" pitchFamily="34" charset="0"/>
                  <a:cs typeface="Arial" panose="020B0604020202020204" pitchFamily="34" charset="0"/>
                </a:endParaRPr>
              </a:p>
            </p:txBody>
          </p:sp>
        </p:grpSp>
      </p:grpSp>
      <p:sp>
        <p:nvSpPr>
          <p:cNvPr id="146446" name="AutoShape 14"/>
          <p:cNvSpPr>
            <a:spLocks noChangeArrowheads="1"/>
          </p:cNvSpPr>
          <p:nvPr/>
        </p:nvSpPr>
        <p:spPr bwMode="auto">
          <a:xfrm>
            <a:off x="244475" y="3917950"/>
            <a:ext cx="2898775" cy="393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08558" name="Text Box 187"/>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2</a:t>
            </a:r>
            <a:endParaRPr lang="en-US" dirty="0">
              <a:solidFill>
                <a:srgbClr val="FFFFFF"/>
              </a:solidFill>
              <a:latin typeface="Arial" panose="020B0604020202020204" pitchFamily="34" charset="0"/>
              <a:cs typeface="Arial" panose="020B0604020202020204" pitchFamily="34" charset="0"/>
            </a:endParaRPr>
          </a:p>
        </p:txBody>
      </p:sp>
      <p:sp>
        <p:nvSpPr>
          <p:cNvPr id="146620" name="AutoShape 188"/>
          <p:cNvSpPr>
            <a:spLocks noChangeArrowheads="1"/>
          </p:cNvSpPr>
          <p:nvPr/>
        </p:nvSpPr>
        <p:spPr bwMode="auto">
          <a:xfrm>
            <a:off x="1577975" y="4311650"/>
            <a:ext cx="1273175" cy="1282700"/>
          </a:xfrm>
          <a:prstGeom prst="roundRect">
            <a:avLst>
              <a:gd name="adj" fmla="val 16667"/>
            </a:avLst>
          </a:prstGeom>
          <a:noFill/>
          <a:ln w="57150">
            <a:solidFill>
              <a:srgbClr val="FB2E05"/>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animEffect transition="in" filter="fade">
                                      <p:cBhvr>
                                        <p:cTn id="7" dur="1000"/>
                                        <p:tgtEl>
                                          <p:spTgt spid="14643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6446"/>
                                        </p:tgtEl>
                                        <p:attrNameLst>
                                          <p:attrName>style.visibility</p:attrName>
                                        </p:attrNameLst>
                                      </p:cBhvr>
                                      <p:to>
                                        <p:strVal val="visible"/>
                                      </p:to>
                                    </p:set>
                                    <p:animEffect transition="in" filter="fade">
                                      <p:cBhvr>
                                        <p:cTn id="11" dur="1000"/>
                                        <p:tgtEl>
                                          <p:spTgt spid="146446"/>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6620"/>
                                        </p:tgtEl>
                                        <p:attrNameLst>
                                          <p:attrName>style.visibility</p:attrName>
                                        </p:attrNameLst>
                                      </p:cBhvr>
                                      <p:to>
                                        <p:strVal val="visible"/>
                                      </p:to>
                                    </p:set>
                                    <p:animEffect transition="in" filter="fade">
                                      <p:cBhvr>
                                        <p:cTn id="15" dur="1000"/>
                                        <p:tgtEl>
                                          <p:spTgt spid="146620"/>
                                        </p:tgtEl>
                                      </p:cBhvr>
                                    </p:animEffect>
                                  </p:childTnLst>
                                </p:cTn>
                              </p:par>
                            </p:childTnLst>
                          </p:cTn>
                        </p:par>
                        <p:par>
                          <p:cTn id="16" fill="hold" nodeType="afterGroup">
                            <p:stCondLst>
                              <p:cond delay="3000"/>
                            </p:stCondLst>
                            <p:childTnLst>
                              <p:par>
                                <p:cTn id="17" presetID="23" presetClass="entr" presetSubtype="528" fill="hold" nodeType="afterEffect">
                                  <p:stCondLst>
                                    <p:cond delay="0"/>
                                  </p:stCondLst>
                                  <p:childTnLst>
                                    <p:set>
                                      <p:cBhvr>
                                        <p:cTn id="18" dur="1" fill="hold">
                                          <p:stCondLst>
                                            <p:cond delay="0"/>
                                          </p:stCondLst>
                                        </p:cTn>
                                        <p:tgtEl>
                                          <p:spTgt spid="146450"/>
                                        </p:tgtEl>
                                        <p:attrNameLst>
                                          <p:attrName>style.visibility</p:attrName>
                                        </p:attrNameLst>
                                      </p:cBhvr>
                                      <p:to>
                                        <p:strVal val="visible"/>
                                      </p:to>
                                    </p:set>
                                    <p:anim calcmode="lin" valueType="num">
                                      <p:cBhvr>
                                        <p:cTn id="19" dur="500" fill="hold"/>
                                        <p:tgtEl>
                                          <p:spTgt spid="146450"/>
                                        </p:tgtEl>
                                        <p:attrNameLst>
                                          <p:attrName>ppt_w</p:attrName>
                                        </p:attrNameLst>
                                      </p:cBhvr>
                                      <p:tavLst>
                                        <p:tav tm="0">
                                          <p:val>
                                            <p:fltVal val="0"/>
                                          </p:val>
                                        </p:tav>
                                        <p:tav tm="100000">
                                          <p:val>
                                            <p:strVal val="#ppt_w"/>
                                          </p:val>
                                        </p:tav>
                                      </p:tavLst>
                                    </p:anim>
                                    <p:anim calcmode="lin" valueType="num">
                                      <p:cBhvr>
                                        <p:cTn id="20" dur="500" fill="hold"/>
                                        <p:tgtEl>
                                          <p:spTgt spid="146450"/>
                                        </p:tgtEl>
                                        <p:attrNameLst>
                                          <p:attrName>ppt_h</p:attrName>
                                        </p:attrNameLst>
                                      </p:cBhvr>
                                      <p:tavLst>
                                        <p:tav tm="0">
                                          <p:val>
                                            <p:fltVal val="0"/>
                                          </p:val>
                                        </p:tav>
                                        <p:tav tm="100000">
                                          <p:val>
                                            <p:strVal val="#ppt_h"/>
                                          </p:val>
                                        </p:tav>
                                      </p:tavLst>
                                    </p:anim>
                                    <p:anim calcmode="lin" valueType="num">
                                      <p:cBhvr>
                                        <p:cTn id="21" dur="500" fill="hold"/>
                                        <p:tgtEl>
                                          <p:spTgt spid="146450"/>
                                        </p:tgtEl>
                                        <p:attrNameLst>
                                          <p:attrName>ppt_x</p:attrName>
                                        </p:attrNameLst>
                                      </p:cBhvr>
                                      <p:tavLst>
                                        <p:tav tm="0">
                                          <p:val>
                                            <p:fltVal val="0.5"/>
                                          </p:val>
                                        </p:tav>
                                        <p:tav tm="100000">
                                          <p:val>
                                            <p:strVal val="#ppt_x"/>
                                          </p:val>
                                        </p:tav>
                                      </p:tavLst>
                                    </p:anim>
                                    <p:anim calcmode="lin" valueType="num">
                                      <p:cBhvr>
                                        <p:cTn id="22" dur="500" fill="hold"/>
                                        <p:tgtEl>
                                          <p:spTgt spid="14645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6568"/>
                                        </p:tgtEl>
                                        <p:attrNameLst>
                                          <p:attrName>style.visibility</p:attrName>
                                        </p:attrNameLst>
                                      </p:cBhvr>
                                      <p:to>
                                        <p:strVal val="visible"/>
                                      </p:to>
                                    </p:set>
                                    <p:animEffect transition="in" filter="fade">
                                      <p:cBhvr>
                                        <p:cTn id="27" dur="1000"/>
                                        <p:tgtEl>
                                          <p:spTgt spid="146568"/>
                                        </p:tgtEl>
                                      </p:cBhvr>
                                    </p:animEffect>
                                  </p:childTnLst>
                                </p:cTn>
                              </p:par>
                            </p:childTnLst>
                          </p:cTn>
                        </p:par>
                        <p:par>
                          <p:cTn id="28" fill="hold" nodeType="afterGroup">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46447"/>
                                        </p:tgtEl>
                                        <p:attrNameLst>
                                          <p:attrName>style.visibility</p:attrName>
                                        </p:attrNameLst>
                                      </p:cBhvr>
                                      <p:to>
                                        <p:strVal val="visible"/>
                                      </p:to>
                                    </p:set>
                                    <p:animEffect transition="in" filter="fade">
                                      <p:cBhvr>
                                        <p:cTn id="31" dur="1000"/>
                                        <p:tgtEl>
                                          <p:spTgt spid="146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7" grpId="0" animBg="1"/>
      <p:bldP spid="146439" grpId="0" autoUpdateAnimBg="0"/>
      <p:bldP spid="146568" grpId="0" autoUpdateAnimBg="0"/>
      <p:bldP spid="146446" grpId="0" animBg="1"/>
      <p:bldP spid="1466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668338" y="333125"/>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Arial" panose="020B0604020202020204" pitchFamily="34" charset="0"/>
                <a:ea typeface="+mn-ea"/>
                <a:cs typeface="Arial" panose="020B0604020202020204" pitchFamily="34" charset="0"/>
              </a:rPr>
              <a:t>                            </a:t>
            </a:r>
          </a:p>
        </p:txBody>
      </p:sp>
      <p:sp>
        <p:nvSpPr>
          <p:cNvPr id="215046" name="Rectangle 6"/>
          <p:cNvSpPr>
            <a:spLocks noChangeArrowheads="1"/>
          </p:cNvSpPr>
          <p:nvPr/>
        </p:nvSpPr>
        <p:spPr bwMode="auto">
          <a:xfrm>
            <a:off x="1300162" y="647186"/>
            <a:ext cx="6580187"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ar-JO" sz="3200" dirty="0">
                <a:latin typeface="Arial" panose="020B0604020202020204" pitchFamily="34" charset="0"/>
                <a:cs typeface="Arial" panose="020B0604020202020204" pitchFamily="34" charset="0"/>
              </a:rPr>
              <a:t>إرميا 31</a:t>
            </a:r>
            <a:endParaRPr lang="en-US" sz="3200" dirty="0">
              <a:latin typeface="Arial" panose="020B0604020202020204" pitchFamily="34" charset="0"/>
              <a:cs typeface="Arial" panose="020B0604020202020204" pitchFamily="34" charset="0"/>
            </a:endParaRPr>
          </a:p>
          <a:p>
            <a:pPr algn="ctr">
              <a:defRPr/>
            </a:pPr>
            <a:r>
              <a:rPr lang="ar-JO" sz="4000" dirty="0">
                <a:solidFill>
                  <a:schemeClr val="folHlink"/>
                </a:solidFill>
                <a:latin typeface="Arial" panose="020B0604020202020204" pitchFamily="34" charset="0"/>
                <a:cs typeface="Arial" panose="020B0604020202020204" pitchFamily="34" charset="0"/>
              </a:rPr>
              <a:t>العهد الجديد</a:t>
            </a:r>
            <a:endParaRPr lang="en-US" sz="4000" dirty="0">
              <a:solidFill>
                <a:schemeClr val="tx2"/>
              </a:solidFill>
              <a:latin typeface="Arial" panose="020B0604020202020204" pitchFamily="34" charset="0"/>
              <a:cs typeface="Arial" panose="020B0604020202020204" pitchFamily="34" charset="0"/>
            </a:endParaRPr>
          </a:p>
        </p:txBody>
      </p:sp>
      <p:sp>
        <p:nvSpPr>
          <p:cNvPr id="110595"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110596"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110597"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215056"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215059" name="Rectangle 1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48</a:t>
            </a:r>
          </a:p>
        </p:txBody>
      </p:sp>
      <p:sp>
        <p:nvSpPr>
          <p:cNvPr id="110600" name="Text Box 21"/>
          <p:cNvSpPr txBox="1">
            <a:spLocks noChangeArrowheads="1"/>
          </p:cNvSpPr>
          <p:nvPr/>
        </p:nvSpPr>
        <p:spPr bwMode="auto">
          <a:xfrm>
            <a:off x="8586788"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4</a:t>
            </a:r>
            <a:endParaRPr lang="en-US" dirty="0">
              <a:solidFill>
                <a:srgbClr val="FFFFFF"/>
              </a:solidFill>
              <a:latin typeface="Arial" panose="020B0604020202020204" pitchFamily="34" charset="0"/>
              <a:cs typeface="Arial" panose="020B0604020202020204" pitchFamily="34" charset="0"/>
            </a:endParaRPr>
          </a:p>
        </p:txBody>
      </p:sp>
      <p:sp>
        <p:nvSpPr>
          <p:cNvPr id="215062" name="Rectangle 22"/>
          <p:cNvSpPr>
            <a:spLocks noChangeArrowheads="1"/>
          </p:cNvSpPr>
          <p:nvPr/>
        </p:nvSpPr>
        <p:spPr bwMode="auto">
          <a:xfrm>
            <a:off x="502590" y="1931905"/>
            <a:ext cx="7921628" cy="415290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914400" algn="r" rtl="1">
              <a:lnSpc>
                <a:spcPct val="150000"/>
              </a:lnSpc>
              <a:defRPr/>
            </a:pPr>
            <a:endParaRPr lang="ar-JO" sz="6600" baseline="30000" dirty="0">
              <a:latin typeface="Arial" panose="020B0604020202020204" pitchFamily="34" charset="0"/>
              <a:cs typeface="Arial" panose="020B0604020202020204" pitchFamily="34" charset="0"/>
            </a:endParaRPr>
          </a:p>
          <a:p>
            <a:pPr marL="914400" algn="r" rtl="1">
              <a:lnSpc>
                <a:spcPct val="150000"/>
              </a:lnSpc>
              <a:defRPr/>
            </a:pPr>
            <a:r>
              <a:rPr lang="ar-JO" sz="6600" baseline="30000" dirty="0">
                <a:latin typeface="Arial" panose="020B0604020202020204" pitchFamily="34" charset="0"/>
                <a:cs typeface="Arial" panose="020B0604020202020204" pitchFamily="34" charset="0"/>
              </a:rPr>
              <a:t>٣١ ها أيام تأتي يقول الرب،</a:t>
            </a:r>
          </a:p>
          <a:p>
            <a:pPr marL="914400" algn="r" rtl="1">
              <a:lnSpc>
                <a:spcPct val="150000"/>
              </a:lnSpc>
              <a:defRPr/>
            </a:pPr>
            <a:r>
              <a:rPr lang="ar-JO" sz="6600" baseline="30000" dirty="0">
                <a:latin typeface="Arial" panose="020B0604020202020204" pitchFamily="34" charset="0"/>
                <a:cs typeface="Arial" panose="020B0604020202020204" pitchFamily="34" charset="0"/>
              </a:rPr>
              <a:t> وأقطع  مع بيت إسرائيل</a:t>
            </a:r>
          </a:p>
          <a:p>
            <a:pPr marL="914400" algn="r" rtl="1">
              <a:defRPr/>
            </a:pPr>
            <a:r>
              <a:rPr lang="ar-JO" sz="6600" baseline="30000" dirty="0">
                <a:latin typeface="Arial" panose="020B0604020202020204" pitchFamily="34" charset="0"/>
                <a:cs typeface="Arial" panose="020B0604020202020204" pitchFamily="34" charset="0"/>
              </a:rPr>
              <a:t>ومع بيت يهوذا عهداً جديداً.</a:t>
            </a:r>
            <a:endParaRPr lang="en-US" sz="6000" dirty="0">
              <a:solidFill>
                <a:srgbClr val="FFFF00"/>
              </a:solidFill>
              <a:latin typeface="Arial" panose="020B0604020202020204" pitchFamily="34" charset="0"/>
              <a:cs typeface="Arial" panose="020B0604020202020204" pitchFamily="34" charset="0"/>
            </a:endParaRPr>
          </a:p>
        </p:txBody>
      </p:sp>
      <p:sp>
        <p:nvSpPr>
          <p:cNvPr id="215049" name="Oval 9"/>
          <p:cNvSpPr>
            <a:spLocks noChangeArrowheads="1"/>
          </p:cNvSpPr>
          <p:nvPr/>
        </p:nvSpPr>
        <p:spPr bwMode="auto">
          <a:xfrm>
            <a:off x="2274887" y="4851567"/>
            <a:ext cx="2315369" cy="983749"/>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15047" name="Oval 7"/>
          <p:cNvSpPr>
            <a:spLocks noChangeArrowheads="1"/>
          </p:cNvSpPr>
          <p:nvPr/>
        </p:nvSpPr>
        <p:spPr bwMode="auto">
          <a:xfrm>
            <a:off x="2468563" y="3844924"/>
            <a:ext cx="3527425" cy="84739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15048" name="Oval 8"/>
          <p:cNvSpPr>
            <a:spLocks noChangeArrowheads="1"/>
          </p:cNvSpPr>
          <p:nvPr/>
        </p:nvSpPr>
        <p:spPr bwMode="auto">
          <a:xfrm>
            <a:off x="4590256" y="4851567"/>
            <a:ext cx="2246312" cy="1019844"/>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47"/>
                                        </p:tgtEl>
                                        <p:attrNameLst>
                                          <p:attrName>style.visibility</p:attrName>
                                        </p:attrNameLst>
                                      </p:cBhvr>
                                      <p:to>
                                        <p:strVal val="visible"/>
                                      </p:to>
                                    </p:set>
                                    <p:animEffect transition="in" filter="fade">
                                      <p:cBhvr>
                                        <p:cTn id="7" dur="1000"/>
                                        <p:tgtEl>
                                          <p:spTgt spid="2150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8"/>
                                        </p:tgtEl>
                                        <p:attrNameLst>
                                          <p:attrName>style.visibility</p:attrName>
                                        </p:attrNameLst>
                                      </p:cBhvr>
                                      <p:to>
                                        <p:strVal val="visible"/>
                                      </p:to>
                                    </p:set>
                                    <p:animEffect transition="in" filter="fade">
                                      <p:cBhvr>
                                        <p:cTn id="12" dur="1000"/>
                                        <p:tgtEl>
                                          <p:spTgt spid="2150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49"/>
                                        </p:tgtEl>
                                        <p:attrNameLst>
                                          <p:attrName>style.visibility</p:attrName>
                                        </p:attrNameLst>
                                      </p:cBhvr>
                                      <p:to>
                                        <p:strVal val="visible"/>
                                      </p:to>
                                    </p:set>
                                    <p:animEffect transition="in" filter="fade">
                                      <p:cBhvr>
                                        <p:cTn id="17" dur="1000"/>
                                        <p:tgtEl>
                                          <p:spTgt spid="215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9" grpId="0" animBg="1"/>
      <p:bldP spid="215047" grpId="0" animBg="1"/>
      <p:bldP spid="2150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0482"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ea typeface="Accordance" panose="00000400000000000000" pitchFamily="2" charset="-78"/>
                <a:cs typeface="Arial" panose="020B0604020202020204" pitchFamily="34" charset="0"/>
              </a:rPr>
              <a:t>         </a:t>
            </a:r>
          </a:p>
        </p:txBody>
      </p:sp>
      <p:sp>
        <p:nvSpPr>
          <p:cNvPr id="20483"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Arial" panose="020B0604020202020204" pitchFamily="34" charset="0"/>
                <a:ea typeface="Accordance" panose="00000400000000000000" pitchFamily="2" charset="-78"/>
                <a:cs typeface="Arial" panose="020B0604020202020204" pitchFamily="34" charset="0"/>
              </a:rPr>
              <a:t>       </a:t>
            </a:r>
          </a:p>
        </p:txBody>
      </p:sp>
      <p:sp>
        <p:nvSpPr>
          <p:cNvPr id="20484"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Arial" panose="020B0604020202020204" pitchFamily="34" charset="0"/>
                <a:ea typeface="Accordance" panose="00000400000000000000" pitchFamily="2" charset="-78"/>
                <a:cs typeface="Arial" panose="020B0604020202020204" pitchFamily="34" charset="0"/>
              </a:rPr>
              <a:t>       </a:t>
            </a:r>
          </a:p>
        </p:txBody>
      </p:sp>
      <p:sp>
        <p:nvSpPr>
          <p:cNvPr id="20485" name="Rectangle 6"/>
          <p:cNvSpPr>
            <a:spLocks noChangeArrowheads="1"/>
          </p:cNvSpPr>
          <p:nvPr/>
        </p:nvSpPr>
        <p:spPr bwMode="auto">
          <a:xfrm>
            <a:off x="2551113" y="1768475"/>
            <a:ext cx="913711" cy="259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Arial" panose="020B0604020202020204" pitchFamily="34" charset="0"/>
                <a:ea typeface="Accordance" panose="00000400000000000000" pitchFamily="2" charset="-78"/>
                <a:cs typeface="Arial" panose="020B0604020202020204" pitchFamily="34" charset="0"/>
              </a:rPr>
              <a:t>                   </a:t>
            </a:r>
          </a:p>
        </p:txBody>
      </p:sp>
      <p:sp>
        <p:nvSpPr>
          <p:cNvPr id="20486" name="Rectangle 7"/>
          <p:cNvSpPr>
            <a:spLocks noChangeArrowheads="1"/>
          </p:cNvSpPr>
          <p:nvPr/>
        </p:nvSpPr>
        <p:spPr bwMode="auto">
          <a:xfrm>
            <a:off x="3084513" y="674688"/>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Arial" panose="020B0604020202020204" pitchFamily="34" charset="0"/>
                <a:ea typeface="Accordance" panose="00000400000000000000" pitchFamily="2" charset="-78"/>
                <a:cs typeface="Arial" panose="020B0604020202020204" pitchFamily="34" charset="0"/>
              </a:rPr>
              <a:t>         </a:t>
            </a:r>
          </a:p>
        </p:txBody>
      </p:sp>
      <p:sp>
        <p:nvSpPr>
          <p:cNvPr id="20487" name="Rectangle 8"/>
          <p:cNvSpPr>
            <a:spLocks noChangeArrowheads="1"/>
          </p:cNvSpPr>
          <p:nvPr/>
        </p:nvSpPr>
        <p:spPr bwMode="auto">
          <a:xfrm>
            <a:off x="3084513" y="1054100"/>
            <a:ext cx="399147"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Arial" panose="020B0604020202020204" pitchFamily="34" charset="0"/>
                <a:ea typeface="Accordance" panose="00000400000000000000" pitchFamily="2" charset="-78"/>
                <a:cs typeface="Arial" panose="020B0604020202020204" pitchFamily="34" charset="0"/>
              </a:rPr>
              <a:t>     </a:t>
            </a:r>
          </a:p>
        </p:txBody>
      </p:sp>
      <p:sp>
        <p:nvSpPr>
          <p:cNvPr id="20488" name="Rectangle 9"/>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Arial" panose="020B0604020202020204" pitchFamily="34" charset="0"/>
                <a:ea typeface="Accordance" panose="00000400000000000000" pitchFamily="2" charset="-78"/>
                <a:cs typeface="Arial" panose="020B0604020202020204" pitchFamily="34" charset="0"/>
              </a:rPr>
              <a:t> </a:t>
            </a:r>
          </a:p>
        </p:txBody>
      </p:sp>
      <p:sp>
        <p:nvSpPr>
          <p:cNvPr id="662538" name="Rectangle 10"/>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62539" name="Rectangle 11"/>
          <p:cNvSpPr>
            <a:spLocks noChangeArrowheads="1"/>
          </p:cNvSpPr>
          <p:nvPr/>
        </p:nvSpPr>
        <p:spPr bwMode="auto">
          <a:xfrm>
            <a:off x="1219200" y="2146300"/>
            <a:ext cx="6794500" cy="3413755"/>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a:spcBef>
                <a:spcPct val="50000"/>
              </a:spcBef>
              <a:defRPr/>
            </a:pPr>
            <a:r>
              <a:rPr lang="ar-JO" sz="5400" dirty="0">
                <a:solidFill>
                  <a:schemeClr val="folHlink"/>
                </a:solidFill>
                <a:latin typeface="Arial" panose="020B0604020202020204" pitchFamily="34" charset="0"/>
                <a:ea typeface="Accordance" panose="00000400000000000000" pitchFamily="2" charset="-78"/>
                <a:cs typeface="Arial" panose="020B0604020202020204" pitchFamily="34" charset="0"/>
              </a:rPr>
              <a:t>العهد الموسوي </a:t>
            </a:r>
          </a:p>
          <a:p>
            <a:pPr algn="ctr" rtl="1">
              <a:spcBef>
                <a:spcPct val="50000"/>
              </a:spcBef>
              <a:defRPr/>
            </a:pPr>
            <a:r>
              <a:rPr lang="ar-JO" sz="5400" dirty="0">
                <a:solidFill>
                  <a:schemeClr val="folHlink"/>
                </a:solidFill>
                <a:latin typeface="Arial" panose="020B0604020202020204" pitchFamily="34" charset="0"/>
                <a:ea typeface="Accordance" panose="00000400000000000000" pitchFamily="2" charset="-78"/>
                <a:cs typeface="Arial" panose="020B0604020202020204" pitchFamily="34" charset="0"/>
              </a:rPr>
              <a:t>كان له </a:t>
            </a:r>
            <a:r>
              <a:rPr lang="ar-JO" sz="5400" dirty="0">
                <a:latin typeface="Arial" panose="020B0604020202020204" pitchFamily="34" charset="0"/>
                <a:ea typeface="Accordance" panose="00000400000000000000" pitchFamily="2" charset="-78"/>
                <a:cs typeface="Arial" panose="020B0604020202020204" pitchFamily="34" charset="0"/>
              </a:rPr>
              <a:t>بداية</a:t>
            </a:r>
            <a:r>
              <a:rPr lang="ar-JO" sz="5400" dirty="0">
                <a:solidFill>
                  <a:schemeClr val="folHlink"/>
                </a:solidFill>
                <a:latin typeface="Arial" panose="020B0604020202020204" pitchFamily="34" charset="0"/>
                <a:ea typeface="Accordance" panose="00000400000000000000" pitchFamily="2" charset="-78"/>
                <a:cs typeface="Arial" panose="020B0604020202020204" pitchFamily="34" charset="0"/>
              </a:rPr>
              <a:t> </a:t>
            </a:r>
          </a:p>
          <a:p>
            <a:pPr algn="ctr">
              <a:spcBef>
                <a:spcPct val="50000"/>
              </a:spcBef>
              <a:defRPr/>
            </a:pPr>
            <a:r>
              <a:rPr lang="ar-JO" sz="5400" dirty="0">
                <a:solidFill>
                  <a:schemeClr val="folHlink"/>
                </a:solidFill>
                <a:latin typeface="Arial" panose="020B0604020202020204" pitchFamily="34" charset="0"/>
                <a:ea typeface="Accordance" panose="00000400000000000000" pitchFamily="2" charset="-78"/>
                <a:cs typeface="Arial" panose="020B0604020202020204" pitchFamily="34" charset="0"/>
              </a:rPr>
              <a:t>وكان له </a:t>
            </a:r>
            <a:r>
              <a:rPr lang="ar-JO" sz="5400" dirty="0">
                <a:latin typeface="Arial" panose="020B0604020202020204" pitchFamily="34" charset="0"/>
                <a:ea typeface="Accordance" panose="00000400000000000000" pitchFamily="2" charset="-78"/>
                <a:cs typeface="Arial" panose="020B0604020202020204" pitchFamily="34" charset="0"/>
              </a:rPr>
              <a:t>نهاية</a:t>
            </a:r>
            <a:r>
              <a:rPr lang="ar-JO" sz="5400" dirty="0">
                <a:solidFill>
                  <a:schemeClr val="folHlink"/>
                </a:solidFill>
                <a:latin typeface="Arial" panose="020B0604020202020204" pitchFamily="34" charset="0"/>
                <a:ea typeface="Accordance" panose="00000400000000000000" pitchFamily="2" charset="-78"/>
                <a:cs typeface="Arial" panose="020B0604020202020204" pitchFamily="34" charset="0"/>
              </a:rPr>
              <a:t>.</a:t>
            </a:r>
            <a:endParaRPr lang="en-US" sz="44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grpSp>
        <p:nvGrpSpPr>
          <p:cNvPr id="20491" name="Group 12"/>
          <p:cNvGrpSpPr>
            <a:grpSpLocks/>
          </p:cNvGrpSpPr>
          <p:nvPr/>
        </p:nvGrpSpPr>
        <p:grpSpPr bwMode="auto">
          <a:xfrm>
            <a:off x="7127875" y="304800"/>
            <a:ext cx="1470025" cy="1638300"/>
            <a:chOff x="4490" y="192"/>
            <a:chExt cx="926" cy="1032"/>
          </a:xfrm>
        </p:grpSpPr>
        <p:sp>
          <p:nvSpPr>
            <p:cNvPr id="662541" name="Rectangle 13"/>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62542" name="Oval 14"/>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62543" name="Rectangle 15"/>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62544" name="Rectangle 16"/>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62545" name="Oval 17"/>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662546" name="Rectangle 18"/>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0510" name="Rectangle 19"/>
            <p:cNvSpPr>
              <a:spLocks noChangeArrowheads="1"/>
            </p:cNvSpPr>
            <p:nvPr/>
          </p:nvSpPr>
          <p:spPr bwMode="auto">
            <a:xfrm>
              <a:off x="4978" y="356"/>
              <a:ext cx="438" cy="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6</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8</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9</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10</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0511" name="Rectangle 20"/>
            <p:cNvSpPr>
              <a:spLocks noChangeArrowheads="1"/>
            </p:cNvSpPr>
            <p:nvPr/>
          </p:nvSpPr>
          <p:spPr bwMode="auto">
            <a:xfrm>
              <a:off x="4490" y="348"/>
              <a:ext cx="438" cy="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3</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4</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5</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20492"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panose="020B0604020202020204" pitchFamily="34" charset="0"/>
                <a:ea typeface="Accordance" panose="00000400000000000000" pitchFamily="2" charset="-78"/>
                <a:cs typeface="Arial" panose="020B0604020202020204" pitchFamily="34" charset="0"/>
              </a:rPr>
              <a:t> </a:t>
            </a:r>
          </a:p>
        </p:txBody>
      </p:sp>
      <p:sp>
        <p:nvSpPr>
          <p:cNvPr id="662550"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a:t>
            </a:r>
          </a:p>
        </p:txBody>
      </p:sp>
      <p:sp>
        <p:nvSpPr>
          <p:cNvPr id="662551" name="Rectangle 23"/>
          <p:cNvSpPr>
            <a:spLocks noChangeArrowheads="1"/>
          </p:cNvSpPr>
          <p:nvPr/>
        </p:nvSpPr>
        <p:spPr bwMode="auto">
          <a:xfrm>
            <a:off x="8098485" y="6523752"/>
            <a:ext cx="325731"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04</a:t>
            </a:r>
          </a:p>
        </p:txBody>
      </p:sp>
      <p:sp>
        <p:nvSpPr>
          <p:cNvPr id="662552" name="Text Box 24"/>
          <p:cNvSpPr txBox="1">
            <a:spLocks noChangeArrowheads="1"/>
          </p:cNvSpPr>
          <p:nvPr/>
        </p:nvSpPr>
        <p:spPr bwMode="auto">
          <a:xfrm>
            <a:off x="1716088" y="1198563"/>
            <a:ext cx="5386387" cy="701675"/>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defRPr/>
            </a:pPr>
            <a:r>
              <a:rPr lang="ar-JO" sz="4000" dirty="0">
                <a:solidFill>
                  <a:schemeClr val="folHlink"/>
                </a:solidFill>
                <a:latin typeface="Arial" panose="020B0604020202020204" pitchFamily="34" charset="0"/>
                <a:ea typeface="Accordance" panose="00000400000000000000" pitchFamily="2" charset="-78"/>
                <a:cs typeface="Arial" panose="020B0604020202020204" pitchFamily="34" charset="0"/>
              </a:rPr>
              <a:t>المفارقة:</a:t>
            </a:r>
            <a:endParaRPr lang="en-US" sz="4000" dirty="0">
              <a:solidFill>
                <a:schemeClr val="folHlink"/>
              </a:solidFill>
              <a:latin typeface="Arial" panose="020B0604020202020204" pitchFamily="34" charset="0"/>
              <a:ea typeface="Accordance" panose="00000400000000000000" pitchFamily="2" charset="-78"/>
              <a:cs typeface="Arial" panose="020B0604020202020204" pitchFamily="34" charset="0"/>
            </a:endParaRPr>
          </a:p>
        </p:txBody>
      </p:sp>
      <p:sp>
        <p:nvSpPr>
          <p:cNvPr id="20496" name="Text Box 25"/>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Arial" panose="020B0604020202020204" pitchFamily="34" charset="0"/>
              <a:ea typeface="Accordance" panose="00000400000000000000" pitchFamily="2" charset="-78"/>
              <a:cs typeface="Arial" panose="020B0604020202020204" pitchFamily="34" charset="0"/>
            </a:endParaRPr>
          </a:p>
        </p:txBody>
      </p:sp>
      <p:sp>
        <p:nvSpPr>
          <p:cNvPr id="662554" name="Rectangle 26"/>
          <p:cNvSpPr>
            <a:spLocks noChangeArrowheads="1"/>
          </p:cNvSpPr>
          <p:nvPr/>
        </p:nvSpPr>
        <p:spPr bwMode="auto">
          <a:xfrm>
            <a:off x="4141788" y="307975"/>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0498" name="Rectangle 27"/>
          <p:cNvSpPr>
            <a:spLocks noChangeArrowheads="1"/>
          </p:cNvSpPr>
          <p:nvPr/>
        </p:nvSpPr>
        <p:spPr bwMode="auto">
          <a:xfrm>
            <a:off x="3095625" y="944563"/>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99"/>
                </a:solidFill>
                <a:latin typeface="Arial" panose="020B0604020202020204" pitchFamily="34" charset="0"/>
                <a:ea typeface="Accordance" panose="00000400000000000000" pitchFamily="2" charset="-78"/>
                <a:cs typeface="Arial" panose="020B0604020202020204" pitchFamily="34" charset="0"/>
              </a:rPr>
              <a:t>         </a:t>
            </a:r>
          </a:p>
        </p:txBody>
      </p:sp>
      <p:sp>
        <p:nvSpPr>
          <p:cNvPr id="662556" name="Rectangle 28"/>
          <p:cNvSpPr>
            <a:spLocks noChangeArrowheads="1"/>
          </p:cNvSpPr>
          <p:nvPr/>
        </p:nvSpPr>
        <p:spPr bwMode="auto">
          <a:xfrm>
            <a:off x="4598988" y="1266825"/>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20500" name="Text Box 29"/>
          <p:cNvSpPr txBox="1">
            <a:spLocks noChangeArrowheads="1"/>
          </p:cNvSpPr>
          <p:nvPr/>
        </p:nvSpPr>
        <p:spPr bwMode="auto">
          <a:xfrm>
            <a:off x="503238" y="0"/>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solidFill>
                <a:srgbClr val="000099"/>
              </a:solidFill>
              <a:latin typeface="Arial" panose="020B0604020202020204" pitchFamily="34" charset="0"/>
              <a:ea typeface="Accordance" panose="00000400000000000000" pitchFamily="2" charset="-78"/>
              <a:cs typeface="Arial" panose="020B0604020202020204" pitchFamily="34" charset="0"/>
            </a:endParaRPr>
          </a:p>
        </p:txBody>
      </p:sp>
      <p:sp>
        <p:nvSpPr>
          <p:cNvPr id="20501" name="Text Box 30"/>
          <p:cNvSpPr txBox="1">
            <a:spLocks noChangeArrowheads="1"/>
          </p:cNvSpPr>
          <p:nvPr/>
        </p:nvSpPr>
        <p:spPr bwMode="auto">
          <a:xfrm>
            <a:off x="554038" y="6796088"/>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panose="020B0604020202020204" pitchFamily="34" charset="0"/>
                <a:ea typeface="Accordance" panose="00000400000000000000" pitchFamily="2" charset="-78"/>
                <a:cs typeface="Arial" panose="020B0604020202020204" pitchFamily="34" charset="0"/>
              </a:rPr>
              <a:t> </a:t>
            </a:r>
          </a:p>
        </p:txBody>
      </p:sp>
      <p:sp>
        <p:nvSpPr>
          <p:cNvPr id="662559" name="Rectangle 31"/>
          <p:cNvSpPr>
            <a:spLocks noChangeArrowheads="1"/>
          </p:cNvSpPr>
          <p:nvPr/>
        </p:nvSpPr>
        <p:spPr bwMode="auto">
          <a:xfrm>
            <a:off x="8045450" y="6751638"/>
            <a:ext cx="282575" cy="304800"/>
          </a:xfrm>
          <a:prstGeom prst="rect">
            <a:avLst/>
          </a:prstGeom>
          <a:noFill/>
          <a:ln w="12700">
            <a:noFill/>
            <a:miter lim="800000"/>
            <a:headEnd/>
            <a:tailEnd/>
          </a:ln>
          <a:effectLst/>
        </p:spPr>
        <p:txBody>
          <a:bodyPr wrap="none" anchor="ctr">
            <a:spAutoFit/>
          </a:bodyPr>
          <a:lstStyle/>
          <a:p>
            <a:pPr algn="ctr">
              <a:defRPr/>
            </a:pPr>
            <a:r>
              <a:rPr lang="en-US" sz="14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a:t>
            </a:r>
          </a:p>
        </p:txBody>
      </p:sp>
      <p:sp>
        <p:nvSpPr>
          <p:cNvPr id="20503" name="Text Box 33"/>
          <p:cNvSpPr txBox="1">
            <a:spLocks noChangeArrowheads="1"/>
          </p:cNvSpPr>
          <p:nvPr/>
        </p:nvSpPr>
        <p:spPr bwMode="auto">
          <a:xfrm>
            <a:off x="8591535" y="6461711"/>
            <a:ext cx="29848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panose="020B0604020202020204" pitchFamily="34" charset="0"/>
                <a:ea typeface="Accordance" panose="00000400000000000000" pitchFamily="2" charset="-78"/>
                <a:cs typeface="Arial" panose="020B0604020202020204" pitchFamily="34" charset="0"/>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2552"/>
                                        </p:tgtEl>
                                        <p:attrNameLst>
                                          <p:attrName>style.visibility</p:attrName>
                                        </p:attrNameLst>
                                      </p:cBhvr>
                                      <p:to>
                                        <p:strVal val="visible"/>
                                      </p:to>
                                    </p:set>
                                    <p:animEffect transition="in" filter="fade">
                                      <p:cBhvr>
                                        <p:cTn id="7" dur="1000"/>
                                        <p:tgtEl>
                                          <p:spTgt spid="6625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2539"/>
                                        </p:tgtEl>
                                        <p:attrNameLst>
                                          <p:attrName>style.visibility</p:attrName>
                                        </p:attrNameLst>
                                      </p:cBhvr>
                                      <p:to>
                                        <p:strVal val="visible"/>
                                      </p:to>
                                    </p:set>
                                    <p:animEffect transition="in" filter="fade">
                                      <p:cBhvr>
                                        <p:cTn id="12" dur="1000"/>
                                        <p:tgtEl>
                                          <p:spTgt spid="66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9" grpId="0" autoUpdateAnimBg="0"/>
      <p:bldP spid="66255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4" name="Text Box 6"/>
          <p:cNvSpPr txBox="1">
            <a:spLocks noChangeArrowheads="1"/>
          </p:cNvSpPr>
          <p:nvPr/>
        </p:nvSpPr>
        <p:spPr bwMode="auto">
          <a:xfrm>
            <a:off x="923925" y="2383442"/>
            <a:ext cx="7251700" cy="415498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lgn="r" rtl="1">
              <a:lnSpc>
                <a:spcPct val="150000"/>
              </a:lnSpc>
              <a:defRPr/>
            </a:pPr>
            <a:r>
              <a:rPr lang="ar-JO" sz="6600" baseline="30000" dirty="0">
                <a:latin typeface="Arial" panose="020B0604020202020204" pitchFamily="34" charset="0"/>
                <a:ea typeface="+mn-ea"/>
                <a:cs typeface="Arial" panose="020B0604020202020204" pitchFamily="34" charset="0"/>
              </a:rPr>
              <a:t>٣٢ ليس كالعهد الذي قطعته ممع آبائهم يوم أمسكتهم بيدهم لأخرجهم من أرض مصر، حين نقضوا عهدي فرفضتهم،</a:t>
            </a:r>
          </a:p>
          <a:p>
            <a:pPr algn="r" rtl="1">
              <a:defRPr/>
            </a:pPr>
            <a:r>
              <a:rPr lang="ar-JO" sz="6600" baseline="30000" dirty="0">
                <a:latin typeface="Arial" panose="020B0604020202020204" pitchFamily="34" charset="0"/>
                <a:ea typeface="+mn-ea"/>
                <a:cs typeface="Arial" panose="020B0604020202020204" pitchFamily="34" charset="0"/>
              </a:rPr>
              <a:t> يقول الرب.</a:t>
            </a:r>
            <a:endParaRPr lang="en-US" sz="6000" dirty="0">
              <a:latin typeface="Arial" panose="020B0604020202020204" pitchFamily="34" charset="0"/>
              <a:ea typeface="+mn-ea"/>
              <a:cs typeface="Arial" panose="020B0604020202020204" pitchFamily="34" charset="0"/>
            </a:endParaRPr>
          </a:p>
        </p:txBody>
      </p:sp>
      <p:sp>
        <p:nvSpPr>
          <p:cNvPr id="112646" name="Text Box 12"/>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112647"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21710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217105" name="Rectangle 17"/>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49</a:t>
            </a:r>
          </a:p>
        </p:txBody>
      </p:sp>
      <p:sp>
        <p:nvSpPr>
          <p:cNvPr id="11" name="Rectangle 2">
            <a:extLst>
              <a:ext uri="{FF2B5EF4-FFF2-40B4-BE49-F238E27FC236}">
                <a16:creationId xmlns:a16="http://schemas.microsoft.com/office/drawing/2014/main" id="{9818A0FF-7D7C-41DE-A9F0-53CE8CD009FC}"/>
              </a:ext>
            </a:extLst>
          </p:cNvPr>
          <p:cNvSpPr>
            <a:spLocks noChangeArrowheads="1"/>
          </p:cNvSpPr>
          <p:nvPr/>
        </p:nvSpPr>
        <p:spPr bwMode="auto">
          <a:xfrm>
            <a:off x="668338" y="333125"/>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Arial" panose="020B0604020202020204" pitchFamily="34" charset="0"/>
                <a:ea typeface="+mn-ea"/>
                <a:cs typeface="Arial" panose="020B0604020202020204" pitchFamily="34" charset="0"/>
              </a:rPr>
              <a:t>                            </a:t>
            </a:r>
          </a:p>
        </p:txBody>
      </p:sp>
      <p:sp>
        <p:nvSpPr>
          <p:cNvPr id="12" name="Rectangle 6">
            <a:extLst>
              <a:ext uri="{FF2B5EF4-FFF2-40B4-BE49-F238E27FC236}">
                <a16:creationId xmlns:a16="http://schemas.microsoft.com/office/drawing/2014/main" id="{0B88DDFA-250E-44E4-9115-4BD8301DFB44}"/>
              </a:ext>
            </a:extLst>
          </p:cNvPr>
          <p:cNvSpPr>
            <a:spLocks noChangeArrowheads="1"/>
          </p:cNvSpPr>
          <p:nvPr/>
        </p:nvSpPr>
        <p:spPr bwMode="auto">
          <a:xfrm>
            <a:off x="1300162" y="647186"/>
            <a:ext cx="6580187"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ar-JO" sz="3200" dirty="0">
                <a:latin typeface="Arial" panose="020B0604020202020204" pitchFamily="34" charset="0"/>
                <a:cs typeface="Arial" panose="020B0604020202020204" pitchFamily="34" charset="0"/>
              </a:rPr>
              <a:t>إرميا 31</a:t>
            </a:r>
            <a:endParaRPr lang="en-US" sz="3200" dirty="0">
              <a:latin typeface="Arial" panose="020B0604020202020204" pitchFamily="34" charset="0"/>
              <a:cs typeface="Arial" panose="020B0604020202020204" pitchFamily="34" charset="0"/>
            </a:endParaRPr>
          </a:p>
          <a:p>
            <a:pPr algn="ctr">
              <a:defRPr/>
            </a:pPr>
            <a:r>
              <a:rPr lang="ar-JO" sz="4000" dirty="0">
                <a:solidFill>
                  <a:schemeClr val="folHlink"/>
                </a:solidFill>
                <a:latin typeface="Arial" panose="020B0604020202020204" pitchFamily="34" charset="0"/>
                <a:cs typeface="Arial" panose="020B0604020202020204" pitchFamily="34" charset="0"/>
              </a:rPr>
              <a:t>العهد الجديد</a:t>
            </a:r>
            <a:endParaRPr lang="en-US" sz="4000" dirty="0">
              <a:solidFill>
                <a:schemeClr val="tx2"/>
              </a:solidFill>
              <a:latin typeface="Arial" panose="020B0604020202020204" pitchFamily="34" charset="0"/>
              <a:cs typeface="Arial" panose="020B0604020202020204" pitchFamily="34" charset="0"/>
            </a:endParaRPr>
          </a:p>
        </p:txBody>
      </p:sp>
      <p:sp>
        <p:nvSpPr>
          <p:cNvPr id="13" name="Text Box 12">
            <a:extLst>
              <a:ext uri="{FF2B5EF4-FFF2-40B4-BE49-F238E27FC236}">
                <a16:creationId xmlns:a16="http://schemas.microsoft.com/office/drawing/2014/main" id="{3078CFE0-56E0-4E8E-A06E-7F3943F983AD}"/>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3" name="Text Box 7"/>
          <p:cNvSpPr txBox="1">
            <a:spLocks noChangeArrowheads="1"/>
          </p:cNvSpPr>
          <p:nvPr/>
        </p:nvSpPr>
        <p:spPr bwMode="auto">
          <a:xfrm>
            <a:off x="455613" y="2369641"/>
            <a:ext cx="7861300" cy="415498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r" rtl="1">
              <a:lnSpc>
                <a:spcPct val="150000"/>
              </a:lnSpc>
              <a:spcBef>
                <a:spcPts val="0"/>
              </a:spcBef>
              <a:defRPr/>
            </a:pPr>
            <a:r>
              <a:rPr lang="ar-JO" sz="6600" baseline="30000" dirty="0">
                <a:latin typeface="Arial" panose="020B0604020202020204" pitchFamily="34" charset="0"/>
                <a:ea typeface="+mn-ea"/>
                <a:cs typeface="Arial" panose="020B0604020202020204" pitchFamily="34" charset="0"/>
              </a:rPr>
              <a:t>٣٣ بل هذا هو العهد الذي أقطعه مع بيت إسرائيل بعد تلك الأيام، يقول الرب: أجعل شريعتي في داخلهم وأكتبها على قلوبهم،</a:t>
            </a:r>
          </a:p>
          <a:p>
            <a:pPr algn="r" rtl="1">
              <a:spcBef>
                <a:spcPts val="0"/>
              </a:spcBef>
              <a:defRPr/>
            </a:pPr>
            <a:r>
              <a:rPr lang="ar-JO" sz="6600" baseline="30000" dirty="0">
                <a:solidFill>
                  <a:srgbClr val="FFFF00"/>
                </a:solidFill>
                <a:latin typeface="Arial" panose="020B0604020202020204" pitchFamily="34" charset="0"/>
                <a:ea typeface="+mn-ea"/>
                <a:cs typeface="Arial" panose="020B0604020202020204" pitchFamily="34" charset="0"/>
              </a:rPr>
              <a:t>وأكون لهم إلهاً وهم يكونون لي شعباً.</a:t>
            </a:r>
            <a:endParaRPr lang="en-US" sz="6000" dirty="0">
              <a:solidFill>
                <a:srgbClr val="FFFF00"/>
              </a:solidFill>
              <a:latin typeface="Arial" panose="020B0604020202020204" pitchFamily="34" charset="0"/>
              <a:ea typeface="+mn-ea"/>
              <a:cs typeface="Arial" panose="020B0604020202020204" pitchFamily="34" charset="0"/>
            </a:endParaRPr>
          </a:p>
        </p:txBody>
      </p:sp>
      <p:sp>
        <p:nvSpPr>
          <p:cNvPr id="114693"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cs typeface="Arial" panose="020B0604020202020204" pitchFamily="34" charset="0"/>
              </a:rPr>
              <a:t> </a:t>
            </a:r>
          </a:p>
        </p:txBody>
      </p:sp>
      <p:sp>
        <p:nvSpPr>
          <p:cNvPr id="114694" name="Text Box 13"/>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panose="020B0604020202020204" pitchFamily="34" charset="0"/>
              <a:cs typeface="Arial" panose="020B0604020202020204" pitchFamily="34" charset="0"/>
            </a:endParaRPr>
          </a:p>
        </p:txBody>
      </p:sp>
      <p:sp>
        <p:nvSpPr>
          <p:cNvPr id="114695" name="Text Box 1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219151" name="Rectangle 1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219154" name="Rectangle 18"/>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50</a:t>
            </a:r>
          </a:p>
        </p:txBody>
      </p:sp>
      <p:sp>
        <p:nvSpPr>
          <p:cNvPr id="114699" name="Text Box 21"/>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1</a:t>
            </a:r>
            <a:endParaRPr lang="en-US" dirty="0">
              <a:solidFill>
                <a:srgbClr val="FFFFFF"/>
              </a:solidFill>
              <a:latin typeface="Arial" panose="020B0604020202020204" pitchFamily="34" charset="0"/>
              <a:cs typeface="Arial" panose="020B0604020202020204" pitchFamily="34" charset="0"/>
            </a:endParaRPr>
          </a:p>
        </p:txBody>
      </p:sp>
      <p:sp>
        <p:nvSpPr>
          <p:cNvPr id="13" name="Rectangle 2">
            <a:extLst>
              <a:ext uri="{FF2B5EF4-FFF2-40B4-BE49-F238E27FC236}">
                <a16:creationId xmlns:a16="http://schemas.microsoft.com/office/drawing/2014/main" id="{9894CB3D-BB2B-4DC4-81D5-D0439C5D8D43}"/>
              </a:ext>
            </a:extLst>
          </p:cNvPr>
          <p:cNvSpPr>
            <a:spLocks noChangeArrowheads="1"/>
          </p:cNvSpPr>
          <p:nvPr/>
        </p:nvSpPr>
        <p:spPr bwMode="auto">
          <a:xfrm>
            <a:off x="668338" y="333125"/>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dirty="0">
                <a:solidFill>
                  <a:srgbClr val="FAFD00"/>
                </a:solidFill>
                <a:latin typeface="Arial" panose="020B0604020202020204" pitchFamily="34" charset="0"/>
                <a:ea typeface="+mn-ea"/>
                <a:cs typeface="Arial" panose="020B0604020202020204" pitchFamily="34" charset="0"/>
              </a:rPr>
              <a:t>                            </a:t>
            </a:r>
          </a:p>
        </p:txBody>
      </p:sp>
      <p:sp>
        <p:nvSpPr>
          <p:cNvPr id="14" name="Rectangle 6">
            <a:extLst>
              <a:ext uri="{FF2B5EF4-FFF2-40B4-BE49-F238E27FC236}">
                <a16:creationId xmlns:a16="http://schemas.microsoft.com/office/drawing/2014/main" id="{16C8B6DB-B688-49C1-91BD-250EF15413D6}"/>
              </a:ext>
            </a:extLst>
          </p:cNvPr>
          <p:cNvSpPr>
            <a:spLocks noChangeArrowheads="1"/>
          </p:cNvSpPr>
          <p:nvPr/>
        </p:nvSpPr>
        <p:spPr bwMode="auto">
          <a:xfrm>
            <a:off x="1300162" y="647186"/>
            <a:ext cx="6580187"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ar-JO" sz="3200" dirty="0">
                <a:latin typeface="Arial" panose="020B0604020202020204" pitchFamily="34" charset="0"/>
                <a:cs typeface="Arial" panose="020B0604020202020204" pitchFamily="34" charset="0"/>
              </a:rPr>
              <a:t>إرميا 31</a:t>
            </a:r>
            <a:endParaRPr lang="en-US" sz="3200" dirty="0">
              <a:latin typeface="Arial" panose="020B0604020202020204" pitchFamily="34" charset="0"/>
              <a:cs typeface="Arial" panose="020B0604020202020204" pitchFamily="34" charset="0"/>
            </a:endParaRPr>
          </a:p>
          <a:p>
            <a:pPr algn="ctr">
              <a:defRPr/>
            </a:pPr>
            <a:r>
              <a:rPr lang="ar-JO" sz="4000" dirty="0">
                <a:solidFill>
                  <a:schemeClr val="folHlink"/>
                </a:solidFill>
                <a:latin typeface="Arial" panose="020B0604020202020204" pitchFamily="34" charset="0"/>
                <a:cs typeface="Arial" panose="020B0604020202020204" pitchFamily="34" charset="0"/>
              </a:rPr>
              <a:t>العهد الجديد</a:t>
            </a:r>
            <a:endParaRPr lang="en-US" sz="4000"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209531"/>
            <a:ext cx="91440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r>
              <a:rPr lang="ar-JO" sz="3600" dirty="0">
                <a:solidFill>
                  <a:schemeClr val="folHlink"/>
                </a:solidFill>
                <a:latin typeface="Arial" panose="020B0604020202020204" pitchFamily="34" charset="0"/>
                <a:cs typeface="Arial" panose="020B0604020202020204" pitchFamily="34" charset="0"/>
              </a:rPr>
              <a:t>إعلان العهد الجديد</a:t>
            </a:r>
            <a:endParaRPr lang="en-US" sz="3600" dirty="0">
              <a:solidFill>
                <a:schemeClr val="tx2"/>
              </a:solidFill>
              <a:latin typeface="Arial" panose="020B0604020202020204" pitchFamily="34" charset="0"/>
              <a:cs typeface="Arial" panose="020B0604020202020204" pitchFamily="34" charset="0"/>
            </a:endParaRPr>
          </a:p>
        </p:txBody>
      </p:sp>
      <p:sp>
        <p:nvSpPr>
          <p:cNvPr id="154629" name="Rectangle 5"/>
          <p:cNvSpPr>
            <a:spLocks noChangeArrowheads="1"/>
          </p:cNvSpPr>
          <p:nvPr/>
        </p:nvSpPr>
        <p:spPr bwMode="auto">
          <a:xfrm>
            <a:off x="347604" y="2005611"/>
            <a:ext cx="8377237" cy="1320874"/>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indent="457200" algn="r" rtl="1">
              <a:spcBef>
                <a:spcPct val="50000"/>
              </a:spcBef>
              <a:defRPr/>
            </a:pPr>
            <a:r>
              <a:rPr lang="ar-JO" sz="4800" baseline="30000" dirty="0">
                <a:latin typeface="Arial" panose="020B0604020202020204" pitchFamily="34" charset="0"/>
                <a:cs typeface="Arial" panose="020B0604020202020204" pitchFamily="34" charset="0"/>
              </a:rPr>
              <a:t>19وإِذ أخذ خبزاً فشكر وكسر، وأعطاهم قائلاً: هذا هو جسدي الذي يبذل عنكم. اصنعوا هذا لذكري.</a:t>
            </a:r>
            <a:endParaRPr lang="en-US" sz="2800" dirty="0">
              <a:latin typeface="Arial" panose="020B0604020202020204" pitchFamily="34" charset="0"/>
              <a:cs typeface="Arial" panose="020B0604020202020204" pitchFamily="34" charset="0"/>
            </a:endParaRPr>
          </a:p>
        </p:txBody>
      </p:sp>
      <p:sp>
        <p:nvSpPr>
          <p:cNvPr id="116739" name="Text Box 11"/>
          <p:cNvSpPr txBox="1">
            <a:spLocks noChangeArrowheads="1"/>
          </p:cNvSpPr>
          <p:nvPr/>
        </p:nvSpPr>
        <p:spPr bwMode="auto">
          <a:xfrm>
            <a:off x="508000" y="3962400"/>
            <a:ext cx="65024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dirty="0">
              <a:latin typeface="Arial" panose="020B0604020202020204" pitchFamily="34" charset="0"/>
              <a:cs typeface="Arial" panose="020B0604020202020204" pitchFamily="34" charset="0"/>
            </a:endParaRPr>
          </a:p>
        </p:txBody>
      </p:sp>
      <p:sp>
        <p:nvSpPr>
          <p:cNvPr id="154636" name="Rectangle 12"/>
          <p:cNvSpPr>
            <a:spLocks noChangeArrowheads="1"/>
          </p:cNvSpPr>
          <p:nvPr/>
        </p:nvSpPr>
        <p:spPr bwMode="auto">
          <a:xfrm>
            <a:off x="287338" y="3941519"/>
            <a:ext cx="8542337" cy="147732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indent="457200" algn="r" rtl="1">
              <a:defRPr/>
            </a:pPr>
            <a:r>
              <a:rPr lang="ar-JO" sz="5400" baseline="30000" dirty="0">
                <a:latin typeface="Arial" panose="020B0604020202020204" pitchFamily="34" charset="0"/>
                <a:ea typeface="+mn-ea"/>
                <a:cs typeface="Arial" panose="020B0604020202020204" pitchFamily="34" charset="0"/>
              </a:rPr>
              <a:t>20وكذلك أخذ الكأس أيضاً بعد العشاء وقال: هذه الكأس هي </a:t>
            </a:r>
            <a:r>
              <a:rPr lang="ar-JO" sz="5400" baseline="30000" dirty="0">
                <a:solidFill>
                  <a:srgbClr val="FFFF00"/>
                </a:solidFill>
                <a:latin typeface="Arial" panose="020B0604020202020204" pitchFamily="34" charset="0"/>
                <a:ea typeface="+mn-ea"/>
                <a:cs typeface="Arial" panose="020B0604020202020204" pitchFamily="34" charset="0"/>
              </a:rPr>
              <a:t>العهد الجديد </a:t>
            </a:r>
            <a:r>
              <a:rPr lang="ar-JO" sz="5400" baseline="30000" dirty="0">
                <a:latin typeface="Arial" panose="020B0604020202020204" pitchFamily="34" charset="0"/>
                <a:ea typeface="+mn-ea"/>
                <a:cs typeface="Arial" panose="020B0604020202020204" pitchFamily="34" charset="0"/>
              </a:rPr>
              <a:t>بدمي الذي يسفك عنكم.</a:t>
            </a:r>
            <a:r>
              <a:rPr lang="ar-JO" sz="5400" dirty="0">
                <a:latin typeface="Arial" panose="020B0604020202020204" pitchFamily="34" charset="0"/>
                <a:ea typeface="+mn-ea"/>
                <a:cs typeface="Arial" panose="020B0604020202020204" pitchFamily="34" charset="0"/>
              </a:rPr>
              <a:t> </a:t>
            </a:r>
            <a:endParaRPr lang="en-US" sz="4800" dirty="0">
              <a:latin typeface="Arial" panose="020B0604020202020204" pitchFamily="34" charset="0"/>
              <a:ea typeface="+mn-ea"/>
              <a:cs typeface="Arial" panose="020B0604020202020204" pitchFamily="34" charset="0"/>
            </a:endParaRPr>
          </a:p>
        </p:txBody>
      </p:sp>
      <p:sp>
        <p:nvSpPr>
          <p:cNvPr id="154630" name="Oval 6"/>
          <p:cNvSpPr>
            <a:spLocks noChangeArrowheads="1"/>
          </p:cNvSpPr>
          <p:nvPr/>
        </p:nvSpPr>
        <p:spPr bwMode="auto">
          <a:xfrm>
            <a:off x="5247862" y="4431390"/>
            <a:ext cx="2027582" cy="702569"/>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16743" name="Text Box 14"/>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116744" name="Text Box 1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154640" name="Rectangle 1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154643" name="Rectangle 19"/>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51</a:t>
            </a:r>
          </a:p>
        </p:txBody>
      </p:sp>
      <p:sp>
        <p:nvSpPr>
          <p:cNvPr id="116747" name="Text Box 21"/>
          <p:cNvSpPr txBox="1">
            <a:spLocks noChangeArrowheads="1"/>
          </p:cNvSpPr>
          <p:nvPr/>
        </p:nvSpPr>
        <p:spPr bwMode="auto">
          <a:xfrm>
            <a:off x="8589963"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4</a:t>
            </a:r>
            <a:endParaRPr lang="en-US" dirty="0">
              <a:solidFill>
                <a:srgbClr val="FFFFFF"/>
              </a:solidFill>
              <a:latin typeface="Arial" panose="020B0604020202020204" pitchFamily="34" charset="0"/>
              <a:cs typeface="Arial" panose="020B0604020202020204" pitchFamily="34" charset="0"/>
            </a:endParaRPr>
          </a:p>
        </p:txBody>
      </p:sp>
      <p:sp>
        <p:nvSpPr>
          <p:cNvPr id="154646" name="Text Box 22"/>
          <p:cNvSpPr txBox="1">
            <a:spLocks noChangeArrowheads="1"/>
          </p:cNvSpPr>
          <p:nvPr/>
        </p:nvSpPr>
        <p:spPr bwMode="auto">
          <a:xfrm>
            <a:off x="2200275" y="906181"/>
            <a:ext cx="4457700" cy="519112"/>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ar-JO" sz="2800" dirty="0">
                <a:latin typeface="Arial" panose="020B0604020202020204" pitchFamily="34" charset="0"/>
                <a:ea typeface="+mn-ea"/>
                <a:cs typeface="Arial" panose="020B0604020202020204" pitchFamily="34" charset="0"/>
              </a:rPr>
              <a:t>لوقا 22: 19-20</a:t>
            </a:r>
            <a:endParaRPr lang="en-US" sz="2800" dirty="0">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46"/>
                                        </p:tgtEl>
                                        <p:attrNameLst>
                                          <p:attrName>style.visibility</p:attrName>
                                        </p:attrNameLst>
                                      </p:cBhvr>
                                      <p:to>
                                        <p:strVal val="visible"/>
                                      </p:to>
                                    </p:set>
                                    <p:animEffect transition="in" filter="fade">
                                      <p:cBhvr>
                                        <p:cTn id="7" dur="1000"/>
                                        <p:tgtEl>
                                          <p:spTgt spid="1546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29"/>
                                        </p:tgtEl>
                                        <p:attrNameLst>
                                          <p:attrName>style.visibility</p:attrName>
                                        </p:attrNameLst>
                                      </p:cBhvr>
                                      <p:to>
                                        <p:strVal val="visible"/>
                                      </p:to>
                                    </p:set>
                                    <p:animEffect transition="in" filter="fade">
                                      <p:cBhvr>
                                        <p:cTn id="12" dur="1000"/>
                                        <p:tgtEl>
                                          <p:spTgt spid="1546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36"/>
                                        </p:tgtEl>
                                        <p:attrNameLst>
                                          <p:attrName>style.visibility</p:attrName>
                                        </p:attrNameLst>
                                      </p:cBhvr>
                                      <p:to>
                                        <p:strVal val="visible"/>
                                      </p:to>
                                    </p:set>
                                    <p:animEffect transition="in" filter="fade">
                                      <p:cBhvr>
                                        <p:cTn id="17" dur="1000"/>
                                        <p:tgtEl>
                                          <p:spTgt spid="1546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154630"/>
                                        </p:tgtEl>
                                        <p:attrNameLst>
                                          <p:attrName>style.visibility</p:attrName>
                                        </p:attrNameLst>
                                      </p:cBhvr>
                                      <p:to>
                                        <p:strVal val="visible"/>
                                      </p:to>
                                    </p:set>
                                    <p:anim calcmode="lin" valueType="num">
                                      <p:cBhvr>
                                        <p:cTn id="22" dur="500" fill="hold"/>
                                        <p:tgtEl>
                                          <p:spTgt spid="154630"/>
                                        </p:tgtEl>
                                        <p:attrNameLst>
                                          <p:attrName>ppt_w</p:attrName>
                                        </p:attrNameLst>
                                      </p:cBhvr>
                                      <p:tavLst>
                                        <p:tav tm="0">
                                          <p:val>
                                            <p:fltVal val="0"/>
                                          </p:val>
                                        </p:tav>
                                        <p:tav tm="100000">
                                          <p:val>
                                            <p:strVal val="#ppt_w"/>
                                          </p:val>
                                        </p:tav>
                                      </p:tavLst>
                                    </p:anim>
                                    <p:anim calcmode="lin" valueType="num">
                                      <p:cBhvr>
                                        <p:cTn id="23" dur="500" fill="hold"/>
                                        <p:tgtEl>
                                          <p:spTgt spid="154630"/>
                                        </p:tgtEl>
                                        <p:attrNameLst>
                                          <p:attrName>ppt_h</p:attrName>
                                        </p:attrNameLst>
                                      </p:cBhvr>
                                      <p:tavLst>
                                        <p:tav tm="0">
                                          <p:val>
                                            <p:fltVal val="0"/>
                                          </p:val>
                                        </p:tav>
                                        <p:tav tm="100000">
                                          <p:val>
                                            <p:strVal val="#ppt_h"/>
                                          </p:val>
                                        </p:tav>
                                      </p:tavLst>
                                    </p:anim>
                                    <p:anim calcmode="lin" valueType="num">
                                      <p:cBhvr>
                                        <p:cTn id="24" dur="500" fill="hold"/>
                                        <p:tgtEl>
                                          <p:spTgt spid="154630"/>
                                        </p:tgtEl>
                                        <p:attrNameLst>
                                          <p:attrName>ppt_x</p:attrName>
                                        </p:attrNameLst>
                                      </p:cBhvr>
                                      <p:tavLst>
                                        <p:tav tm="0">
                                          <p:val>
                                            <p:fltVal val="0.5"/>
                                          </p:val>
                                        </p:tav>
                                        <p:tav tm="100000">
                                          <p:val>
                                            <p:strVal val="#ppt_x"/>
                                          </p:val>
                                        </p:tav>
                                      </p:tavLst>
                                    </p:anim>
                                    <p:anim calcmode="lin" valueType="num">
                                      <p:cBhvr>
                                        <p:cTn id="25" dur="500" fill="hold"/>
                                        <p:tgtEl>
                                          <p:spTgt spid="1546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utoUpdateAnimBg="0"/>
      <p:bldP spid="154636" grpId="0" autoUpdateAnimBg="0"/>
      <p:bldP spid="154630" grpId="0" animBg="1"/>
      <p:bldP spid="154646"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5" name="Rectangle 3"/>
          <p:cNvSpPr>
            <a:spLocks noChangeArrowheads="1"/>
          </p:cNvSpPr>
          <p:nvPr/>
        </p:nvSpPr>
        <p:spPr bwMode="auto">
          <a:xfrm>
            <a:off x="-72941" y="1454964"/>
            <a:ext cx="9059779" cy="4183196"/>
          </a:xfrm>
          <a:prstGeom prst="rect">
            <a:avLst/>
          </a:prstGeom>
          <a:noFill/>
          <a:ln w="12700">
            <a:noFill/>
            <a:miter lim="800000"/>
            <a:headEnd/>
            <a:tailEnd/>
          </a:ln>
          <a:effectLst/>
        </p:spPr>
        <p:txBody>
          <a:bodyPr wrap="square" lIns="90487" tIns="44450" rIns="90487" bIns="44450">
            <a:spAutoFit/>
          </a:bodyPr>
          <a:lstStyle/>
          <a:p>
            <a:pPr indent="457200" algn="r" rtl="1">
              <a:spcBef>
                <a:spcPct val="50000"/>
              </a:spcBef>
              <a:defRPr/>
            </a:pPr>
            <a:r>
              <a:rPr lang="ar-JO" sz="3800" dirty="0">
                <a:effectLst>
                  <a:outerShdw blurRad="50800" dist="63500" dir="2700000" algn="tl" rotWithShape="0">
                    <a:srgbClr val="000000"/>
                  </a:outerShdw>
                </a:effectLst>
                <a:latin typeface="Arial" panose="020B0604020202020204" pitchFamily="34" charset="0"/>
                <a:cs typeface="Arial" panose="020B0604020202020204" pitchFamily="34" charset="0"/>
              </a:rPr>
              <a:t>26 وفيما هم يأكلون أخذ يسوع الخبز، وبارك وكسر وأعطى التلاميذ وقال: خذوا كلوا. هذا هو جسدي.</a:t>
            </a:r>
          </a:p>
          <a:p>
            <a:pPr indent="457200" algn="r" rtl="1">
              <a:spcBef>
                <a:spcPct val="50000"/>
              </a:spcBef>
              <a:defRPr/>
            </a:pPr>
            <a:r>
              <a:rPr lang="ar-JO" sz="3800" dirty="0">
                <a:effectLst>
                  <a:outerShdw blurRad="50800" dist="63500" dir="2700000" algn="tl" rotWithShape="0">
                    <a:srgbClr val="000000"/>
                  </a:outerShdw>
                </a:effectLst>
                <a:latin typeface="Arial" panose="020B0604020202020204" pitchFamily="34" charset="0"/>
                <a:cs typeface="Arial" panose="020B0604020202020204" pitchFamily="34" charset="0"/>
              </a:rPr>
              <a:t>27 وأخذ الكأس وشكر وأعطاهم قائلا: اشربوا منها كلكم،</a:t>
            </a:r>
          </a:p>
          <a:p>
            <a:pPr indent="457200" algn="r" rtl="1">
              <a:spcBef>
                <a:spcPct val="50000"/>
              </a:spcBef>
              <a:defRPr/>
            </a:pPr>
            <a:r>
              <a:rPr lang="ar-JO" sz="3800" dirty="0">
                <a:effectLst>
                  <a:outerShdw blurRad="50800" dist="63500" dir="2700000" algn="tl" rotWithShape="0">
                    <a:srgbClr val="000000"/>
                  </a:outerShdw>
                </a:effectLst>
                <a:latin typeface="Arial" panose="020B0604020202020204" pitchFamily="34" charset="0"/>
                <a:cs typeface="Arial" panose="020B0604020202020204" pitchFamily="34" charset="0"/>
              </a:rPr>
              <a:t>28 لأن هذا هو دمي الذي </a:t>
            </a:r>
            <a:r>
              <a:rPr lang="ar-JO" sz="3800"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للعهد الجديد </a:t>
            </a:r>
            <a:r>
              <a:rPr lang="ar-JO" sz="3800" dirty="0">
                <a:effectLst>
                  <a:outerShdw blurRad="50800" dist="63500" dir="2700000" algn="tl" rotWithShape="0">
                    <a:srgbClr val="000000"/>
                  </a:outerShdw>
                </a:effectLst>
                <a:latin typeface="Arial" panose="020B0604020202020204" pitchFamily="34" charset="0"/>
                <a:cs typeface="Arial" panose="020B0604020202020204" pitchFamily="34" charset="0"/>
              </a:rPr>
              <a:t>الذي يسفك من أجل كثيرين لمغفرة الخطايا.</a:t>
            </a:r>
            <a:endParaRPr lang="en-US" sz="3800" dirty="0">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300036" name="Oval 4"/>
          <p:cNvSpPr>
            <a:spLocks noChangeArrowheads="1"/>
          </p:cNvSpPr>
          <p:nvPr/>
        </p:nvSpPr>
        <p:spPr bwMode="auto">
          <a:xfrm>
            <a:off x="2305878" y="4333461"/>
            <a:ext cx="2266122" cy="702365"/>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18788"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118789"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118790"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300044"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300047" name="Rectangle 1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52</a:t>
            </a:r>
          </a:p>
        </p:txBody>
      </p:sp>
      <p:sp>
        <p:nvSpPr>
          <p:cNvPr id="300050" name="Text Box 18"/>
          <p:cNvSpPr txBox="1">
            <a:spLocks noChangeArrowheads="1"/>
          </p:cNvSpPr>
          <p:nvPr/>
        </p:nvSpPr>
        <p:spPr bwMode="auto">
          <a:xfrm>
            <a:off x="2509838" y="889684"/>
            <a:ext cx="4060825" cy="52322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2800" dirty="0">
                <a:latin typeface="Arial" panose="020B0604020202020204" pitchFamily="34" charset="0"/>
                <a:ea typeface="+mn-ea"/>
                <a:cs typeface="Arial" panose="020B0604020202020204" pitchFamily="34" charset="0"/>
              </a:rPr>
              <a:t>متى 26: 26-28</a:t>
            </a:r>
            <a:endParaRPr lang="en-US" sz="2800" dirty="0">
              <a:latin typeface="Arial" panose="020B0604020202020204" pitchFamily="34" charset="0"/>
              <a:ea typeface="+mn-ea"/>
              <a:cs typeface="Arial" panose="020B0604020202020204" pitchFamily="34" charset="0"/>
            </a:endParaRPr>
          </a:p>
        </p:txBody>
      </p:sp>
      <p:sp>
        <p:nvSpPr>
          <p:cNvPr id="118794" name="Text Box 19"/>
          <p:cNvSpPr txBox="1">
            <a:spLocks noChangeArrowheads="1"/>
          </p:cNvSpPr>
          <p:nvPr/>
        </p:nvSpPr>
        <p:spPr bwMode="auto">
          <a:xfrm>
            <a:off x="8589963"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4</a:t>
            </a:r>
            <a:endParaRPr lang="en-US" dirty="0">
              <a:solidFill>
                <a:srgbClr val="FFFFFF"/>
              </a:solidFill>
              <a:latin typeface="Arial" panose="020B0604020202020204" pitchFamily="34" charset="0"/>
              <a:cs typeface="Arial" panose="020B0604020202020204" pitchFamily="34" charset="0"/>
            </a:endParaRPr>
          </a:p>
        </p:txBody>
      </p:sp>
      <p:sp>
        <p:nvSpPr>
          <p:cNvPr id="12" name="Rectangle 2">
            <a:extLst>
              <a:ext uri="{FF2B5EF4-FFF2-40B4-BE49-F238E27FC236}">
                <a16:creationId xmlns:a16="http://schemas.microsoft.com/office/drawing/2014/main" id="{5585C5C2-07D0-449D-9B7A-ADD105BB5A60}"/>
              </a:ext>
            </a:extLst>
          </p:cNvPr>
          <p:cNvSpPr>
            <a:spLocks noChangeArrowheads="1"/>
          </p:cNvSpPr>
          <p:nvPr/>
        </p:nvSpPr>
        <p:spPr bwMode="auto">
          <a:xfrm>
            <a:off x="0" y="209531"/>
            <a:ext cx="91440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algn="ctr">
              <a:spcBef>
                <a:spcPct val="50000"/>
              </a:spcBef>
              <a:defRPr/>
            </a:pPr>
            <a:r>
              <a:rPr lang="ar-JO" sz="3600" dirty="0">
                <a:solidFill>
                  <a:schemeClr val="folHlink"/>
                </a:solidFill>
                <a:latin typeface="Arial" panose="020B0604020202020204" pitchFamily="34" charset="0"/>
                <a:cs typeface="Arial" panose="020B0604020202020204" pitchFamily="34" charset="0"/>
              </a:rPr>
              <a:t>إعلان العهد الجديد</a:t>
            </a:r>
            <a:endParaRPr lang="en-US" sz="3600" dirty="0">
              <a:solidFill>
                <a:schemeClr val="tx2"/>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00036"/>
                                        </p:tgtEl>
                                        <p:attrNameLst>
                                          <p:attrName>style.visibility</p:attrName>
                                        </p:attrNameLst>
                                      </p:cBhvr>
                                      <p:to>
                                        <p:strVal val="visible"/>
                                      </p:to>
                                    </p:set>
                                    <p:anim calcmode="lin" valueType="num">
                                      <p:cBhvr>
                                        <p:cTn id="7" dur="500" fill="hold"/>
                                        <p:tgtEl>
                                          <p:spTgt spid="300036"/>
                                        </p:tgtEl>
                                        <p:attrNameLst>
                                          <p:attrName>ppt_w</p:attrName>
                                        </p:attrNameLst>
                                      </p:cBhvr>
                                      <p:tavLst>
                                        <p:tav tm="0">
                                          <p:val>
                                            <p:fltVal val="0"/>
                                          </p:val>
                                        </p:tav>
                                        <p:tav tm="100000">
                                          <p:val>
                                            <p:strVal val="#ppt_w"/>
                                          </p:val>
                                        </p:tav>
                                      </p:tavLst>
                                    </p:anim>
                                    <p:anim calcmode="lin" valueType="num">
                                      <p:cBhvr>
                                        <p:cTn id="8" dur="500" fill="hold"/>
                                        <p:tgtEl>
                                          <p:spTgt spid="300036"/>
                                        </p:tgtEl>
                                        <p:attrNameLst>
                                          <p:attrName>ppt_h</p:attrName>
                                        </p:attrNameLst>
                                      </p:cBhvr>
                                      <p:tavLst>
                                        <p:tav tm="0">
                                          <p:val>
                                            <p:fltVal val="0"/>
                                          </p:val>
                                        </p:tav>
                                        <p:tav tm="100000">
                                          <p:val>
                                            <p:strVal val="#ppt_h"/>
                                          </p:val>
                                        </p:tav>
                                      </p:tavLst>
                                    </p:anim>
                                    <p:anim calcmode="lin" valueType="num">
                                      <p:cBhvr>
                                        <p:cTn id="9" dur="500" fill="hold"/>
                                        <p:tgtEl>
                                          <p:spTgt spid="300036"/>
                                        </p:tgtEl>
                                        <p:attrNameLst>
                                          <p:attrName>ppt_x</p:attrName>
                                        </p:attrNameLst>
                                      </p:cBhvr>
                                      <p:tavLst>
                                        <p:tav tm="0">
                                          <p:val>
                                            <p:fltVal val="0.5"/>
                                          </p:val>
                                        </p:tav>
                                        <p:tav tm="100000">
                                          <p:val>
                                            <p:strVal val="#ppt_x"/>
                                          </p:val>
                                        </p:tav>
                                      </p:tavLst>
                                    </p:anim>
                                    <p:anim calcmode="lin" valueType="num">
                                      <p:cBhvr>
                                        <p:cTn id="10" dur="500" fill="hold"/>
                                        <p:tgtEl>
                                          <p:spTgt spid="3000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solidFill>
                  <a:schemeClr val="bg1"/>
                </a:solidFill>
                <a:latin typeface="Times New Roman" charset="0"/>
                <a:ea typeface="ＭＳ Ｐゴシック" charset="0"/>
                <a:cs typeface="ＭＳ Ｐゴシック" charset="0"/>
              </a:rPr>
              <a:t>Sunset from Kursi</a:t>
            </a:r>
            <a:endParaRPr lang="en-US">
              <a:latin typeface="Times New Roman" charset="0"/>
              <a:ea typeface="ＭＳ Ｐゴシック" charset="0"/>
              <a:cs typeface="ＭＳ Ｐゴシック" charset="0"/>
            </a:endParaRPr>
          </a:p>
        </p:txBody>
      </p:sp>
      <p:pic>
        <p:nvPicPr>
          <p:cNvPr id="120834" name="Picture 3" descr="Sunset from Kursi, tb n111800 s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31750" y="-23813"/>
            <a:ext cx="92075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6997" name="Text Box 5"/>
          <p:cNvSpPr txBox="1">
            <a:spLocks noChangeArrowheads="1"/>
          </p:cNvSpPr>
          <p:nvPr/>
        </p:nvSpPr>
        <p:spPr bwMode="auto">
          <a:xfrm>
            <a:off x="1443038" y="2636838"/>
            <a:ext cx="6945312" cy="3365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dirty="0">
                <a:effectLst>
                  <a:outerShdw blurRad="38100" dist="38100" dir="2700000" algn="tl">
                    <a:srgbClr val="000000"/>
                  </a:outerShdw>
                </a:effectLst>
                <a:latin typeface="Arial" panose="020B0604020202020204" pitchFamily="34" charset="0"/>
                <a:cs typeface="Arial" panose="020B0604020202020204" pitchFamily="34" charset="0"/>
              </a:rPr>
              <a:t>WHAT IS HAPPENING HERE?</a:t>
            </a:r>
          </a:p>
        </p:txBody>
      </p:sp>
      <p:pic>
        <p:nvPicPr>
          <p:cNvPr id="120836" name="Picture 6" descr="Sunset from Kursi, tb n111800 sr"/>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152400" y="-152400"/>
            <a:ext cx="9207500"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7002" name="Rectangle 10"/>
          <p:cNvSpPr>
            <a:spLocks noChangeArrowheads="1"/>
          </p:cNvSpPr>
          <p:nvPr/>
        </p:nvSpPr>
        <p:spPr bwMode="auto">
          <a:xfrm>
            <a:off x="-114300" y="-15240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96999" name="Text Box 7"/>
          <p:cNvSpPr txBox="1">
            <a:spLocks noChangeArrowheads="1"/>
          </p:cNvSpPr>
          <p:nvPr/>
        </p:nvSpPr>
        <p:spPr bwMode="auto">
          <a:xfrm>
            <a:off x="1079500" y="466725"/>
            <a:ext cx="6907213" cy="1708160"/>
          </a:xfrm>
          <a:prstGeom prst="rect">
            <a:avLst/>
          </a:prstGeom>
          <a:noFill/>
          <a:ln w="9525">
            <a:noFill/>
            <a:miter lim="800000"/>
            <a:headEnd/>
            <a:tailEnd/>
          </a:ln>
          <a:effectLst>
            <a:outerShdw blurRad="63500" dist="71842" dir="2700000" algn="ctr" rotWithShape="0">
              <a:schemeClr val="bg1">
                <a:alpha val="74998"/>
              </a:schemeClr>
            </a:outerShdw>
          </a:effectLst>
        </p:spPr>
        <p:txBody>
          <a:bodyPr>
            <a:spAutoFit/>
          </a:bodyPr>
          <a:lstStyle/>
          <a:p>
            <a:pPr algn="ctr">
              <a:spcBef>
                <a:spcPct val="50000"/>
              </a:spcBef>
              <a:defRPr/>
            </a:pPr>
            <a:r>
              <a:rPr lang="ar-JO" sz="5000" dirty="0">
                <a:solidFill>
                  <a:srgbClr val="99CCFF"/>
                </a:solidFill>
                <a:latin typeface="Arial" panose="020B0604020202020204" pitchFamily="34" charset="0"/>
                <a:ea typeface="+mn-ea"/>
                <a:cs typeface="Arial" panose="020B0604020202020204" pitchFamily="34" charset="0"/>
              </a:rPr>
              <a:t>ما الذي</a:t>
            </a:r>
          </a:p>
          <a:p>
            <a:pPr algn="ctr">
              <a:spcBef>
                <a:spcPts val="600"/>
              </a:spcBef>
              <a:defRPr/>
            </a:pPr>
            <a:r>
              <a:rPr lang="ar-JO" sz="5000" dirty="0">
                <a:solidFill>
                  <a:srgbClr val="99CCFF"/>
                </a:solidFill>
                <a:latin typeface="Arial" panose="020B0604020202020204" pitchFamily="34" charset="0"/>
                <a:ea typeface="+mn-ea"/>
                <a:cs typeface="Arial" panose="020B0604020202020204" pitchFamily="34" charset="0"/>
              </a:rPr>
              <a:t>يحصل هنا؟</a:t>
            </a:r>
            <a:endParaRPr lang="en-US" sz="5000" dirty="0">
              <a:solidFill>
                <a:srgbClr val="99CCFF"/>
              </a:solidFill>
              <a:latin typeface="Arial" panose="020B0604020202020204" pitchFamily="34" charset="0"/>
              <a:ea typeface="+mn-ea"/>
              <a:cs typeface="Arial" panose="020B0604020202020204" pitchFamily="34" charset="0"/>
            </a:endParaRPr>
          </a:p>
        </p:txBody>
      </p:sp>
      <p:sp>
        <p:nvSpPr>
          <p:cNvPr id="597000" name="Text Box 8"/>
          <p:cNvSpPr txBox="1">
            <a:spLocks noChangeArrowheads="1"/>
          </p:cNvSpPr>
          <p:nvPr/>
        </p:nvSpPr>
        <p:spPr bwMode="auto">
          <a:xfrm>
            <a:off x="900113" y="2334039"/>
            <a:ext cx="7402512" cy="2554545"/>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JO" sz="4000" dirty="0">
                <a:effectLst>
                  <a:outerShdw blurRad="50800" dist="76200" dir="2700000" algn="tl" rotWithShape="0">
                    <a:srgbClr val="000000"/>
                  </a:outerShdw>
                </a:effectLst>
                <a:latin typeface="Arial" panose="020B0604020202020204" pitchFamily="34" charset="0"/>
                <a:cs typeface="Arial" panose="020B0604020202020204" pitchFamily="34" charset="0"/>
              </a:rPr>
              <a:t>الإجابة:</a:t>
            </a:r>
          </a:p>
          <a:p>
            <a:pPr algn="ctr" rtl="1">
              <a:spcBef>
                <a:spcPct val="50000"/>
              </a:spcBef>
              <a:defRPr/>
            </a:pPr>
            <a:r>
              <a:rPr lang="ar-JO" sz="4000" dirty="0">
                <a:effectLst>
                  <a:outerShdw blurRad="50800" dist="76200" dir="2700000" algn="tl" rotWithShape="0">
                    <a:srgbClr val="000000"/>
                  </a:outerShdw>
                </a:effectLst>
                <a:latin typeface="Arial" panose="020B0604020202020204" pitchFamily="34" charset="0"/>
                <a:cs typeface="Arial" panose="020B0604020202020204" pitchFamily="34" charset="0"/>
              </a:rPr>
              <a:t> تغيير واضح في العلاقة</a:t>
            </a:r>
          </a:p>
          <a:p>
            <a:pPr algn="ctr" rtl="1">
              <a:spcBef>
                <a:spcPct val="50000"/>
              </a:spcBef>
              <a:defRPr/>
            </a:pPr>
            <a:r>
              <a:rPr lang="ar-JO" sz="4000" dirty="0">
                <a:effectLst>
                  <a:outerShdw blurRad="50800" dist="76200" dir="2700000" algn="tl" rotWithShape="0">
                    <a:srgbClr val="000000"/>
                  </a:outerShdw>
                </a:effectLst>
                <a:latin typeface="Arial" panose="020B0604020202020204" pitchFamily="34" charset="0"/>
                <a:cs typeface="Arial" panose="020B0604020202020204" pitchFamily="34" charset="0"/>
              </a:rPr>
              <a:t> بين الخالق وخليقته.</a:t>
            </a:r>
            <a:endParaRPr lang="en-US" sz="4000" dirty="0">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120840" name="Text Box 11"/>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1</a:t>
            </a:r>
            <a:endParaRPr lang="en-US" dirty="0">
              <a:solidFill>
                <a:srgbClr val="FFFFFF"/>
              </a:solidFill>
              <a:latin typeface="Arial" panose="020B0604020202020204" pitchFamily="34" charset="0"/>
              <a:cs typeface="Arial" panose="020B0604020202020204" pitchFamily="34" charset="0"/>
            </a:endParaRPr>
          </a:p>
        </p:txBody>
      </p:sp>
      <p:sp>
        <p:nvSpPr>
          <p:cNvPr id="120841" name="Text Box 1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597005" name="Rectangle 13"/>
          <p:cNvSpPr>
            <a:spLocks noChangeArrowheads="1"/>
          </p:cNvSpPr>
          <p:nvPr/>
        </p:nvSpPr>
        <p:spPr bwMode="auto">
          <a:xfrm>
            <a:off x="7511507" y="6525340"/>
            <a:ext cx="736099"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
        <p:nvSpPr>
          <p:cNvPr id="597006" name="Rectangle 14"/>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53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6999"/>
                                        </p:tgtEl>
                                        <p:attrNameLst>
                                          <p:attrName>style.visibility</p:attrName>
                                        </p:attrNameLst>
                                      </p:cBhvr>
                                      <p:to>
                                        <p:strVal val="visible"/>
                                      </p:to>
                                    </p:set>
                                    <p:anim calcmode="lin" valueType="num">
                                      <p:cBhvr>
                                        <p:cTn id="7" dur="500" fill="hold"/>
                                        <p:tgtEl>
                                          <p:spTgt spid="596999"/>
                                        </p:tgtEl>
                                        <p:attrNameLst>
                                          <p:attrName>ppt_x</p:attrName>
                                        </p:attrNameLst>
                                      </p:cBhvr>
                                      <p:tavLst>
                                        <p:tav tm="0">
                                          <p:val>
                                            <p:strVal val="#ppt_x-#ppt_w/2"/>
                                          </p:val>
                                        </p:tav>
                                        <p:tav tm="100000">
                                          <p:val>
                                            <p:strVal val="#ppt_x"/>
                                          </p:val>
                                        </p:tav>
                                      </p:tavLst>
                                    </p:anim>
                                    <p:anim calcmode="lin" valueType="num">
                                      <p:cBhvr>
                                        <p:cTn id="8" dur="500" fill="hold"/>
                                        <p:tgtEl>
                                          <p:spTgt spid="596999"/>
                                        </p:tgtEl>
                                        <p:attrNameLst>
                                          <p:attrName>ppt_y</p:attrName>
                                        </p:attrNameLst>
                                      </p:cBhvr>
                                      <p:tavLst>
                                        <p:tav tm="0">
                                          <p:val>
                                            <p:strVal val="#ppt_y"/>
                                          </p:val>
                                        </p:tav>
                                        <p:tav tm="100000">
                                          <p:val>
                                            <p:strVal val="#ppt_y"/>
                                          </p:val>
                                        </p:tav>
                                      </p:tavLst>
                                    </p:anim>
                                    <p:anim calcmode="lin" valueType="num">
                                      <p:cBhvr>
                                        <p:cTn id="9" dur="500" fill="hold"/>
                                        <p:tgtEl>
                                          <p:spTgt spid="596999"/>
                                        </p:tgtEl>
                                        <p:attrNameLst>
                                          <p:attrName>ppt_w</p:attrName>
                                        </p:attrNameLst>
                                      </p:cBhvr>
                                      <p:tavLst>
                                        <p:tav tm="0">
                                          <p:val>
                                            <p:fltVal val="0"/>
                                          </p:val>
                                        </p:tav>
                                        <p:tav tm="100000">
                                          <p:val>
                                            <p:strVal val="#ppt_w"/>
                                          </p:val>
                                        </p:tav>
                                      </p:tavLst>
                                    </p:anim>
                                    <p:anim calcmode="lin" valueType="num">
                                      <p:cBhvr>
                                        <p:cTn id="10" dur="500" fill="hold"/>
                                        <p:tgtEl>
                                          <p:spTgt spid="596999"/>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597000">
                                            <p:txEl>
                                              <p:pRg st="0" end="0"/>
                                            </p:txEl>
                                          </p:spTgt>
                                        </p:tgtEl>
                                        <p:attrNameLst>
                                          <p:attrName>style.visibility</p:attrName>
                                        </p:attrNameLst>
                                      </p:cBhvr>
                                      <p:to>
                                        <p:strVal val="visible"/>
                                      </p:to>
                                    </p:set>
                                    <p:animEffect transition="in" filter="wipe(up)">
                                      <p:cBhvr>
                                        <p:cTn id="15" dur="75"/>
                                        <p:tgtEl>
                                          <p:spTgt spid="59700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iterate type="lt">
                                    <p:tmPct val="100000"/>
                                  </p:iterate>
                                  <p:childTnLst>
                                    <p:set>
                                      <p:cBhvr>
                                        <p:cTn id="19" dur="1" fill="hold">
                                          <p:stCondLst>
                                            <p:cond delay="0"/>
                                          </p:stCondLst>
                                        </p:cTn>
                                        <p:tgtEl>
                                          <p:spTgt spid="597000">
                                            <p:txEl>
                                              <p:pRg st="1" end="1"/>
                                            </p:txEl>
                                          </p:spTgt>
                                        </p:tgtEl>
                                        <p:attrNameLst>
                                          <p:attrName>style.visibility</p:attrName>
                                        </p:attrNameLst>
                                      </p:cBhvr>
                                      <p:to>
                                        <p:strVal val="visible"/>
                                      </p:to>
                                    </p:set>
                                    <p:animEffect transition="in" filter="wipe(up)">
                                      <p:cBhvr>
                                        <p:cTn id="20" dur="75"/>
                                        <p:tgtEl>
                                          <p:spTgt spid="59700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100000"/>
                                  </p:iterate>
                                  <p:childTnLst>
                                    <p:set>
                                      <p:cBhvr>
                                        <p:cTn id="24" dur="1" fill="hold">
                                          <p:stCondLst>
                                            <p:cond delay="0"/>
                                          </p:stCondLst>
                                        </p:cTn>
                                        <p:tgtEl>
                                          <p:spTgt spid="597000">
                                            <p:txEl>
                                              <p:pRg st="2" end="2"/>
                                            </p:txEl>
                                          </p:spTgt>
                                        </p:tgtEl>
                                        <p:attrNameLst>
                                          <p:attrName>style.visibility</p:attrName>
                                        </p:attrNameLst>
                                      </p:cBhvr>
                                      <p:to>
                                        <p:strVal val="visible"/>
                                      </p:to>
                                    </p:set>
                                    <p:animEffect transition="in" filter="wipe(up)">
                                      <p:cBhvr>
                                        <p:cTn id="25" dur="75"/>
                                        <p:tgtEl>
                                          <p:spTgt spid="5970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9" grpId="0" autoUpdateAnimBg="0"/>
      <p:bldP spid="59700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2"/>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cs typeface="Arial" panose="020B0604020202020204" pitchFamily="34" charset="0"/>
              </a:rPr>
              <a:t> </a:t>
            </a:r>
          </a:p>
        </p:txBody>
      </p:sp>
      <p:sp>
        <p:nvSpPr>
          <p:cNvPr id="122882" name="Text Box 4"/>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panose="020B0604020202020204" pitchFamily="34" charset="0"/>
              <a:cs typeface="Arial" panose="020B0604020202020204" pitchFamily="34" charset="0"/>
            </a:endParaRPr>
          </a:p>
        </p:txBody>
      </p:sp>
      <p:sp>
        <p:nvSpPr>
          <p:cNvPr id="594952" name="Oval 8"/>
          <p:cNvSpPr>
            <a:spLocks noChangeArrowheads="1"/>
          </p:cNvSpPr>
          <p:nvPr/>
        </p:nvSpPr>
        <p:spPr bwMode="auto">
          <a:xfrm>
            <a:off x="2725738" y="12001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94953" name="Oval 9"/>
          <p:cNvSpPr>
            <a:spLocks noChangeArrowheads="1"/>
          </p:cNvSpPr>
          <p:nvPr/>
        </p:nvSpPr>
        <p:spPr bwMode="auto">
          <a:xfrm>
            <a:off x="2944813" y="2927350"/>
            <a:ext cx="2457450" cy="695325"/>
          </a:xfrm>
          <a:prstGeom prst="ellipse">
            <a:avLst/>
          </a:prstGeom>
          <a:noFill/>
          <a:ln w="76200">
            <a:solidFill>
              <a:srgbClr val="ED18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pic>
        <p:nvPicPr>
          <p:cNvPr id="122885" name="Picture 11"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594960" name="Rectangle 16"/>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94962" name="Text Box 18"/>
          <p:cNvSpPr txBox="1">
            <a:spLocks noChangeArrowheads="1"/>
          </p:cNvSpPr>
          <p:nvPr/>
        </p:nvSpPr>
        <p:spPr bwMode="auto">
          <a:xfrm>
            <a:off x="0" y="871538"/>
            <a:ext cx="9258300" cy="1017010"/>
          </a:xfrm>
          <a:prstGeom prst="rect">
            <a:avLst/>
          </a:prstGeom>
          <a:noFill/>
          <a:ln w="9525">
            <a:noFill/>
            <a:miter lim="800000"/>
            <a:headEnd/>
            <a:tailEnd/>
          </a:ln>
          <a:effectLst>
            <a:outerShdw blurRad="63500" dist="53882" dir="2700000" algn="ctr" rotWithShape="0">
              <a:schemeClr val="bg1">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5000"/>
              </a:lnSpc>
              <a:spcBef>
                <a:spcPct val="50000"/>
              </a:spcBef>
              <a:defRPr/>
            </a:pPr>
            <a:r>
              <a:rPr lang="ar-JO" sz="4000" dirty="0">
                <a:latin typeface="Arial" panose="020B0604020202020204" pitchFamily="34" charset="0"/>
                <a:cs typeface="Arial" panose="020B0604020202020204" pitchFamily="34" charset="0"/>
              </a:rPr>
              <a:t>لقد تراجعت عقلية (يجب أن)                      الموجودة في العهد القديم...</a:t>
            </a:r>
            <a:endParaRPr lang="en-US" sz="4000" dirty="0">
              <a:latin typeface="Arial" panose="020B0604020202020204" pitchFamily="34" charset="0"/>
              <a:cs typeface="Arial" panose="020B0604020202020204" pitchFamily="34" charset="0"/>
            </a:endParaRPr>
          </a:p>
        </p:txBody>
      </p:sp>
      <p:sp>
        <p:nvSpPr>
          <p:cNvPr id="122888" name="Text Box 5"/>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94950" name="Rectangle 6"/>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94951" name="Rectangle 7"/>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54</a:t>
            </a:r>
          </a:p>
        </p:txBody>
      </p:sp>
      <p:sp>
        <p:nvSpPr>
          <p:cNvPr id="122891" name="Text Box 10"/>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latin typeface="Arial" panose="020B0604020202020204" pitchFamily="34" charset="0"/>
              <a:cs typeface="Arial" panose="020B0604020202020204" pitchFamily="34" charset="0"/>
            </a:endParaRPr>
          </a:p>
        </p:txBody>
      </p:sp>
      <p:sp>
        <p:nvSpPr>
          <p:cNvPr id="122892"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594965" name="Rectangle 21"/>
          <p:cNvSpPr>
            <a:spLocks noChangeArrowheads="1"/>
          </p:cNvSpPr>
          <p:nvPr/>
        </p:nvSpPr>
        <p:spPr bwMode="auto">
          <a:xfrm>
            <a:off x="7500394" y="6525340"/>
            <a:ext cx="736099"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4962"/>
                                        </p:tgtEl>
                                        <p:attrNameLst>
                                          <p:attrName>style.visibility</p:attrName>
                                        </p:attrNameLst>
                                      </p:cBhvr>
                                      <p:to>
                                        <p:strVal val="visible"/>
                                      </p:to>
                                    </p:set>
                                    <p:anim calcmode="lin" valueType="num">
                                      <p:cBhvr>
                                        <p:cTn id="7" dur="500" fill="hold"/>
                                        <p:tgtEl>
                                          <p:spTgt spid="594962"/>
                                        </p:tgtEl>
                                        <p:attrNameLst>
                                          <p:attrName>ppt_x</p:attrName>
                                        </p:attrNameLst>
                                      </p:cBhvr>
                                      <p:tavLst>
                                        <p:tav tm="0">
                                          <p:val>
                                            <p:strVal val="#ppt_x-#ppt_w/2"/>
                                          </p:val>
                                        </p:tav>
                                        <p:tav tm="100000">
                                          <p:val>
                                            <p:strVal val="#ppt_x"/>
                                          </p:val>
                                        </p:tav>
                                      </p:tavLst>
                                    </p:anim>
                                    <p:anim calcmode="lin" valueType="num">
                                      <p:cBhvr>
                                        <p:cTn id="8" dur="500" fill="hold"/>
                                        <p:tgtEl>
                                          <p:spTgt spid="594962"/>
                                        </p:tgtEl>
                                        <p:attrNameLst>
                                          <p:attrName>ppt_y</p:attrName>
                                        </p:attrNameLst>
                                      </p:cBhvr>
                                      <p:tavLst>
                                        <p:tav tm="0">
                                          <p:val>
                                            <p:strVal val="#ppt_y"/>
                                          </p:val>
                                        </p:tav>
                                        <p:tav tm="100000">
                                          <p:val>
                                            <p:strVal val="#ppt_y"/>
                                          </p:val>
                                        </p:tav>
                                      </p:tavLst>
                                    </p:anim>
                                    <p:anim calcmode="lin" valueType="num">
                                      <p:cBhvr>
                                        <p:cTn id="9" dur="500" fill="hold"/>
                                        <p:tgtEl>
                                          <p:spTgt spid="594962"/>
                                        </p:tgtEl>
                                        <p:attrNameLst>
                                          <p:attrName>ppt_w</p:attrName>
                                        </p:attrNameLst>
                                      </p:cBhvr>
                                      <p:tavLst>
                                        <p:tav tm="0">
                                          <p:val>
                                            <p:fltVal val="0"/>
                                          </p:val>
                                        </p:tav>
                                        <p:tav tm="100000">
                                          <p:val>
                                            <p:strVal val="#ppt_w"/>
                                          </p:val>
                                        </p:tav>
                                      </p:tavLst>
                                    </p:anim>
                                    <p:anim calcmode="lin" valueType="num">
                                      <p:cBhvr>
                                        <p:cTn id="10" dur="500" fill="hold"/>
                                        <p:tgtEl>
                                          <p:spTgt spid="5949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6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4930"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1100" name="Rectangle 12"/>
          <p:cNvSpPr>
            <a:spLocks noChangeArrowheads="1"/>
          </p:cNvSpPr>
          <p:nvPr/>
        </p:nvSpPr>
        <p:spPr bwMode="auto">
          <a:xfrm>
            <a:off x="0" y="0"/>
            <a:ext cx="9258300" cy="7010400"/>
          </a:xfrm>
          <a:prstGeom prst="rect">
            <a:avLst/>
          </a:prstGeom>
          <a:solidFill>
            <a:schemeClr val="bg2">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4932" name="Text Box 8"/>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rPr>
              <a:t>©2006 TBBMI</a:t>
            </a:r>
          </a:p>
        </p:txBody>
      </p:sp>
      <p:sp>
        <p:nvSpPr>
          <p:cNvPr id="601097" name="Rectangle 9"/>
          <p:cNvSpPr>
            <a:spLocks noChangeArrowheads="1"/>
          </p:cNvSpPr>
          <p:nvPr/>
        </p:nvSpPr>
        <p:spPr bwMode="auto">
          <a:xfrm>
            <a:off x="7466013" y="6526213"/>
            <a:ext cx="8175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601094" name="Text Box 6"/>
          <p:cNvSpPr txBox="1">
            <a:spLocks noChangeArrowheads="1"/>
          </p:cNvSpPr>
          <p:nvPr/>
        </p:nvSpPr>
        <p:spPr bwMode="auto">
          <a:xfrm>
            <a:off x="477838" y="2244666"/>
            <a:ext cx="8262937" cy="101701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lgn="ctr">
              <a:lnSpc>
                <a:spcPct val="75000"/>
              </a:lnSpc>
              <a:spcBef>
                <a:spcPct val="50000"/>
              </a:spcBef>
              <a:defRPr/>
            </a:pPr>
            <a:r>
              <a:rPr lang="ar-JO" sz="4000" dirty="0">
                <a:solidFill>
                  <a:srgbClr val="99CCFF"/>
                </a:solidFill>
                <a:latin typeface="Arial" panose="020B0604020202020204" pitchFamily="34" charset="0"/>
                <a:ea typeface="+mn-ea"/>
                <a:cs typeface="Arial" panose="020B0604020202020204" pitchFamily="34" charset="0"/>
              </a:rPr>
              <a:t>إلى عقلية (أريد أن)                        الموجودة في العهد الجديد</a:t>
            </a:r>
            <a:endParaRPr lang="en-US" sz="4000" dirty="0">
              <a:solidFill>
                <a:srgbClr val="99CCFF"/>
              </a:solidFill>
              <a:latin typeface="Arial" panose="020B0604020202020204" pitchFamily="34" charset="0"/>
              <a:ea typeface="+mn-ea"/>
              <a:cs typeface="Arial" panose="020B0604020202020204" pitchFamily="34" charset="0"/>
            </a:endParaRPr>
          </a:p>
        </p:txBody>
      </p:sp>
      <p:sp>
        <p:nvSpPr>
          <p:cNvPr id="601101" name="Text Box 13"/>
          <p:cNvSpPr txBox="1">
            <a:spLocks noChangeArrowheads="1"/>
          </p:cNvSpPr>
          <p:nvPr/>
        </p:nvSpPr>
        <p:spPr bwMode="auto">
          <a:xfrm>
            <a:off x="344488" y="871538"/>
            <a:ext cx="8509000" cy="1029000"/>
          </a:xfrm>
          <a:prstGeom prst="rect">
            <a:avLst/>
          </a:prstGeom>
          <a:noFill/>
          <a:ln w="9525">
            <a:noFill/>
            <a:miter lim="800000"/>
            <a:headEnd/>
            <a:tailEnd/>
          </a:ln>
          <a:effectLst>
            <a:outerShdw blurRad="63500" dist="53882" dir="2700000" algn="ctr" rotWithShape="0">
              <a:schemeClr val="bg1">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75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لقد تراجعت عقلية (يجب أن)                      الموجودة في العهد القديم...</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1102" name="Text Box 14"/>
          <p:cNvSpPr txBox="1">
            <a:spLocks noChangeArrowheads="1"/>
          </p:cNvSpPr>
          <p:nvPr/>
        </p:nvSpPr>
        <p:spPr bwMode="auto">
          <a:xfrm>
            <a:off x="344488" y="3625791"/>
            <a:ext cx="8502650" cy="107721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3200" dirty="0">
                <a:solidFill>
                  <a:srgbClr val="FFFF00"/>
                </a:solidFill>
                <a:latin typeface="Arial" panose="020B0604020202020204" pitchFamily="34" charset="0"/>
                <a:ea typeface="+mn-ea"/>
                <a:cs typeface="Arial" panose="020B0604020202020204" pitchFamily="34" charset="0"/>
              </a:rPr>
              <a:t>كيف؟ بسبب حث الروح القدس الداخلي – لنكون متاحين لكل مؤمن بإنجيل المسيا  </a:t>
            </a:r>
            <a:endParaRPr lang="en-US" sz="3200" dirty="0">
              <a:solidFill>
                <a:srgbClr val="FFFF00"/>
              </a:solidFill>
              <a:latin typeface="Arial" panose="020B0604020202020204" pitchFamily="34" charset="0"/>
              <a:ea typeface="+mn-ea"/>
              <a:cs typeface="Arial" panose="020B0604020202020204" pitchFamily="34" charset="0"/>
            </a:endParaRPr>
          </a:p>
        </p:txBody>
      </p:sp>
      <p:sp>
        <p:nvSpPr>
          <p:cNvPr id="601103" name="AutoShape 15"/>
          <p:cNvSpPr>
            <a:spLocks noChangeArrowheads="1"/>
          </p:cNvSpPr>
          <p:nvPr/>
        </p:nvSpPr>
        <p:spPr bwMode="auto">
          <a:xfrm>
            <a:off x="347663" y="3602041"/>
            <a:ext cx="8509000" cy="1603375"/>
          </a:xfrm>
          <a:prstGeom prst="roundRect">
            <a:avLst>
              <a:gd name="adj" fmla="val 16667"/>
            </a:avLst>
          </a:prstGeom>
          <a:noFill/>
          <a:ln w="57150">
            <a:solidFill>
              <a:srgbClr val="99CCFF"/>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24938" name="Text Box 22"/>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rPr>
              <a:t>1</a:t>
            </a:r>
            <a:endParaRPr lang="en-US" dirty="0">
              <a:solidFill>
                <a:srgbClr val="FFFFFF"/>
              </a:solidFill>
            </a:endParaRPr>
          </a:p>
        </p:txBody>
      </p:sp>
      <p:sp>
        <p:nvSpPr>
          <p:cNvPr id="601111" name="Rectangle 2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601094"/>
                                        </p:tgtEl>
                                        <p:attrNameLst>
                                          <p:attrName>style.visibility</p:attrName>
                                        </p:attrNameLst>
                                      </p:cBhvr>
                                      <p:to>
                                        <p:strVal val="visible"/>
                                      </p:to>
                                    </p:set>
                                    <p:anim calcmode="lin" valueType="num">
                                      <p:cBhvr>
                                        <p:cTn id="7" dur="500" fill="hold"/>
                                        <p:tgtEl>
                                          <p:spTgt spid="601094"/>
                                        </p:tgtEl>
                                        <p:attrNameLst>
                                          <p:attrName>ppt_x</p:attrName>
                                        </p:attrNameLst>
                                      </p:cBhvr>
                                      <p:tavLst>
                                        <p:tav tm="0">
                                          <p:val>
                                            <p:strVal val="#ppt_x-#ppt_w/2"/>
                                          </p:val>
                                        </p:tav>
                                        <p:tav tm="100000">
                                          <p:val>
                                            <p:strVal val="#ppt_x"/>
                                          </p:val>
                                        </p:tav>
                                      </p:tavLst>
                                    </p:anim>
                                    <p:anim calcmode="lin" valueType="num">
                                      <p:cBhvr>
                                        <p:cTn id="8" dur="500" fill="hold"/>
                                        <p:tgtEl>
                                          <p:spTgt spid="601094"/>
                                        </p:tgtEl>
                                        <p:attrNameLst>
                                          <p:attrName>ppt_y</p:attrName>
                                        </p:attrNameLst>
                                      </p:cBhvr>
                                      <p:tavLst>
                                        <p:tav tm="0">
                                          <p:val>
                                            <p:strVal val="#ppt_y"/>
                                          </p:val>
                                        </p:tav>
                                        <p:tav tm="100000">
                                          <p:val>
                                            <p:strVal val="#ppt_y"/>
                                          </p:val>
                                        </p:tav>
                                      </p:tavLst>
                                    </p:anim>
                                    <p:anim calcmode="lin" valueType="num">
                                      <p:cBhvr>
                                        <p:cTn id="9" dur="500" fill="hold"/>
                                        <p:tgtEl>
                                          <p:spTgt spid="601094"/>
                                        </p:tgtEl>
                                        <p:attrNameLst>
                                          <p:attrName>ppt_w</p:attrName>
                                        </p:attrNameLst>
                                      </p:cBhvr>
                                      <p:tavLst>
                                        <p:tav tm="0">
                                          <p:val>
                                            <p:fltVal val="0"/>
                                          </p:val>
                                        </p:tav>
                                        <p:tav tm="100000">
                                          <p:val>
                                            <p:strVal val="#ppt_w"/>
                                          </p:val>
                                        </p:tav>
                                      </p:tavLst>
                                    </p:anim>
                                    <p:anim calcmode="lin" valueType="num">
                                      <p:cBhvr>
                                        <p:cTn id="10" dur="500" fill="hold"/>
                                        <p:tgtEl>
                                          <p:spTgt spid="6010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1102"/>
                                        </p:tgtEl>
                                        <p:attrNameLst>
                                          <p:attrName>style.visibility</p:attrName>
                                        </p:attrNameLst>
                                      </p:cBhvr>
                                      <p:to>
                                        <p:strVal val="visible"/>
                                      </p:to>
                                    </p:set>
                                    <p:animEffect transition="in" filter="fade">
                                      <p:cBhvr>
                                        <p:cTn id="15" dur="1000"/>
                                        <p:tgtEl>
                                          <p:spTgt spid="601102"/>
                                        </p:tgtEl>
                                      </p:cBhvr>
                                    </p:animEffect>
                                  </p:childTnLst>
                                </p:cTn>
                              </p:par>
                            </p:childTnLst>
                          </p:cTn>
                        </p:par>
                        <p:par>
                          <p:cTn id="16" fill="hold" nodeType="withGroup">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601103"/>
                                        </p:tgtEl>
                                        <p:attrNameLst>
                                          <p:attrName>style.visibility</p:attrName>
                                        </p:attrNameLst>
                                      </p:cBhvr>
                                      <p:to>
                                        <p:strVal val="visible"/>
                                      </p:to>
                                    </p:set>
                                    <p:animEffect transition="in" filter="wipe(left)">
                                      <p:cBhvr>
                                        <p:cTn id="19" dur="500"/>
                                        <p:tgtEl>
                                          <p:spTgt spid="60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utoUpdateAnimBg="0"/>
      <p:bldP spid="601102" grpId="0" autoUpdateAnimBg="0"/>
      <p:bldP spid="60110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r>
              <a:rPr lang="en-US" sz="2800">
                <a:latin typeface="Times New Roman" charset="0"/>
                <a:ea typeface="ＭＳ Ｐゴシック" charset="0"/>
                <a:cs typeface="ＭＳ Ｐゴシック" charset="0"/>
              </a:rPr>
              <a:t>Sunset over Sea of Galilee</a:t>
            </a:r>
          </a:p>
        </p:txBody>
      </p:sp>
      <p:pic>
        <p:nvPicPr>
          <p:cNvPr id="126978" name="Picture 3" descr="Sunset over Sea of Galilee, tb q102602"/>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7476" name="Rectangle 4"/>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26980"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617478" name="Rectangle 6"/>
          <p:cNvSpPr>
            <a:spLocks noChangeArrowheads="1"/>
          </p:cNvSpPr>
          <p:nvPr/>
        </p:nvSpPr>
        <p:spPr bwMode="auto">
          <a:xfrm>
            <a:off x="7503569" y="6525340"/>
            <a:ext cx="736099"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
        <p:nvSpPr>
          <p:cNvPr id="617484" name="Text Box 12"/>
          <p:cNvSpPr txBox="1">
            <a:spLocks noChangeArrowheads="1"/>
          </p:cNvSpPr>
          <p:nvPr/>
        </p:nvSpPr>
        <p:spPr bwMode="auto">
          <a:xfrm>
            <a:off x="1947653" y="1321316"/>
            <a:ext cx="5248693" cy="2277547"/>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142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الناموس</a:t>
            </a:r>
            <a:endParaRPr lang="en-US" sz="14200"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17485" name="Text Box 13"/>
          <p:cNvSpPr txBox="1">
            <a:spLocks noChangeArrowheads="1"/>
          </p:cNvSpPr>
          <p:nvPr/>
        </p:nvSpPr>
        <p:spPr bwMode="auto">
          <a:xfrm>
            <a:off x="1993900" y="3325813"/>
            <a:ext cx="5097463" cy="64135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3600" dirty="0">
                <a:effectLst>
                  <a:outerShdw blurRad="38100" dist="38100" dir="2700000" algn="tl">
                    <a:srgbClr val="000000"/>
                  </a:outerShdw>
                </a:effectLst>
                <a:latin typeface="Arial" panose="020B0604020202020204" pitchFamily="34" charset="0"/>
                <a:cs typeface="Arial" panose="020B0604020202020204" pitchFamily="34" charset="0"/>
              </a:rPr>
              <a:t>قدم الطريق</a:t>
            </a:r>
            <a:endParaRPr lang="en-US" sz="36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17486" name="Text Box 14"/>
          <p:cNvSpPr txBox="1">
            <a:spLocks noChangeArrowheads="1"/>
          </p:cNvSpPr>
          <p:nvPr/>
        </p:nvSpPr>
        <p:spPr bwMode="auto">
          <a:xfrm>
            <a:off x="657225" y="3598863"/>
            <a:ext cx="7637463" cy="2255837"/>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14200" dirty="0">
                <a:solidFill>
                  <a:srgbClr val="99CCFF"/>
                </a:solidFill>
                <a:effectLst>
                  <a:outerShdw blurRad="38100" dist="38100" dir="2700000" algn="tl">
                    <a:srgbClr val="000000"/>
                  </a:outerShdw>
                </a:effectLst>
                <a:latin typeface="Arial" panose="020B0604020202020204" pitchFamily="34" charset="0"/>
                <a:cs typeface="Arial" panose="020B0604020202020204" pitchFamily="34" charset="0"/>
              </a:rPr>
              <a:t>للنعمة</a:t>
            </a:r>
            <a:endParaRPr lang="en-US" sz="14200" dirty="0">
              <a:solidFill>
                <a:srgbClr val="99CC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26985" name="Text Box 16"/>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dirty="0">
              <a:solidFill>
                <a:srgbClr val="FFFFFF"/>
              </a:solidFill>
              <a:latin typeface="Arial" panose="020B0604020202020204" pitchFamily="34" charset="0"/>
              <a:cs typeface="Arial" panose="020B0604020202020204" pitchFamily="34" charset="0"/>
            </a:endParaRPr>
          </a:p>
        </p:txBody>
      </p:sp>
      <p:sp>
        <p:nvSpPr>
          <p:cNvPr id="617489" name="Rectangle 17"/>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56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7484"/>
                                        </p:tgtEl>
                                        <p:attrNameLst>
                                          <p:attrName>style.visibility</p:attrName>
                                        </p:attrNameLst>
                                      </p:cBhvr>
                                      <p:to>
                                        <p:strVal val="visible"/>
                                      </p:to>
                                    </p:set>
                                    <p:animEffect transition="in" filter="fade">
                                      <p:cBhvr>
                                        <p:cTn id="7" dur="1000"/>
                                        <p:tgtEl>
                                          <p:spTgt spid="61748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17485"/>
                                        </p:tgtEl>
                                        <p:attrNameLst>
                                          <p:attrName>style.visibility</p:attrName>
                                        </p:attrNameLst>
                                      </p:cBhvr>
                                      <p:to>
                                        <p:strVal val="visible"/>
                                      </p:to>
                                    </p:set>
                                    <p:animEffect transition="in" filter="fade">
                                      <p:cBhvr>
                                        <p:cTn id="11" dur="1000"/>
                                        <p:tgtEl>
                                          <p:spTgt spid="61748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17486"/>
                                        </p:tgtEl>
                                        <p:attrNameLst>
                                          <p:attrName>style.visibility</p:attrName>
                                        </p:attrNameLst>
                                      </p:cBhvr>
                                      <p:to>
                                        <p:strVal val="visible"/>
                                      </p:to>
                                    </p:set>
                                    <p:animEffect transition="in" filter="fade">
                                      <p:cBhvr>
                                        <p:cTn id="15" dur="1000"/>
                                        <p:tgtEl>
                                          <p:spTgt spid="617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84" grpId="0" autoUpdateAnimBg="0"/>
      <p:bldP spid="617485" grpId="0" autoUpdateAnimBg="0"/>
      <p:bldP spid="617486"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150" y="576263"/>
            <a:ext cx="7985125" cy="5743575"/>
          </a:xfrm>
          <a:prstGeom prst="rect">
            <a:avLst/>
          </a:prstGeom>
          <a:noFill/>
          <a:ln w="76200">
            <a:solidFill>
              <a:srgbClr val="990033"/>
            </a:solidFill>
            <a:miter lim="800000"/>
            <a:headEnd/>
            <a:tailEnd/>
          </a:ln>
          <a:effectLst>
            <a:outerShdw blurRad="63500" dist="107763" dir="2700000" algn="ctr" rotWithShape="0">
              <a:schemeClr val="bg2">
                <a:alpha val="74998"/>
              </a:schemeClr>
            </a:outerShdw>
          </a:effectLst>
        </p:spPr>
      </p:pic>
      <p:sp>
        <p:nvSpPr>
          <p:cNvPr id="129026" name="Text Box 6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129027" name="Text Box 72"/>
          <p:cNvSpPr txBox="1">
            <a:spLocks noChangeArrowheads="1"/>
          </p:cNvSpPr>
          <p:nvPr/>
        </p:nvSpPr>
        <p:spPr bwMode="auto">
          <a:xfrm>
            <a:off x="88058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129028" name="Text Box 7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27434" name="Rectangle 7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27437" name="Rectangle 77"/>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57</a:t>
            </a:r>
          </a:p>
        </p:txBody>
      </p:sp>
      <p:sp>
        <p:nvSpPr>
          <p:cNvPr id="129031" name="Text Box 82"/>
          <p:cNvSpPr txBox="1">
            <a:spLocks noChangeArrowheads="1"/>
          </p:cNvSpPr>
          <p:nvPr/>
        </p:nvSpPr>
        <p:spPr bwMode="auto">
          <a:xfrm>
            <a:off x="8801100" y="6426200"/>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dirty="0">
              <a:solidFill>
                <a:srgbClr val="FFFFFF"/>
              </a:solidFill>
              <a:latin typeface="Arial" panose="020B0604020202020204" pitchFamily="34" charset="0"/>
              <a:cs typeface="Arial" panose="020B0604020202020204" pitchFamily="34" charset="0"/>
            </a:endParaRPr>
          </a:p>
        </p:txBody>
      </p:sp>
      <p:grpSp>
        <p:nvGrpSpPr>
          <p:cNvPr id="129032" name="Group 83"/>
          <p:cNvGrpSpPr>
            <a:grpSpLocks/>
          </p:cNvGrpSpPr>
          <p:nvPr/>
        </p:nvGrpSpPr>
        <p:grpSpPr bwMode="auto">
          <a:xfrm>
            <a:off x="2076450" y="1225550"/>
            <a:ext cx="2763838" cy="1343025"/>
            <a:chOff x="2412" y="2052"/>
            <a:chExt cx="1741" cy="846"/>
          </a:xfrm>
        </p:grpSpPr>
        <p:sp>
          <p:nvSpPr>
            <p:cNvPr id="527444" name="Rectangle 8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45" name="AutoShape 8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46" name="Rectangle 8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47" name="Rectangle 87"/>
            <p:cNvSpPr>
              <a:spLocks noChangeArrowheads="1"/>
            </p:cNvSpPr>
            <p:nvPr/>
          </p:nvSpPr>
          <p:spPr bwMode="auto">
            <a:xfrm>
              <a:off x="2673" y="2078"/>
              <a:ext cx="386"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Arial" panose="020B0604020202020204" pitchFamily="34" charset="0"/>
                  <a:cs typeface="Arial" panose="020B0604020202020204" pitchFamily="34" charset="0"/>
                </a:rPr>
                <a:t>   </a:t>
              </a:r>
              <a:r>
                <a:rPr lang="ar-JO" sz="1800" dirty="0">
                  <a:solidFill>
                    <a:srgbClr val="790015"/>
                  </a:solidFill>
                  <a:latin typeface="Arial" panose="020B0604020202020204" pitchFamily="34" charset="0"/>
                  <a:cs typeface="Arial" panose="020B0604020202020204" pitchFamily="34" charset="0"/>
                </a:rPr>
                <a:t>الخلق</a:t>
              </a:r>
              <a:endParaRPr lang="en-US" sz="2800" dirty="0">
                <a:solidFill>
                  <a:srgbClr val="FFA27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7448" name="Line 8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129033" name="Group 89"/>
          <p:cNvGrpSpPr>
            <a:grpSpLocks/>
          </p:cNvGrpSpPr>
          <p:nvPr/>
        </p:nvGrpSpPr>
        <p:grpSpPr bwMode="auto">
          <a:xfrm>
            <a:off x="2317750" y="1581150"/>
            <a:ext cx="2763838" cy="1343025"/>
            <a:chOff x="2412" y="2052"/>
            <a:chExt cx="1741" cy="846"/>
          </a:xfrm>
        </p:grpSpPr>
        <p:sp>
          <p:nvSpPr>
            <p:cNvPr id="527450" name="Rectangle 9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51" name="AutoShape 9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52" name="Rectangle 9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53" name="Rectangle 93"/>
            <p:cNvSpPr>
              <a:spLocks noChangeArrowheads="1"/>
            </p:cNvSpPr>
            <p:nvPr/>
          </p:nvSpPr>
          <p:spPr bwMode="auto">
            <a:xfrm>
              <a:off x="2701" y="2078"/>
              <a:ext cx="325" cy="174"/>
            </a:xfrm>
            <a:prstGeom prst="rect">
              <a:avLst/>
            </a:prstGeom>
            <a:noFill/>
            <a:ln w="9525">
              <a:noFill/>
              <a:miter lim="800000"/>
              <a:headEnd/>
              <a:tailEnd/>
            </a:ln>
          </p:spPr>
          <p:txBody>
            <a:bodyPr wrap="none" lIns="0" tIns="0" rIns="0" bIns="0">
              <a:spAutoFit/>
            </a:bodyPr>
            <a:lstStyle/>
            <a:p>
              <a:pPr algn="ctr">
                <a:defRPr/>
              </a:pPr>
              <a:r>
                <a:rPr lang="ar-JO" sz="1800" dirty="0" err="1">
                  <a:solidFill>
                    <a:srgbClr val="790015"/>
                  </a:solidFill>
                  <a:latin typeface="Arial" panose="020B0604020202020204" pitchFamily="34" charset="0"/>
                  <a:cs typeface="Arial" panose="020B0604020202020204" pitchFamily="34" charset="0"/>
                </a:rPr>
                <a:t>ابراهيم</a:t>
              </a:r>
              <a:endParaRPr lang="en-US" sz="2800" dirty="0">
                <a:solidFill>
                  <a:srgbClr val="FFA27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7454" name="Line 9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129034" name="Group 95"/>
          <p:cNvGrpSpPr>
            <a:grpSpLocks/>
          </p:cNvGrpSpPr>
          <p:nvPr/>
        </p:nvGrpSpPr>
        <p:grpSpPr bwMode="auto">
          <a:xfrm>
            <a:off x="2597150" y="1924050"/>
            <a:ext cx="2763838" cy="1343025"/>
            <a:chOff x="2412" y="2052"/>
            <a:chExt cx="1741" cy="846"/>
          </a:xfrm>
        </p:grpSpPr>
        <p:sp>
          <p:nvSpPr>
            <p:cNvPr id="527456" name="Rectangle 9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57" name="AutoShape 9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58" name="Rectangle 9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59" name="Rectangle 99"/>
            <p:cNvSpPr>
              <a:spLocks noChangeArrowheads="1"/>
            </p:cNvSpPr>
            <p:nvPr/>
          </p:nvSpPr>
          <p:spPr bwMode="auto">
            <a:xfrm>
              <a:off x="2713" y="2078"/>
              <a:ext cx="304" cy="174"/>
            </a:xfrm>
            <a:prstGeom prst="rect">
              <a:avLst/>
            </a:prstGeom>
            <a:noFill/>
            <a:ln w="9525">
              <a:noFill/>
              <a:miter lim="800000"/>
              <a:headEnd/>
              <a:tailEnd/>
            </a:ln>
          </p:spPr>
          <p:txBody>
            <a:bodyPr wrap="none" lIns="0" tIns="0" rIns="0" bIns="0">
              <a:spAutoFit/>
            </a:bodyPr>
            <a:lstStyle/>
            <a:p>
              <a:pPr algn="ctr">
                <a:defRPr/>
              </a:pPr>
              <a:r>
                <a:rPr lang="ar-JO" sz="1800" dirty="0">
                  <a:solidFill>
                    <a:srgbClr val="790015"/>
                  </a:solidFill>
                  <a:latin typeface="Arial" panose="020B0604020202020204" pitchFamily="34" charset="0"/>
                  <a:cs typeface="Arial" panose="020B0604020202020204" pitchFamily="34" charset="0"/>
                </a:rPr>
                <a:t>يوسف</a:t>
              </a:r>
              <a:endParaRPr lang="en-US" sz="2800" dirty="0">
                <a:solidFill>
                  <a:srgbClr val="FFA27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7460" name="Line 10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129035" name="Group 101"/>
          <p:cNvGrpSpPr>
            <a:grpSpLocks/>
          </p:cNvGrpSpPr>
          <p:nvPr/>
        </p:nvGrpSpPr>
        <p:grpSpPr bwMode="auto">
          <a:xfrm>
            <a:off x="2889250" y="2241550"/>
            <a:ext cx="2763838" cy="1343025"/>
            <a:chOff x="2412" y="2052"/>
            <a:chExt cx="1741" cy="846"/>
          </a:xfrm>
        </p:grpSpPr>
        <p:sp>
          <p:nvSpPr>
            <p:cNvPr id="527462" name="Rectangle 10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63" name="AutoShape 10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64" name="Rectangle 10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65" name="Rectangle 105"/>
            <p:cNvSpPr>
              <a:spLocks noChangeArrowheads="1"/>
            </p:cNvSpPr>
            <p:nvPr/>
          </p:nvSpPr>
          <p:spPr bwMode="auto">
            <a:xfrm>
              <a:off x="2718" y="2078"/>
              <a:ext cx="296" cy="174"/>
            </a:xfrm>
            <a:prstGeom prst="rect">
              <a:avLst/>
            </a:prstGeom>
            <a:noFill/>
            <a:ln w="9525">
              <a:noFill/>
              <a:miter lim="800000"/>
              <a:headEnd/>
              <a:tailEnd/>
            </a:ln>
          </p:spPr>
          <p:txBody>
            <a:bodyPr wrap="none" lIns="0" tIns="0" rIns="0" bIns="0">
              <a:spAutoFit/>
            </a:bodyPr>
            <a:lstStyle/>
            <a:p>
              <a:pPr algn="ctr">
                <a:defRPr/>
              </a:pPr>
              <a:r>
                <a:rPr lang="ar-JO" sz="1800" dirty="0">
                  <a:solidFill>
                    <a:srgbClr val="790015"/>
                  </a:solidFill>
                  <a:latin typeface="Arial" panose="020B0604020202020204" pitchFamily="34" charset="0"/>
                  <a:cs typeface="Arial" panose="020B0604020202020204" pitchFamily="34" charset="0"/>
                </a:rPr>
                <a:t>موسى</a:t>
              </a:r>
              <a:endParaRPr lang="en-US" sz="2800" dirty="0">
                <a:solidFill>
                  <a:srgbClr val="FFA27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7466" name="Line 10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129036" name="Group 107"/>
          <p:cNvGrpSpPr>
            <a:grpSpLocks/>
          </p:cNvGrpSpPr>
          <p:nvPr/>
        </p:nvGrpSpPr>
        <p:grpSpPr bwMode="auto">
          <a:xfrm>
            <a:off x="3155950" y="2546350"/>
            <a:ext cx="2763838" cy="1343025"/>
            <a:chOff x="2412" y="2052"/>
            <a:chExt cx="1741" cy="846"/>
          </a:xfrm>
        </p:grpSpPr>
        <p:sp>
          <p:nvSpPr>
            <p:cNvPr id="527468" name="Rectangle 10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69" name="AutoShape 10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70" name="Rectangle 11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71" name="Rectangle 111"/>
            <p:cNvSpPr>
              <a:spLocks noChangeArrowheads="1"/>
            </p:cNvSpPr>
            <p:nvPr/>
          </p:nvSpPr>
          <p:spPr bwMode="auto">
            <a:xfrm>
              <a:off x="2731" y="2078"/>
              <a:ext cx="273" cy="174"/>
            </a:xfrm>
            <a:prstGeom prst="rect">
              <a:avLst/>
            </a:prstGeom>
            <a:noFill/>
            <a:ln w="9525">
              <a:noFill/>
              <a:miter lim="800000"/>
              <a:headEnd/>
              <a:tailEnd/>
            </a:ln>
          </p:spPr>
          <p:txBody>
            <a:bodyPr wrap="none" lIns="0" tIns="0" rIns="0" bIns="0">
              <a:spAutoFit/>
            </a:bodyPr>
            <a:lstStyle/>
            <a:p>
              <a:pPr algn="ctr">
                <a:defRPr/>
              </a:pPr>
              <a:r>
                <a:rPr lang="ar-JO" sz="1800" dirty="0">
                  <a:solidFill>
                    <a:srgbClr val="790015"/>
                  </a:solidFill>
                  <a:latin typeface="Arial" panose="020B0604020202020204" pitchFamily="34" charset="0"/>
                  <a:cs typeface="Arial" panose="020B0604020202020204" pitchFamily="34" charset="0"/>
                </a:rPr>
                <a:t>يشوع</a:t>
              </a:r>
              <a:endParaRPr lang="en-US" sz="2800" dirty="0">
                <a:solidFill>
                  <a:srgbClr val="FFA27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7472" name="Line 11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129037" name="Group 113"/>
          <p:cNvGrpSpPr>
            <a:grpSpLocks/>
          </p:cNvGrpSpPr>
          <p:nvPr/>
        </p:nvGrpSpPr>
        <p:grpSpPr bwMode="auto">
          <a:xfrm>
            <a:off x="3435350" y="2851150"/>
            <a:ext cx="2763838" cy="1343025"/>
            <a:chOff x="2412" y="2052"/>
            <a:chExt cx="1741" cy="846"/>
          </a:xfrm>
        </p:grpSpPr>
        <p:sp>
          <p:nvSpPr>
            <p:cNvPr id="527474" name="Rectangle 11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75" name="AutoShape 11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76" name="Rectangle 11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77" name="Rectangle 117"/>
            <p:cNvSpPr>
              <a:spLocks noChangeArrowheads="1"/>
            </p:cNvSpPr>
            <p:nvPr/>
          </p:nvSpPr>
          <p:spPr bwMode="auto">
            <a:xfrm>
              <a:off x="2620" y="2078"/>
              <a:ext cx="493"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Arial" panose="020B0604020202020204" pitchFamily="34" charset="0"/>
                  <a:cs typeface="Arial" panose="020B0604020202020204" pitchFamily="34" charset="0"/>
                </a:rPr>
                <a:t>   </a:t>
              </a:r>
              <a:r>
                <a:rPr lang="ar-JO" sz="1800" dirty="0">
                  <a:solidFill>
                    <a:srgbClr val="790015"/>
                  </a:solidFill>
                  <a:latin typeface="Arial" panose="020B0604020202020204" pitchFamily="34" charset="0"/>
                  <a:cs typeface="Arial" panose="020B0604020202020204" pitchFamily="34" charset="0"/>
                </a:rPr>
                <a:t>الفوضى</a:t>
              </a:r>
              <a:endParaRPr lang="en-US" sz="2800" dirty="0">
                <a:solidFill>
                  <a:srgbClr val="FFA27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7478" name="Line 11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129038" name="Group 119"/>
          <p:cNvGrpSpPr>
            <a:grpSpLocks/>
          </p:cNvGrpSpPr>
          <p:nvPr/>
        </p:nvGrpSpPr>
        <p:grpSpPr bwMode="auto">
          <a:xfrm>
            <a:off x="3727450" y="3168650"/>
            <a:ext cx="2763838" cy="1343025"/>
            <a:chOff x="2412" y="2052"/>
            <a:chExt cx="1741" cy="846"/>
          </a:xfrm>
        </p:grpSpPr>
        <p:sp>
          <p:nvSpPr>
            <p:cNvPr id="527480" name="Rectangle 1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81" name="AutoShape 1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82" name="Rectangle 1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83" name="Rectangle 123"/>
            <p:cNvSpPr>
              <a:spLocks noChangeArrowheads="1"/>
            </p:cNvSpPr>
            <p:nvPr/>
          </p:nvSpPr>
          <p:spPr bwMode="auto">
            <a:xfrm>
              <a:off x="2491" y="2078"/>
              <a:ext cx="747"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Arial" panose="020B0604020202020204" pitchFamily="34" charset="0"/>
                  <a:cs typeface="Arial" panose="020B0604020202020204" pitchFamily="34" charset="0"/>
                </a:rPr>
                <a:t>   </a:t>
              </a:r>
              <a:r>
                <a:rPr lang="ar-JO" sz="1800" dirty="0">
                  <a:solidFill>
                    <a:srgbClr val="790015"/>
                  </a:solidFill>
                  <a:latin typeface="Arial" panose="020B0604020202020204" pitchFamily="34" charset="0"/>
                  <a:cs typeface="Arial" panose="020B0604020202020204" pitchFamily="34" charset="0"/>
                </a:rPr>
                <a:t>النسب الملكي</a:t>
              </a:r>
              <a:endParaRPr lang="en-US" sz="2800" dirty="0">
                <a:solidFill>
                  <a:srgbClr val="FFA27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7484" name="Line 12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129039" name="Group 125"/>
          <p:cNvGrpSpPr>
            <a:grpSpLocks/>
          </p:cNvGrpSpPr>
          <p:nvPr/>
        </p:nvGrpSpPr>
        <p:grpSpPr bwMode="auto">
          <a:xfrm>
            <a:off x="3968750" y="3524250"/>
            <a:ext cx="2763838" cy="1343025"/>
            <a:chOff x="2412" y="2052"/>
            <a:chExt cx="1741" cy="846"/>
          </a:xfrm>
        </p:grpSpPr>
        <p:sp>
          <p:nvSpPr>
            <p:cNvPr id="527486" name="Rectangle 12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87" name="AutoShape 12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88" name="Rectangle 12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89" name="Rectangle 129"/>
            <p:cNvSpPr>
              <a:spLocks noChangeArrowheads="1"/>
            </p:cNvSpPr>
            <p:nvPr/>
          </p:nvSpPr>
          <p:spPr bwMode="auto">
            <a:xfrm>
              <a:off x="2667" y="2078"/>
              <a:ext cx="399"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Arial" panose="020B0604020202020204" pitchFamily="34" charset="0"/>
                  <a:cs typeface="Arial" panose="020B0604020202020204" pitchFamily="34" charset="0"/>
                </a:rPr>
                <a:t>   </a:t>
              </a:r>
              <a:r>
                <a:rPr lang="ar-JO" sz="1800" dirty="0">
                  <a:solidFill>
                    <a:srgbClr val="790015"/>
                  </a:solidFill>
                  <a:latin typeface="Arial" panose="020B0604020202020204" pitchFamily="34" charset="0"/>
                  <a:cs typeface="Arial" panose="020B0604020202020204" pitchFamily="34" charset="0"/>
                </a:rPr>
                <a:t>السبي</a:t>
              </a:r>
              <a:endParaRPr lang="en-US" sz="2800" dirty="0">
                <a:solidFill>
                  <a:srgbClr val="FFA27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7490" name="Line 13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129040" name="Group 131"/>
          <p:cNvGrpSpPr>
            <a:grpSpLocks/>
          </p:cNvGrpSpPr>
          <p:nvPr/>
        </p:nvGrpSpPr>
        <p:grpSpPr bwMode="auto">
          <a:xfrm>
            <a:off x="4273550" y="3859213"/>
            <a:ext cx="2760663" cy="1333500"/>
            <a:chOff x="2652" y="2271"/>
            <a:chExt cx="1739" cy="840"/>
          </a:xfrm>
        </p:grpSpPr>
        <p:sp>
          <p:nvSpPr>
            <p:cNvPr id="527492" name="Rectangle 13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93" name="AutoShape 13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94" name="Rectangle 13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95" name="Rectangle 135"/>
            <p:cNvSpPr>
              <a:spLocks noChangeArrowheads="1"/>
            </p:cNvSpPr>
            <p:nvPr/>
          </p:nvSpPr>
          <p:spPr bwMode="auto">
            <a:xfrm>
              <a:off x="2907" y="2298"/>
              <a:ext cx="454" cy="174"/>
            </a:xfrm>
            <a:prstGeom prst="rect">
              <a:avLst/>
            </a:prstGeom>
            <a:noFill/>
            <a:ln w="9525">
              <a:noFill/>
              <a:miter lim="800000"/>
              <a:headEnd/>
              <a:tailEnd/>
            </a:ln>
          </p:spPr>
          <p:txBody>
            <a:bodyPr wrap="none" lIns="0" tIns="0" rIns="0" bIns="0">
              <a:spAutoFit/>
            </a:bodyPr>
            <a:lstStyle/>
            <a:p>
              <a:pPr algn="ctr">
                <a:defRPr/>
              </a:pPr>
              <a:r>
                <a:rPr lang="en-US" sz="1800" dirty="0">
                  <a:solidFill>
                    <a:srgbClr val="790015"/>
                  </a:solidFill>
                  <a:latin typeface="Arial" panose="020B0604020202020204" pitchFamily="34" charset="0"/>
                  <a:cs typeface="Arial" panose="020B0604020202020204" pitchFamily="34" charset="0"/>
                </a:rPr>
                <a:t>   </a:t>
              </a:r>
              <a:r>
                <a:rPr lang="ar-JO" sz="1800" dirty="0">
                  <a:solidFill>
                    <a:srgbClr val="790015"/>
                  </a:solidFill>
                  <a:latin typeface="Arial" panose="020B0604020202020204" pitchFamily="34" charset="0"/>
                  <a:cs typeface="Arial" panose="020B0604020202020204" pitchFamily="34" charset="0"/>
                </a:rPr>
                <a:t>الصمت</a:t>
              </a:r>
              <a:endParaRPr lang="en-US" sz="2800" dirty="0">
                <a:solidFill>
                  <a:srgbClr val="FFA27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grpSp>
        <p:nvGrpSpPr>
          <p:cNvPr id="129041" name="Group 136"/>
          <p:cNvGrpSpPr>
            <a:grpSpLocks/>
          </p:cNvGrpSpPr>
          <p:nvPr/>
        </p:nvGrpSpPr>
        <p:grpSpPr bwMode="auto">
          <a:xfrm>
            <a:off x="4540250" y="4208463"/>
            <a:ext cx="2762250" cy="1479550"/>
            <a:chOff x="3948" y="107"/>
            <a:chExt cx="1740" cy="932"/>
          </a:xfrm>
        </p:grpSpPr>
        <p:sp>
          <p:nvSpPr>
            <p:cNvPr id="527497" name="Rectangle 137"/>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98" name="AutoShape 138"/>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499" name="Rectangle 139"/>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129048" name="Group 140"/>
            <p:cNvGrpSpPr>
              <a:grpSpLocks/>
            </p:cNvGrpSpPr>
            <p:nvPr/>
          </p:nvGrpSpPr>
          <p:grpSpPr bwMode="auto">
            <a:xfrm>
              <a:off x="4061" y="130"/>
              <a:ext cx="595" cy="284"/>
              <a:chOff x="3084" y="3101"/>
              <a:chExt cx="466" cy="235"/>
            </a:xfrm>
          </p:grpSpPr>
          <p:sp>
            <p:nvSpPr>
              <p:cNvPr id="527501" name="Rectangle 141"/>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algn="ctr">
                  <a:defRPr/>
                </a:pPr>
                <a:r>
                  <a:rPr lang="en-US" sz="2800" dirty="0">
                    <a:solidFill>
                      <a:srgbClr val="790015"/>
                    </a:solidFill>
                    <a:latin typeface="Arial" panose="020B0604020202020204" pitchFamily="34" charset="0"/>
                    <a:cs typeface="Arial" panose="020B0604020202020204" pitchFamily="34" charset="0"/>
                  </a:rPr>
                  <a:t>   </a:t>
                </a:r>
                <a:endParaRPr lang="en-US" sz="4000" dirty="0">
                  <a:solidFill>
                    <a:srgbClr val="FFA27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7502" name="Rectangle 142"/>
              <p:cNvSpPr>
                <a:spLocks noChangeArrowheads="1"/>
              </p:cNvSpPr>
              <p:nvPr/>
            </p:nvSpPr>
            <p:spPr bwMode="auto">
              <a:xfrm>
                <a:off x="3206" y="3101"/>
                <a:ext cx="344" cy="233"/>
              </a:xfrm>
              <a:prstGeom prst="rect">
                <a:avLst/>
              </a:prstGeom>
              <a:solidFill>
                <a:schemeClr val="tx2"/>
              </a:solidFill>
              <a:ln w="9525">
                <a:noFill/>
                <a:miter lim="800000"/>
                <a:headEnd/>
                <a:tailEnd/>
              </a:ln>
            </p:spPr>
            <p:txBody>
              <a:bodyPr wrap="none" lIns="0" tIns="0" rIns="0" bIns="0">
                <a:spAutoFit/>
              </a:bodyPr>
              <a:lstStyle/>
              <a:p>
                <a:pPr algn="ctr">
                  <a:defRPr/>
                </a:pPr>
                <a:r>
                  <a:rPr lang="ar-JO" sz="2900" dirty="0">
                    <a:solidFill>
                      <a:srgbClr val="790015"/>
                    </a:solidFill>
                    <a:latin typeface="Arial" panose="020B0604020202020204" pitchFamily="34" charset="0"/>
                    <a:cs typeface="Arial" panose="020B0604020202020204" pitchFamily="34" charset="0"/>
                  </a:rPr>
                  <a:t>يسوع</a:t>
                </a:r>
                <a:endParaRPr lang="en-US" sz="4000" dirty="0">
                  <a:solidFill>
                    <a:srgbClr val="FFA27C"/>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
          <p:nvSpPr>
            <p:cNvPr id="527503" name="Line 143"/>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27504" name="Line 144"/>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
        <p:nvSpPr>
          <p:cNvPr id="527441" name="Rectangle 81"/>
          <p:cNvSpPr>
            <a:spLocks noChangeArrowheads="1"/>
          </p:cNvSpPr>
          <p:nvPr/>
        </p:nvSpPr>
        <p:spPr bwMode="auto">
          <a:xfrm>
            <a:off x="555625" y="570153"/>
            <a:ext cx="7994650" cy="577215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27505" name="Text Box 145"/>
          <p:cNvSpPr txBox="1">
            <a:spLocks noChangeArrowheads="1"/>
          </p:cNvSpPr>
          <p:nvPr/>
        </p:nvSpPr>
        <p:spPr bwMode="auto">
          <a:xfrm>
            <a:off x="881856" y="1331070"/>
            <a:ext cx="7469187" cy="2308324"/>
          </a:xfrm>
          <a:prstGeom prst="rect">
            <a:avLst/>
          </a:prstGeom>
          <a:noFill/>
          <a:ln w="9525">
            <a:noFill/>
            <a:miter lim="800000"/>
            <a:headEnd/>
            <a:tailEnd/>
          </a:ln>
          <a:effectLst>
            <a:outerShdw blurRad="63500" dist="107763" dir="2700000" algn="ctr" rotWithShape="0">
              <a:srgbClr val="000109">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3600" dirty="0">
                <a:latin typeface="Arial" panose="020B0604020202020204" pitchFamily="34" charset="0"/>
                <a:cs typeface="Arial" panose="020B0604020202020204" pitchFamily="34" charset="0"/>
              </a:rPr>
              <a:t>الآن يمكننا فهم</a:t>
            </a:r>
          </a:p>
          <a:p>
            <a:pPr algn="ctr">
              <a:spcBef>
                <a:spcPct val="50000"/>
              </a:spcBef>
              <a:defRPr/>
            </a:pPr>
            <a:r>
              <a:rPr lang="ar-JO" sz="3600" dirty="0">
                <a:latin typeface="Arial" panose="020B0604020202020204" pitchFamily="34" charset="0"/>
                <a:cs typeface="Arial" panose="020B0604020202020204" pitchFamily="34" charset="0"/>
              </a:rPr>
              <a:t> أهمية سير القصة الكتابية</a:t>
            </a:r>
          </a:p>
          <a:p>
            <a:pPr algn="ctr">
              <a:spcBef>
                <a:spcPct val="50000"/>
              </a:spcBef>
              <a:defRPr/>
            </a:pPr>
            <a:r>
              <a:rPr lang="ar-JO" sz="3600" dirty="0">
                <a:latin typeface="Arial" panose="020B0604020202020204" pitchFamily="34" charset="0"/>
                <a:cs typeface="Arial" panose="020B0604020202020204" pitchFamily="34" charset="0"/>
              </a:rPr>
              <a:t> نحو إدراك </a:t>
            </a:r>
            <a:endParaRPr lang="en-US" sz="3600" dirty="0">
              <a:solidFill>
                <a:schemeClr val="folHlink"/>
              </a:solidFill>
              <a:latin typeface="Arial" panose="020B0604020202020204" pitchFamily="34" charset="0"/>
              <a:cs typeface="Arial" panose="020B0604020202020204" pitchFamily="34" charset="0"/>
            </a:endParaRPr>
          </a:p>
        </p:txBody>
      </p:sp>
      <p:sp>
        <p:nvSpPr>
          <p:cNvPr id="527506" name="Text Box 146"/>
          <p:cNvSpPr txBox="1">
            <a:spLocks noChangeArrowheads="1"/>
          </p:cNvSpPr>
          <p:nvPr/>
        </p:nvSpPr>
        <p:spPr bwMode="auto">
          <a:xfrm>
            <a:off x="837406" y="3647709"/>
            <a:ext cx="7681913" cy="216982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5400" dirty="0">
                <a:solidFill>
                  <a:schemeClr val="folHlink"/>
                </a:solidFill>
                <a:latin typeface="Arial" panose="020B0604020202020204" pitchFamily="34" charset="0"/>
                <a:ea typeface="+mn-ea"/>
                <a:cs typeface="Arial" panose="020B0604020202020204" pitchFamily="34" charset="0"/>
              </a:rPr>
              <a:t>الصورة الشاملة</a:t>
            </a:r>
          </a:p>
          <a:p>
            <a:pPr algn="ctr">
              <a:spcBef>
                <a:spcPct val="50000"/>
              </a:spcBef>
              <a:defRPr/>
            </a:pPr>
            <a:r>
              <a:rPr lang="ar-JO" sz="5400" dirty="0">
                <a:solidFill>
                  <a:schemeClr val="folHlink"/>
                </a:solidFill>
                <a:latin typeface="Arial" panose="020B0604020202020204" pitchFamily="34" charset="0"/>
                <a:ea typeface="+mn-ea"/>
                <a:cs typeface="Arial" panose="020B0604020202020204" pitchFamily="34" charset="0"/>
              </a:rPr>
              <a:t> للفداء.</a:t>
            </a:r>
            <a:endParaRPr lang="en-US" sz="5400" dirty="0">
              <a:solidFill>
                <a:schemeClr val="folHlink"/>
              </a:solidFill>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7505"/>
                                        </p:tgtEl>
                                        <p:attrNameLst>
                                          <p:attrName>style.visibility</p:attrName>
                                        </p:attrNameLst>
                                      </p:cBhvr>
                                      <p:to>
                                        <p:strVal val="visible"/>
                                      </p:to>
                                    </p:set>
                                    <p:animEffect transition="in" filter="fade">
                                      <p:cBhvr>
                                        <p:cTn id="7" dur="1000"/>
                                        <p:tgtEl>
                                          <p:spTgt spid="527505"/>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527506"/>
                                        </p:tgtEl>
                                        <p:attrNameLst>
                                          <p:attrName>style.visibility</p:attrName>
                                        </p:attrNameLst>
                                      </p:cBhvr>
                                      <p:to>
                                        <p:strVal val="visible"/>
                                      </p:to>
                                    </p:set>
                                    <p:animEffect transition="in" filter="fade">
                                      <p:cBhvr>
                                        <p:cTn id="11" dur="1000"/>
                                        <p:tgtEl>
                                          <p:spTgt spid="527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505" grpId="0" autoUpdateAnimBg="0"/>
      <p:bldP spid="52750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1" name="Picture 9"/>
          <p:cNvPicPr>
            <a:picLocks noChangeAspect="1" noChangeArrowheads="1"/>
          </p:cNvPicPr>
          <p:nvPr/>
        </p:nvPicPr>
        <p:blipFill>
          <a:blip r:embed="rId3"/>
          <a:srcRect/>
          <a:stretch>
            <a:fillRect/>
          </a:stretch>
        </p:blipFill>
        <p:spPr bwMode="auto">
          <a:xfrm>
            <a:off x="730250" y="590550"/>
            <a:ext cx="4754563" cy="3124200"/>
          </a:xfrm>
          <a:prstGeom prst="rect">
            <a:avLst/>
          </a:prstGeom>
          <a:noFill/>
          <a:effectLst>
            <a:outerShdw blurRad="63500" dist="107763" dir="2700000" algn="ctr" rotWithShape="0">
              <a:srgbClr val="000109">
                <a:alpha val="74998"/>
              </a:srgbClr>
            </a:outerShdw>
          </a:effectLst>
        </p:spPr>
      </p:pic>
      <p:pic>
        <p:nvPicPr>
          <p:cNvPr id="433162"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8088" y="554038"/>
            <a:ext cx="2351087" cy="2247900"/>
          </a:xfrm>
          <a:prstGeom prst="rect">
            <a:avLst/>
          </a:prstGeom>
          <a:noFill/>
          <a:effectLst>
            <a:outerShdw blurRad="63500" dist="107763" dir="2700000" algn="ctr" rotWithShape="0">
              <a:srgbClr val="000109">
                <a:alpha val="74998"/>
              </a:srgbClr>
            </a:outerShdw>
          </a:effectLst>
        </p:spPr>
      </p:pic>
      <p:pic>
        <p:nvPicPr>
          <p:cNvPr id="433163"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8350" y="2205038"/>
            <a:ext cx="4329113" cy="2897187"/>
          </a:xfrm>
          <a:prstGeom prst="rect">
            <a:avLst/>
          </a:prstGeom>
          <a:noFill/>
          <a:effectLst>
            <a:outerShdw blurRad="63500" dist="107763" dir="2700000" algn="ctr" rotWithShape="0">
              <a:srgbClr val="000109">
                <a:alpha val="74998"/>
              </a:srgbClr>
            </a:outerShdw>
          </a:effectLst>
        </p:spPr>
      </p:pic>
      <p:pic>
        <p:nvPicPr>
          <p:cNvPr id="433165"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438" y="3081338"/>
            <a:ext cx="2092325" cy="3125787"/>
          </a:xfrm>
          <a:prstGeom prst="rect">
            <a:avLst/>
          </a:prstGeom>
          <a:noFill/>
          <a:effectLst>
            <a:outerShdw blurRad="63500" dist="107763" dir="2700000" algn="ctr" rotWithShape="0">
              <a:srgbClr val="000109">
                <a:alpha val="74998"/>
              </a:srgbClr>
            </a:outerShdw>
          </a:effectLst>
        </p:spPr>
      </p:pic>
      <p:pic>
        <p:nvPicPr>
          <p:cNvPr id="433166" name="Picture 1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30600" y="3208338"/>
            <a:ext cx="2016125" cy="3011487"/>
          </a:xfrm>
          <a:prstGeom prst="rect">
            <a:avLst/>
          </a:prstGeom>
          <a:noFill/>
          <a:effectLst>
            <a:outerShdw blurRad="63500" dist="107763" dir="2700000" algn="ctr" rotWithShape="0">
              <a:srgbClr val="000109">
                <a:alpha val="74998"/>
              </a:srgbClr>
            </a:outerShdw>
          </a:effectLst>
        </p:spPr>
      </p:pic>
      <p:sp>
        <p:nvSpPr>
          <p:cNvPr id="131078" name="Text Box 1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cs typeface="Arial" panose="020B0604020202020204" pitchFamily="34" charset="0"/>
              </a:rPr>
              <a:t> </a:t>
            </a:r>
          </a:p>
        </p:txBody>
      </p:sp>
      <p:sp>
        <p:nvSpPr>
          <p:cNvPr id="131079" name="Text Box 20"/>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panose="020B0604020202020204" pitchFamily="34" charset="0"/>
              <a:cs typeface="Arial" panose="020B0604020202020204" pitchFamily="34" charset="0"/>
            </a:endParaRPr>
          </a:p>
        </p:txBody>
      </p:sp>
      <p:sp>
        <p:nvSpPr>
          <p:cNvPr id="131080" name="Text Box 2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433174" name="Rectangle 2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grpSp>
        <p:nvGrpSpPr>
          <p:cNvPr id="2" name="Group 25"/>
          <p:cNvGrpSpPr>
            <a:grpSpLocks/>
          </p:cNvGrpSpPr>
          <p:nvPr/>
        </p:nvGrpSpPr>
        <p:grpSpPr bwMode="auto">
          <a:xfrm>
            <a:off x="1066800" y="1189038"/>
            <a:ext cx="6880225" cy="4513262"/>
            <a:chOff x="672" y="749"/>
            <a:chExt cx="4334" cy="2843"/>
          </a:xfrm>
        </p:grpSpPr>
        <p:pic>
          <p:nvPicPr>
            <p:cNvPr id="433178" name="Picture 2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0" y="749"/>
              <a:ext cx="4246" cy="2843"/>
            </a:xfrm>
            <a:prstGeom prst="rect">
              <a:avLst/>
            </a:prstGeom>
            <a:noFill/>
            <a:ln w="76200">
              <a:solidFill>
                <a:srgbClr val="990033"/>
              </a:solidFill>
              <a:miter lim="800000"/>
              <a:headEnd/>
              <a:tailEnd/>
            </a:ln>
            <a:effectLst>
              <a:outerShdw blurRad="63500" dist="71842" dir="2700000" algn="ctr" rotWithShape="0">
                <a:srgbClr val="000109">
                  <a:alpha val="74998"/>
                </a:srgbClr>
              </a:outerShdw>
            </a:effectLst>
          </p:spPr>
        </p:pic>
        <p:sp>
          <p:nvSpPr>
            <p:cNvPr id="433179" name="Text Box 27"/>
            <p:cNvSpPr txBox="1">
              <a:spLocks noChangeArrowheads="1"/>
            </p:cNvSpPr>
            <p:nvPr/>
          </p:nvSpPr>
          <p:spPr bwMode="auto">
            <a:xfrm>
              <a:off x="672" y="1072"/>
              <a:ext cx="1728" cy="1086"/>
            </a:xfrm>
            <a:prstGeom prst="rect">
              <a:avLst/>
            </a:prstGeom>
            <a:noFill/>
            <a:ln w="9525">
              <a:noFill/>
              <a:miter lim="800000"/>
              <a:headEnd/>
              <a:tailEnd/>
            </a:ln>
            <a:effectLst>
              <a:outerShdw blurRad="63500" dist="71842" dir="2700000" algn="ctr" rotWithShape="0">
                <a:srgbClr val="000109">
                  <a:alpha val="74998"/>
                </a:srgbClr>
              </a:outerShdw>
            </a:effectLst>
          </p:spPr>
          <p:txBody>
            <a:bodyPr>
              <a:spAutoFit/>
            </a:bodyPr>
            <a:lstStyle/>
            <a:p>
              <a:pPr algn="r">
                <a:spcBef>
                  <a:spcPts val="600"/>
                </a:spcBef>
                <a:defRPr/>
              </a:pPr>
              <a:r>
                <a:rPr lang="ar-JO" sz="2400" dirty="0">
                  <a:solidFill>
                    <a:schemeClr val="folHlink"/>
                  </a:solidFill>
                  <a:latin typeface="Arial" panose="020B0604020202020204" pitchFamily="34" charset="0"/>
                  <a:ea typeface="+mn-ea"/>
                  <a:cs typeface="Arial" panose="020B0604020202020204" pitchFamily="34" charset="0"/>
                </a:rPr>
                <a:t>سؤال:</a:t>
              </a:r>
            </a:p>
            <a:p>
              <a:pPr algn="r">
                <a:spcBef>
                  <a:spcPts val="600"/>
                </a:spcBef>
                <a:defRPr/>
              </a:pPr>
              <a:r>
                <a:rPr lang="ar-JO" sz="2400" dirty="0">
                  <a:solidFill>
                    <a:schemeClr val="folHlink"/>
                  </a:solidFill>
                  <a:latin typeface="Arial" panose="020B0604020202020204" pitchFamily="34" charset="0"/>
                  <a:ea typeface="+mn-ea"/>
                  <a:cs typeface="Arial" panose="020B0604020202020204" pitchFamily="34" charset="0"/>
                </a:rPr>
                <a:t>في عصر التكنولوجيا المتطورة، ماذا عن</a:t>
              </a:r>
            </a:p>
            <a:p>
              <a:pPr algn="r">
                <a:spcBef>
                  <a:spcPts val="600"/>
                </a:spcBef>
                <a:defRPr/>
              </a:pPr>
              <a:r>
                <a:rPr lang="ar-JO" sz="2400" dirty="0">
                  <a:solidFill>
                    <a:schemeClr val="folHlink"/>
                  </a:solidFill>
                  <a:latin typeface="Arial" panose="020B0604020202020204" pitchFamily="34" charset="0"/>
                  <a:ea typeface="+mn-ea"/>
                  <a:cs typeface="Arial" panose="020B0604020202020204" pitchFamily="34" charset="0"/>
                </a:rPr>
                <a:t>ذبيحة دم المسيح؟</a:t>
              </a:r>
            </a:p>
          </p:txBody>
        </p:sp>
      </p:grpSp>
      <p:sp>
        <p:nvSpPr>
          <p:cNvPr id="433180" name="Rectangle 28"/>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58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433161"/>
                                        </p:tgtEl>
                                        <p:attrNameLst>
                                          <p:attrName>style.visibility</p:attrName>
                                        </p:attrNameLst>
                                      </p:cBhvr>
                                      <p:to>
                                        <p:strVal val="visible"/>
                                      </p:to>
                                    </p:set>
                                    <p:animEffect transition="in" filter="fade">
                                      <p:cBhvr>
                                        <p:cTn id="7" dur="1000"/>
                                        <p:tgtEl>
                                          <p:spTgt spid="433161"/>
                                        </p:tgtEl>
                                      </p:cBhvr>
                                    </p:animEffect>
                                  </p:childTnLst>
                                </p:cTn>
                              </p:par>
                            </p:childTnLst>
                          </p:cTn>
                        </p:par>
                        <p:par>
                          <p:cTn id="8" fill="hold" nodeType="afterGroup">
                            <p:stCondLst>
                              <p:cond delay="1500"/>
                            </p:stCondLst>
                            <p:childTnLst>
                              <p:par>
                                <p:cTn id="9" presetID="10" presetClass="entr" presetSubtype="0" fill="hold" nodeType="afterEffect">
                                  <p:stCondLst>
                                    <p:cond delay="500"/>
                                  </p:stCondLst>
                                  <p:childTnLst>
                                    <p:set>
                                      <p:cBhvr>
                                        <p:cTn id="10" dur="1" fill="hold">
                                          <p:stCondLst>
                                            <p:cond delay="0"/>
                                          </p:stCondLst>
                                        </p:cTn>
                                        <p:tgtEl>
                                          <p:spTgt spid="433163"/>
                                        </p:tgtEl>
                                        <p:attrNameLst>
                                          <p:attrName>style.visibility</p:attrName>
                                        </p:attrNameLst>
                                      </p:cBhvr>
                                      <p:to>
                                        <p:strVal val="visible"/>
                                      </p:to>
                                    </p:set>
                                    <p:animEffect transition="in" filter="fade">
                                      <p:cBhvr>
                                        <p:cTn id="11" dur="1000"/>
                                        <p:tgtEl>
                                          <p:spTgt spid="433163"/>
                                        </p:tgtEl>
                                      </p:cBhvr>
                                    </p:animEffect>
                                  </p:childTnLst>
                                </p:cTn>
                              </p:par>
                            </p:childTnLst>
                          </p:cTn>
                        </p:par>
                        <p:par>
                          <p:cTn id="12" fill="hold" nodeType="afterGroup">
                            <p:stCondLst>
                              <p:cond delay="3000"/>
                            </p:stCondLst>
                            <p:childTnLst>
                              <p:par>
                                <p:cTn id="13" presetID="10" presetClass="entr" presetSubtype="0" fill="hold" nodeType="afterEffect">
                                  <p:stCondLst>
                                    <p:cond delay="500"/>
                                  </p:stCondLst>
                                  <p:childTnLst>
                                    <p:set>
                                      <p:cBhvr>
                                        <p:cTn id="14" dur="1" fill="hold">
                                          <p:stCondLst>
                                            <p:cond delay="0"/>
                                          </p:stCondLst>
                                        </p:cTn>
                                        <p:tgtEl>
                                          <p:spTgt spid="433166"/>
                                        </p:tgtEl>
                                        <p:attrNameLst>
                                          <p:attrName>style.visibility</p:attrName>
                                        </p:attrNameLst>
                                      </p:cBhvr>
                                      <p:to>
                                        <p:strVal val="visible"/>
                                      </p:to>
                                    </p:set>
                                    <p:animEffect transition="in" filter="fade">
                                      <p:cBhvr>
                                        <p:cTn id="15" dur="1000"/>
                                        <p:tgtEl>
                                          <p:spTgt spid="433166"/>
                                        </p:tgtEl>
                                      </p:cBhvr>
                                    </p:animEffect>
                                  </p:childTnLst>
                                </p:cTn>
                              </p:par>
                            </p:childTnLst>
                          </p:cTn>
                        </p:par>
                        <p:par>
                          <p:cTn id="16" fill="hold" nodeType="afterGroup">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433165"/>
                                        </p:tgtEl>
                                        <p:attrNameLst>
                                          <p:attrName>style.visibility</p:attrName>
                                        </p:attrNameLst>
                                      </p:cBhvr>
                                      <p:to>
                                        <p:strVal val="visible"/>
                                      </p:to>
                                    </p:set>
                                    <p:animEffect transition="in" filter="fade">
                                      <p:cBhvr>
                                        <p:cTn id="19" dur="1000"/>
                                        <p:tgtEl>
                                          <p:spTgt spid="433165"/>
                                        </p:tgtEl>
                                      </p:cBhvr>
                                    </p:animEffect>
                                  </p:childTnLst>
                                </p:cTn>
                              </p:par>
                            </p:childTnLst>
                          </p:cTn>
                        </p:par>
                        <p:par>
                          <p:cTn id="20" fill="hold" nodeType="afterGroup">
                            <p:stCondLst>
                              <p:cond delay="6000"/>
                            </p:stCondLst>
                            <p:childTnLst>
                              <p:par>
                                <p:cTn id="21" presetID="10" presetClass="entr" presetSubtype="0" fill="hold" nodeType="afterEffect">
                                  <p:stCondLst>
                                    <p:cond delay="500"/>
                                  </p:stCondLst>
                                  <p:childTnLst>
                                    <p:set>
                                      <p:cBhvr>
                                        <p:cTn id="22" dur="1" fill="hold">
                                          <p:stCondLst>
                                            <p:cond delay="0"/>
                                          </p:stCondLst>
                                        </p:cTn>
                                        <p:tgtEl>
                                          <p:spTgt spid="433162"/>
                                        </p:tgtEl>
                                        <p:attrNameLst>
                                          <p:attrName>style.visibility</p:attrName>
                                        </p:attrNameLst>
                                      </p:cBhvr>
                                      <p:to>
                                        <p:strVal val="visible"/>
                                      </p:to>
                                    </p:set>
                                    <p:animEffect transition="in" filter="fade">
                                      <p:cBhvr>
                                        <p:cTn id="23" dur="1000"/>
                                        <p:tgtEl>
                                          <p:spTgt spid="433162"/>
                                        </p:tgtEl>
                                      </p:cBhvr>
                                    </p:animEffect>
                                  </p:childTnLst>
                                </p:cTn>
                              </p:par>
                            </p:childTnLst>
                          </p:cTn>
                        </p:par>
                        <p:par>
                          <p:cTn id="24" fill="hold" nodeType="afterGroup">
                            <p:stCondLst>
                              <p:cond delay="7500"/>
                            </p:stCondLst>
                            <p:childTnLst>
                              <p:par>
                                <p:cTn id="25" presetID="10" presetClass="entr" presetSubtype="0" fill="hold" nodeType="after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8" name="Rectangle 8"/>
          <p:cNvSpPr>
            <a:spLocks noChangeArrowheads="1"/>
          </p:cNvSpPr>
          <p:nvPr/>
        </p:nvSpPr>
        <p:spPr bwMode="auto">
          <a:xfrm>
            <a:off x="3132669" y="2566988"/>
            <a:ext cx="284533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dirty="0">
                <a:solidFill>
                  <a:srgbClr val="99FF66"/>
                </a:solidFill>
                <a:latin typeface="Arial" panose="020B0604020202020204" pitchFamily="34" charset="0"/>
                <a:ea typeface="+mn-ea"/>
                <a:cs typeface="Arial" panose="020B0604020202020204" pitchFamily="34" charset="0"/>
              </a:rPr>
              <a:t> </a:t>
            </a:r>
            <a:r>
              <a:rPr lang="ar-JO" sz="2000" dirty="0">
                <a:solidFill>
                  <a:srgbClr val="99FF66"/>
                </a:solidFill>
                <a:latin typeface="Arial" panose="020B0604020202020204" pitchFamily="34" charset="0"/>
                <a:ea typeface="+mn-ea"/>
                <a:cs typeface="Arial" panose="020B0604020202020204" pitchFamily="34" charset="0"/>
              </a:rPr>
              <a:t>اللوح الأول -</a:t>
            </a:r>
            <a:endParaRPr lang="en-US" sz="2000" dirty="0">
              <a:solidFill>
                <a:srgbClr val="00FF00"/>
              </a:solidFill>
              <a:latin typeface="Arial" panose="020B0604020202020204" pitchFamily="34" charset="0"/>
              <a:ea typeface="+mn-ea"/>
              <a:cs typeface="Arial" panose="020B0604020202020204" pitchFamily="34" charset="0"/>
            </a:endParaRPr>
          </a:p>
          <a:p>
            <a:pPr algn="ctr">
              <a:defRPr/>
            </a:pPr>
            <a:r>
              <a:rPr lang="ar-JO" sz="2000" dirty="0">
                <a:latin typeface="Arial" panose="020B0604020202020204" pitchFamily="34" charset="0"/>
                <a:ea typeface="+mn-ea"/>
                <a:cs typeface="Arial" panose="020B0604020202020204" pitchFamily="34" charset="0"/>
              </a:rPr>
              <a:t>واجبات نحو الله (الأعداد 1-12)</a:t>
            </a:r>
            <a:endParaRPr lang="en-US" sz="2000" dirty="0">
              <a:latin typeface="Arial" panose="020B0604020202020204" pitchFamily="34" charset="0"/>
              <a:ea typeface="+mn-ea"/>
              <a:cs typeface="Arial" panose="020B0604020202020204" pitchFamily="34" charset="0"/>
            </a:endParaRPr>
          </a:p>
        </p:txBody>
      </p:sp>
      <p:sp>
        <p:nvSpPr>
          <p:cNvPr id="286776" name="Text Box 56"/>
          <p:cNvSpPr txBox="1">
            <a:spLocks noChangeArrowheads="1"/>
          </p:cNvSpPr>
          <p:nvPr/>
        </p:nvSpPr>
        <p:spPr bwMode="auto">
          <a:xfrm>
            <a:off x="2108200" y="3314700"/>
            <a:ext cx="6184900" cy="3182938"/>
          </a:xfrm>
          <a:prstGeom prst="rect">
            <a:avLst/>
          </a:prstGeom>
          <a:noFill/>
          <a:ln w="9525">
            <a:noFill/>
            <a:miter lim="800000"/>
            <a:headEnd/>
            <a:tailEnd/>
          </a:ln>
          <a:effectLst/>
        </p:spPr>
        <p:txBody>
          <a:bodyPr>
            <a:spAutoFit/>
          </a:bodyPr>
          <a:lstStyle/>
          <a:p>
            <a:pPr algn="r" rtl="1">
              <a:lnSpc>
                <a:spcPct val="60000"/>
              </a:lnSpc>
              <a:spcBef>
                <a:spcPct val="50000"/>
              </a:spcBef>
              <a:defRPr/>
            </a:pPr>
            <a:r>
              <a:rPr lang="ar-JO"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الرب إلهك</a:t>
            </a:r>
            <a:endParaRPr lang="en-US"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   </a:t>
            </a:r>
            <a:r>
              <a:rPr lang="ar-JO" sz="2400" dirty="0">
                <a:solidFill>
                  <a:srgbClr val="FFFFFF"/>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لا يوجد آلهة أخرى أمامه</a:t>
            </a:r>
            <a:endParaRPr lang="en-US" sz="2400" dirty="0">
              <a:solidFill>
                <a:srgbClr val="FFFFFF"/>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      </a:t>
            </a:r>
            <a:r>
              <a:rPr lang="ar-JO"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لا تمثال ولا صورة له</a:t>
            </a:r>
            <a:endParaRPr lang="en-US"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         </a:t>
            </a:r>
            <a:r>
              <a:rPr lang="ar-JO"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لا عبادة لآلهة أخرى</a:t>
            </a:r>
            <a:endParaRPr lang="en-US"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            </a:t>
            </a:r>
            <a:r>
              <a:rPr lang="ar-JO" sz="2400" dirty="0">
                <a:solidFill>
                  <a:srgbClr val="FFFFFF"/>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قدسية اسم الرب</a:t>
            </a:r>
            <a:endParaRPr lang="en-US" sz="2400" dirty="0">
              <a:solidFill>
                <a:srgbClr val="FFFFFF"/>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               </a:t>
            </a:r>
            <a:r>
              <a:rPr lang="ar-JO"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حفظ السبت يوماً مقدساً</a:t>
            </a:r>
            <a:endParaRPr lang="en-US"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                  </a:t>
            </a:r>
            <a:r>
              <a:rPr lang="ar-JO"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العمل ستة أيام</a:t>
            </a:r>
            <a:endParaRPr lang="en-US"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endParaRPr>
          </a:p>
          <a:p>
            <a:pPr algn="r" rtl="1">
              <a:lnSpc>
                <a:spcPct val="60000"/>
              </a:lnSpc>
              <a:spcBef>
                <a:spcPct val="50000"/>
              </a:spcBef>
              <a:defRPr/>
            </a:pPr>
            <a:r>
              <a:rPr lang="en-US"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                     </a:t>
            </a:r>
            <a:r>
              <a:rPr lang="ar-JO"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rPr>
              <a:t>الراحة في السبت</a:t>
            </a:r>
            <a:endParaRPr lang="en-US" sz="2400" dirty="0">
              <a:solidFill>
                <a:schemeClr val="folHlink"/>
              </a:solidFill>
              <a:effectLst>
                <a:outerShdw blurRad="41275" dist="76200" dir="2700000" algn="tl" rotWithShape="0">
                  <a:srgbClr val="000000"/>
                </a:outerShdw>
              </a:effectLst>
              <a:latin typeface="Arial" panose="020B0604020202020204" pitchFamily="34" charset="0"/>
              <a:ea typeface="+mn-ea"/>
              <a:cs typeface="Arial" panose="020B0604020202020204" pitchFamily="34" charset="0"/>
            </a:endParaRPr>
          </a:p>
        </p:txBody>
      </p:sp>
      <p:grpSp>
        <p:nvGrpSpPr>
          <p:cNvPr id="2" name="Group 59"/>
          <p:cNvGrpSpPr>
            <a:grpSpLocks/>
          </p:cNvGrpSpPr>
          <p:nvPr/>
        </p:nvGrpSpPr>
        <p:grpSpPr bwMode="auto">
          <a:xfrm>
            <a:off x="711200" y="1970088"/>
            <a:ext cx="2946400" cy="4570412"/>
            <a:chOff x="448" y="1241"/>
            <a:chExt cx="1856" cy="2879"/>
          </a:xfrm>
        </p:grpSpPr>
        <p:sp>
          <p:nvSpPr>
            <p:cNvPr id="286777" name="Line 57"/>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86778" name="Line 58"/>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
        <p:nvSpPr>
          <p:cNvPr id="286780" name="Text Box 60"/>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altLang="ja-JP" sz="6600" b="0" dirty="0">
                <a:solidFill>
                  <a:schemeClr val="folHlink"/>
                </a:solidFill>
                <a:latin typeface="Arial" panose="020B0604020202020204" pitchFamily="34" charset="0"/>
                <a:cs typeface="Arial" panose="020B0604020202020204" pitchFamily="34" charset="0"/>
              </a:rPr>
              <a:t>أ</a:t>
            </a:r>
            <a:endParaRPr lang="en-US" sz="6600" b="0" dirty="0">
              <a:solidFill>
                <a:schemeClr val="folHlink"/>
              </a:solidFill>
              <a:latin typeface="Arial" panose="020B0604020202020204" pitchFamily="34" charset="0"/>
              <a:cs typeface="Arial" panose="020B0604020202020204" pitchFamily="34" charset="0"/>
            </a:endParaRPr>
          </a:p>
        </p:txBody>
      </p:sp>
      <p:sp>
        <p:nvSpPr>
          <p:cNvPr id="286781" name="Text Box 61"/>
          <p:cNvSpPr txBox="1">
            <a:spLocks noChangeArrowheads="1"/>
          </p:cNvSpPr>
          <p:nvPr/>
        </p:nvSpPr>
        <p:spPr bwMode="auto">
          <a:xfrm>
            <a:off x="482601" y="2054225"/>
            <a:ext cx="1919288"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ar-JO" sz="2400" dirty="0">
                <a:solidFill>
                  <a:schemeClr val="folHlink"/>
                </a:solidFill>
                <a:latin typeface="Arial" panose="020B0604020202020204" pitchFamily="34" charset="0"/>
                <a:ea typeface="+mn-ea"/>
                <a:cs typeface="Arial" panose="020B0604020202020204" pitchFamily="34" charset="0"/>
              </a:rPr>
              <a:t>أخلاقي</a:t>
            </a:r>
            <a:endParaRPr lang="en-US" sz="2400" dirty="0">
              <a:solidFill>
                <a:schemeClr val="folHlink"/>
              </a:solidFill>
              <a:latin typeface="Arial" panose="020B0604020202020204" pitchFamily="34" charset="0"/>
              <a:ea typeface="+mn-ea"/>
              <a:cs typeface="Arial" panose="020B0604020202020204" pitchFamily="34" charset="0"/>
            </a:endParaRPr>
          </a:p>
        </p:txBody>
      </p:sp>
      <p:sp>
        <p:nvSpPr>
          <p:cNvPr id="286782" name="Rectangle 62"/>
          <p:cNvSpPr>
            <a:spLocks noChangeArrowheads="1"/>
          </p:cNvSpPr>
          <p:nvPr/>
        </p:nvSpPr>
        <p:spPr bwMode="auto">
          <a:xfrm>
            <a:off x="2570922" y="393700"/>
            <a:ext cx="4885566" cy="582613"/>
          </a:xfrm>
          <a:prstGeom prst="rect">
            <a:avLst/>
          </a:prstGeom>
          <a:noFill/>
          <a:ln w="12700">
            <a:noFill/>
            <a:miter lim="800000"/>
            <a:headEnd/>
            <a:tailEnd/>
          </a:ln>
          <a:effectLst/>
        </p:spPr>
        <p:txBody>
          <a:bodyPr wrap="square" lIns="90487" tIns="44450" rIns="90487" bIns="44450">
            <a:spAutoFit/>
          </a:bodyPr>
          <a:lstStyle/>
          <a:p>
            <a:pPr algn="ctr">
              <a:defRPr/>
            </a:pPr>
            <a:r>
              <a:rPr lang="ar-JO" altLang="ja-JP" sz="3200" dirty="0">
                <a:solidFill>
                  <a:schemeClr val="folHlink"/>
                </a:solidFill>
                <a:effectLst>
                  <a:outerShdw blurRad="50800" dist="88900" dir="2700000" algn="tl" rotWithShape="0">
                    <a:srgbClr val="000000"/>
                  </a:outerShdw>
                </a:effectLst>
                <a:latin typeface="Arial" panose="020B0604020202020204" pitchFamily="34" charset="0"/>
                <a:cs typeface="Arial" panose="020B0604020202020204" pitchFamily="34" charset="0"/>
              </a:rPr>
              <a:t>العهد</a:t>
            </a:r>
            <a:endParaRPr lang="en-US" sz="3200" dirty="0">
              <a:solidFill>
                <a:schemeClr val="folHlink"/>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286783" name="Rectangle 63"/>
          <p:cNvSpPr>
            <a:spLocks noChangeArrowheads="1"/>
          </p:cNvSpPr>
          <p:nvPr/>
        </p:nvSpPr>
        <p:spPr bwMode="auto">
          <a:xfrm>
            <a:off x="3399367" y="1008063"/>
            <a:ext cx="2353208"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ar-JO" sz="1900" dirty="0">
                <a:solidFill>
                  <a:schemeClr val="folHlink"/>
                </a:solidFill>
                <a:latin typeface="Arial" panose="020B0604020202020204" pitchFamily="34" charset="0"/>
                <a:cs typeface="Arial" panose="020B0604020202020204" pitchFamily="34" charset="0"/>
              </a:rPr>
              <a:t>سفر الخروج الإصحاح 20:</a:t>
            </a:r>
            <a:endParaRPr lang="en-US" sz="1900" dirty="0">
              <a:solidFill>
                <a:schemeClr val="folHlink"/>
              </a:solidFill>
              <a:latin typeface="Arial" panose="020B0604020202020204" pitchFamily="34" charset="0"/>
              <a:cs typeface="Arial" panose="020B0604020202020204" pitchFamily="34" charset="0"/>
            </a:endParaRPr>
          </a:p>
          <a:p>
            <a:pPr algn="ctr">
              <a:defRPr/>
            </a:pPr>
            <a:r>
              <a:rPr lang="ar-JO" sz="2500" dirty="0">
                <a:latin typeface="Arial" panose="020B0604020202020204" pitchFamily="34" charset="0"/>
                <a:cs typeface="Arial" panose="020B0604020202020204" pitchFamily="34" charset="0"/>
              </a:rPr>
              <a:t>الوصايا العشر</a:t>
            </a:r>
            <a:endParaRPr lang="en-US" sz="1900" dirty="0">
              <a:solidFill>
                <a:schemeClr val="folHlink"/>
              </a:solidFill>
              <a:latin typeface="Arial" panose="020B0604020202020204" pitchFamily="34" charset="0"/>
              <a:cs typeface="Arial" panose="020B0604020202020204" pitchFamily="34" charset="0"/>
            </a:endParaRPr>
          </a:p>
        </p:txBody>
      </p:sp>
      <p:sp>
        <p:nvSpPr>
          <p:cNvPr id="286784" name="Text Box 64"/>
          <p:cNvSpPr txBox="1">
            <a:spLocks noChangeArrowheads="1"/>
          </p:cNvSpPr>
          <p:nvPr/>
        </p:nvSpPr>
        <p:spPr bwMode="auto">
          <a:xfrm>
            <a:off x="2425700" y="1778000"/>
            <a:ext cx="4316414"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altLang="ja-JP" sz="2800" dirty="0">
                <a:latin typeface="Arial" panose="020B0604020202020204" pitchFamily="34" charset="0"/>
                <a:cs typeface="Arial" panose="020B0604020202020204" pitchFamily="34" charset="0"/>
              </a:rPr>
              <a:t>الوصايا العشر</a:t>
            </a:r>
            <a:endParaRPr lang="en-US" sz="2800" dirty="0">
              <a:latin typeface="Arial" panose="020B0604020202020204" pitchFamily="34" charset="0"/>
              <a:cs typeface="Arial" panose="020B0604020202020204" pitchFamily="34" charset="0"/>
            </a:endParaRPr>
          </a:p>
        </p:txBody>
      </p:sp>
      <p:grpSp>
        <p:nvGrpSpPr>
          <p:cNvPr id="22537" name="Group 66"/>
          <p:cNvGrpSpPr>
            <a:grpSpLocks/>
          </p:cNvGrpSpPr>
          <p:nvPr/>
        </p:nvGrpSpPr>
        <p:grpSpPr bwMode="auto">
          <a:xfrm>
            <a:off x="7127875" y="304800"/>
            <a:ext cx="1470025" cy="1638300"/>
            <a:chOff x="4490" y="192"/>
            <a:chExt cx="926" cy="1032"/>
          </a:xfrm>
        </p:grpSpPr>
        <p:sp>
          <p:nvSpPr>
            <p:cNvPr id="286787" name="Rectangle 67"/>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6788" name="Oval 68"/>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6789" name="Rectangle 69"/>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6790" name="Rectangle 70"/>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6791" name="Oval 71"/>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6792" name="Rectangle 72"/>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2549" name="Rectangle 73"/>
            <p:cNvSpPr>
              <a:spLocks noChangeArrowheads="1"/>
            </p:cNvSpPr>
            <p:nvPr/>
          </p:nvSpPr>
          <p:spPr bwMode="auto">
            <a:xfrm>
              <a:off x="4978" y="356"/>
              <a:ext cx="438" cy="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6</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8</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9</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10</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550" name="Rectangle 74"/>
            <p:cNvSpPr>
              <a:spLocks noChangeArrowheads="1"/>
            </p:cNvSpPr>
            <p:nvPr/>
          </p:nvSpPr>
          <p:spPr bwMode="auto">
            <a:xfrm>
              <a:off x="4490" y="348"/>
              <a:ext cx="438" cy="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3</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4</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5</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22538"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286805"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22540" name="Text Box 87"/>
          <p:cNvSpPr txBox="1">
            <a:spLocks noChangeArrowheads="1"/>
          </p:cNvSpPr>
          <p:nvPr/>
        </p:nvSpPr>
        <p:spPr bwMode="auto">
          <a:xfrm>
            <a:off x="8537804" y="6461711"/>
            <a:ext cx="41229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panose="020B0604020202020204" pitchFamily="34" charset="0"/>
                <a:cs typeface="Arial" panose="020B0604020202020204" pitchFamily="34" charset="0"/>
              </a:rPr>
              <a:t>12</a:t>
            </a:r>
          </a:p>
        </p:txBody>
      </p:sp>
      <p:sp>
        <p:nvSpPr>
          <p:cNvPr id="286808" name="Rectangle 88"/>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05</a:t>
            </a:r>
          </a:p>
        </p:txBody>
      </p:sp>
      <p:sp>
        <p:nvSpPr>
          <p:cNvPr id="286810" name="Text Box 90"/>
          <p:cNvSpPr txBox="1">
            <a:spLocks noChangeArrowheads="1"/>
          </p:cNvSpPr>
          <p:nvPr/>
        </p:nvSpPr>
        <p:spPr bwMode="auto">
          <a:xfrm>
            <a:off x="2916238" y="390525"/>
            <a:ext cx="178828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a:r>
              <a:rPr lang="ar-JO" sz="3200" dirty="0">
                <a:solidFill>
                  <a:srgbClr val="99CCFF"/>
                </a:solidFill>
                <a:latin typeface="Arial" panose="020B0604020202020204" pitchFamily="34" charset="0"/>
                <a:cs typeface="Arial" panose="020B0604020202020204" pitchFamily="34" charset="0"/>
              </a:rPr>
              <a:t>الموسوي</a:t>
            </a:r>
            <a:endParaRPr lang="en-US" sz="3200" dirty="0">
              <a:solidFill>
                <a:srgbClr val="99CC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6782"/>
                                        </p:tgtEl>
                                        <p:attrNameLst>
                                          <p:attrName>style.visibility</p:attrName>
                                        </p:attrNameLst>
                                      </p:cBhvr>
                                      <p:to>
                                        <p:strVal val="visible"/>
                                      </p:to>
                                    </p:set>
                                    <p:anim calcmode="lin" valueType="num">
                                      <p:cBhvr additive="base">
                                        <p:cTn id="7" dur="500" fill="hold"/>
                                        <p:tgtEl>
                                          <p:spTgt spid="286782"/>
                                        </p:tgtEl>
                                        <p:attrNameLst>
                                          <p:attrName>ppt_x</p:attrName>
                                        </p:attrNameLst>
                                      </p:cBhvr>
                                      <p:tavLst>
                                        <p:tav tm="0">
                                          <p:val>
                                            <p:strVal val="#ppt_x"/>
                                          </p:val>
                                        </p:tav>
                                        <p:tav tm="100000">
                                          <p:val>
                                            <p:strVal val="#ppt_x"/>
                                          </p:val>
                                        </p:tav>
                                      </p:tavLst>
                                    </p:anim>
                                    <p:anim calcmode="lin" valueType="num">
                                      <p:cBhvr additive="base">
                                        <p:cTn id="8" dur="500" fill="hold"/>
                                        <p:tgtEl>
                                          <p:spTgt spid="28678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3" presetClass="entr" presetSubtype="528" fill="hold" grpId="0" nodeType="afterEffect">
                                  <p:stCondLst>
                                    <p:cond delay="0"/>
                                  </p:stCondLst>
                                  <p:childTnLst>
                                    <p:set>
                                      <p:cBhvr>
                                        <p:cTn id="11" dur="1" fill="hold">
                                          <p:stCondLst>
                                            <p:cond delay="0"/>
                                          </p:stCondLst>
                                        </p:cTn>
                                        <p:tgtEl>
                                          <p:spTgt spid="286810"/>
                                        </p:tgtEl>
                                        <p:attrNameLst>
                                          <p:attrName>style.visibility</p:attrName>
                                        </p:attrNameLst>
                                      </p:cBhvr>
                                      <p:to>
                                        <p:strVal val="visible"/>
                                      </p:to>
                                    </p:set>
                                    <p:anim calcmode="lin" valueType="num">
                                      <p:cBhvr>
                                        <p:cTn id="12" dur="500" fill="hold"/>
                                        <p:tgtEl>
                                          <p:spTgt spid="286810"/>
                                        </p:tgtEl>
                                        <p:attrNameLst>
                                          <p:attrName>ppt_w</p:attrName>
                                        </p:attrNameLst>
                                      </p:cBhvr>
                                      <p:tavLst>
                                        <p:tav tm="0">
                                          <p:val>
                                            <p:fltVal val="0"/>
                                          </p:val>
                                        </p:tav>
                                        <p:tav tm="100000">
                                          <p:val>
                                            <p:strVal val="#ppt_w"/>
                                          </p:val>
                                        </p:tav>
                                      </p:tavLst>
                                    </p:anim>
                                    <p:anim calcmode="lin" valueType="num">
                                      <p:cBhvr>
                                        <p:cTn id="13" dur="500" fill="hold"/>
                                        <p:tgtEl>
                                          <p:spTgt spid="286810"/>
                                        </p:tgtEl>
                                        <p:attrNameLst>
                                          <p:attrName>ppt_h</p:attrName>
                                        </p:attrNameLst>
                                      </p:cBhvr>
                                      <p:tavLst>
                                        <p:tav tm="0">
                                          <p:val>
                                            <p:fltVal val="0"/>
                                          </p:val>
                                        </p:tav>
                                        <p:tav tm="100000">
                                          <p:val>
                                            <p:strVal val="#ppt_h"/>
                                          </p:val>
                                        </p:tav>
                                      </p:tavLst>
                                    </p:anim>
                                    <p:anim calcmode="lin" valueType="num">
                                      <p:cBhvr>
                                        <p:cTn id="14" dur="500" fill="hold"/>
                                        <p:tgtEl>
                                          <p:spTgt spid="286810"/>
                                        </p:tgtEl>
                                        <p:attrNameLst>
                                          <p:attrName>ppt_x</p:attrName>
                                        </p:attrNameLst>
                                      </p:cBhvr>
                                      <p:tavLst>
                                        <p:tav tm="0">
                                          <p:val>
                                            <p:fltVal val="0.5"/>
                                          </p:val>
                                        </p:tav>
                                        <p:tav tm="100000">
                                          <p:val>
                                            <p:strVal val="#ppt_x"/>
                                          </p:val>
                                        </p:tav>
                                      </p:tavLst>
                                    </p:anim>
                                    <p:anim calcmode="lin" valueType="num">
                                      <p:cBhvr>
                                        <p:cTn id="15" dur="500" fill="hold"/>
                                        <p:tgtEl>
                                          <p:spTgt spid="286810"/>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86783"/>
                                        </p:tgtEl>
                                        <p:attrNameLst>
                                          <p:attrName>style.visibility</p:attrName>
                                        </p:attrNameLst>
                                      </p:cBhvr>
                                      <p:to>
                                        <p:strVal val="visible"/>
                                      </p:to>
                                    </p:set>
                                    <p:anim calcmode="lin" valueType="num">
                                      <p:cBhvr>
                                        <p:cTn id="20" dur="500" fill="hold"/>
                                        <p:tgtEl>
                                          <p:spTgt spid="286783"/>
                                        </p:tgtEl>
                                        <p:attrNameLst>
                                          <p:attrName>ppt_w</p:attrName>
                                        </p:attrNameLst>
                                      </p:cBhvr>
                                      <p:tavLst>
                                        <p:tav tm="0">
                                          <p:val>
                                            <p:fltVal val="0"/>
                                          </p:val>
                                        </p:tav>
                                        <p:tav tm="100000">
                                          <p:val>
                                            <p:strVal val="#ppt_w"/>
                                          </p:val>
                                        </p:tav>
                                      </p:tavLst>
                                    </p:anim>
                                    <p:anim calcmode="lin" valueType="num">
                                      <p:cBhvr>
                                        <p:cTn id="21" dur="500" fill="hold"/>
                                        <p:tgtEl>
                                          <p:spTgt spid="286783"/>
                                        </p:tgtEl>
                                        <p:attrNameLst>
                                          <p:attrName>ppt_h</p:attrName>
                                        </p:attrNameLst>
                                      </p:cBhvr>
                                      <p:tavLst>
                                        <p:tav tm="0">
                                          <p:val>
                                            <p:fltVal val="0"/>
                                          </p:val>
                                        </p:tav>
                                        <p:tav tm="100000">
                                          <p:val>
                                            <p:strVal val="#ppt_h"/>
                                          </p:val>
                                        </p:tav>
                                      </p:tavLst>
                                    </p:anim>
                                    <p:anim calcmode="lin" valueType="num">
                                      <p:cBhvr>
                                        <p:cTn id="22" dur="500" fill="hold"/>
                                        <p:tgtEl>
                                          <p:spTgt spid="286783"/>
                                        </p:tgtEl>
                                        <p:attrNameLst>
                                          <p:attrName>ppt_x</p:attrName>
                                        </p:attrNameLst>
                                      </p:cBhvr>
                                      <p:tavLst>
                                        <p:tav tm="0">
                                          <p:val>
                                            <p:fltVal val="0.5"/>
                                          </p:val>
                                        </p:tav>
                                        <p:tav tm="100000">
                                          <p:val>
                                            <p:strVal val="#ppt_x"/>
                                          </p:val>
                                        </p:tav>
                                      </p:tavLst>
                                    </p:anim>
                                    <p:anim calcmode="lin" valueType="num">
                                      <p:cBhvr>
                                        <p:cTn id="23" dur="500" fill="hold"/>
                                        <p:tgtEl>
                                          <p:spTgt spid="286783"/>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86784"/>
                                        </p:tgtEl>
                                        <p:attrNameLst>
                                          <p:attrName>style.visibility</p:attrName>
                                        </p:attrNameLst>
                                      </p:cBhvr>
                                      <p:to>
                                        <p:strVal val="visible"/>
                                      </p:to>
                                    </p:set>
                                    <p:anim calcmode="lin" valueType="num">
                                      <p:cBhvr>
                                        <p:cTn id="28" dur="500" fill="hold"/>
                                        <p:tgtEl>
                                          <p:spTgt spid="286784"/>
                                        </p:tgtEl>
                                        <p:attrNameLst>
                                          <p:attrName>ppt_w</p:attrName>
                                        </p:attrNameLst>
                                      </p:cBhvr>
                                      <p:tavLst>
                                        <p:tav tm="0">
                                          <p:val>
                                            <p:fltVal val="0"/>
                                          </p:val>
                                        </p:tav>
                                        <p:tav tm="100000">
                                          <p:val>
                                            <p:strVal val="#ppt_w"/>
                                          </p:val>
                                        </p:tav>
                                      </p:tavLst>
                                    </p:anim>
                                    <p:anim calcmode="lin" valueType="num">
                                      <p:cBhvr>
                                        <p:cTn id="29" dur="500" fill="hold"/>
                                        <p:tgtEl>
                                          <p:spTgt spid="286784"/>
                                        </p:tgtEl>
                                        <p:attrNameLst>
                                          <p:attrName>ppt_h</p:attrName>
                                        </p:attrNameLst>
                                      </p:cBhvr>
                                      <p:tavLst>
                                        <p:tav tm="0">
                                          <p:val>
                                            <p:fltVal val="0"/>
                                          </p:val>
                                        </p:tav>
                                        <p:tav tm="100000">
                                          <p:val>
                                            <p:strVal val="#ppt_h"/>
                                          </p:val>
                                        </p:tav>
                                      </p:tavLst>
                                    </p:anim>
                                    <p:anim calcmode="lin" valueType="num">
                                      <p:cBhvr>
                                        <p:cTn id="30" dur="500" fill="hold"/>
                                        <p:tgtEl>
                                          <p:spTgt spid="286784"/>
                                        </p:tgtEl>
                                        <p:attrNameLst>
                                          <p:attrName>ppt_x</p:attrName>
                                        </p:attrNameLst>
                                      </p:cBhvr>
                                      <p:tavLst>
                                        <p:tav tm="0">
                                          <p:val>
                                            <p:fltVal val="0.5"/>
                                          </p:val>
                                        </p:tav>
                                        <p:tav tm="100000">
                                          <p:val>
                                            <p:strVal val="#ppt_x"/>
                                          </p:val>
                                        </p:tav>
                                      </p:tavLst>
                                    </p:anim>
                                    <p:anim calcmode="lin" valueType="num">
                                      <p:cBhvr>
                                        <p:cTn id="31" dur="500" fill="hold"/>
                                        <p:tgtEl>
                                          <p:spTgt spid="28678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286780"/>
                                        </p:tgtEl>
                                        <p:attrNameLst>
                                          <p:attrName>style.visibility</p:attrName>
                                        </p:attrNameLst>
                                      </p:cBhvr>
                                      <p:to>
                                        <p:strVal val="visible"/>
                                      </p:to>
                                    </p:set>
                                    <p:anim calcmode="lin" valueType="num">
                                      <p:cBhvr>
                                        <p:cTn id="36" dur="500" fill="hold"/>
                                        <p:tgtEl>
                                          <p:spTgt spid="286780"/>
                                        </p:tgtEl>
                                        <p:attrNameLst>
                                          <p:attrName>ppt_w</p:attrName>
                                        </p:attrNameLst>
                                      </p:cBhvr>
                                      <p:tavLst>
                                        <p:tav tm="0">
                                          <p:val>
                                            <p:fltVal val="0"/>
                                          </p:val>
                                        </p:tav>
                                        <p:tav tm="100000">
                                          <p:val>
                                            <p:strVal val="#ppt_w"/>
                                          </p:val>
                                        </p:tav>
                                      </p:tavLst>
                                    </p:anim>
                                    <p:anim calcmode="lin" valueType="num">
                                      <p:cBhvr>
                                        <p:cTn id="37" dur="500" fill="hold"/>
                                        <p:tgtEl>
                                          <p:spTgt spid="286780"/>
                                        </p:tgtEl>
                                        <p:attrNameLst>
                                          <p:attrName>ppt_h</p:attrName>
                                        </p:attrNameLst>
                                      </p:cBhvr>
                                      <p:tavLst>
                                        <p:tav tm="0">
                                          <p:val>
                                            <p:fltVal val="0"/>
                                          </p:val>
                                        </p:tav>
                                        <p:tav tm="100000">
                                          <p:val>
                                            <p:strVal val="#ppt_h"/>
                                          </p:val>
                                        </p:tav>
                                      </p:tavLst>
                                    </p:anim>
                                    <p:anim calcmode="lin" valueType="num">
                                      <p:cBhvr>
                                        <p:cTn id="38" dur="500" fill="hold"/>
                                        <p:tgtEl>
                                          <p:spTgt spid="286780"/>
                                        </p:tgtEl>
                                        <p:attrNameLst>
                                          <p:attrName>ppt_x</p:attrName>
                                        </p:attrNameLst>
                                      </p:cBhvr>
                                      <p:tavLst>
                                        <p:tav tm="0">
                                          <p:val>
                                            <p:fltVal val="0.5"/>
                                          </p:val>
                                        </p:tav>
                                        <p:tav tm="100000">
                                          <p:val>
                                            <p:strVal val="#ppt_x"/>
                                          </p:val>
                                        </p:tav>
                                      </p:tavLst>
                                    </p:anim>
                                    <p:anim calcmode="lin" valueType="num">
                                      <p:cBhvr>
                                        <p:cTn id="39" dur="500" fill="hold"/>
                                        <p:tgtEl>
                                          <p:spTgt spid="286780"/>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500"/>
                            </p:stCondLst>
                            <p:childTnLst>
                              <p:par>
                                <p:cTn id="41" presetID="22" presetClass="entr" presetSubtype="1"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up)">
                                      <p:cBhvr>
                                        <p:cTn id="43" dur="500"/>
                                        <p:tgtEl>
                                          <p:spTgt spid="2"/>
                                        </p:tgtEl>
                                      </p:cBhvr>
                                    </p:animEffect>
                                  </p:childTnLst>
                                </p:cTn>
                              </p:par>
                            </p:childTnLst>
                          </p:cTn>
                        </p:par>
                        <p:par>
                          <p:cTn id="44" fill="hold" nodeType="afterGroup">
                            <p:stCondLst>
                              <p:cond delay="1000"/>
                            </p:stCondLst>
                            <p:childTnLst>
                              <p:par>
                                <p:cTn id="45" presetID="23" presetClass="entr" presetSubtype="36" fill="hold" grpId="0" nodeType="afterEffect">
                                  <p:stCondLst>
                                    <p:cond delay="100"/>
                                  </p:stCondLst>
                                  <p:childTnLst>
                                    <p:set>
                                      <p:cBhvr>
                                        <p:cTn id="46" dur="1" fill="hold">
                                          <p:stCondLst>
                                            <p:cond delay="0"/>
                                          </p:stCondLst>
                                        </p:cTn>
                                        <p:tgtEl>
                                          <p:spTgt spid="286781"/>
                                        </p:tgtEl>
                                        <p:attrNameLst>
                                          <p:attrName>style.visibility</p:attrName>
                                        </p:attrNameLst>
                                      </p:cBhvr>
                                      <p:to>
                                        <p:strVal val="visible"/>
                                      </p:to>
                                    </p:set>
                                    <p:anim calcmode="lin" valueType="num">
                                      <p:cBhvr>
                                        <p:cTn id="47" dur="500" fill="hold"/>
                                        <p:tgtEl>
                                          <p:spTgt spid="286781"/>
                                        </p:tgtEl>
                                        <p:attrNameLst>
                                          <p:attrName>ppt_w</p:attrName>
                                        </p:attrNameLst>
                                      </p:cBhvr>
                                      <p:tavLst>
                                        <p:tav tm="0">
                                          <p:val>
                                            <p:strVal val="(6*min(max(#ppt_w*#ppt_h,.3),1)-7.4)/-.7*#ppt_w"/>
                                          </p:val>
                                        </p:tav>
                                        <p:tav tm="100000">
                                          <p:val>
                                            <p:strVal val="#ppt_w"/>
                                          </p:val>
                                        </p:tav>
                                      </p:tavLst>
                                    </p:anim>
                                    <p:anim calcmode="lin" valueType="num">
                                      <p:cBhvr>
                                        <p:cTn id="48" dur="500" fill="hold"/>
                                        <p:tgtEl>
                                          <p:spTgt spid="286781"/>
                                        </p:tgtEl>
                                        <p:attrNameLst>
                                          <p:attrName>ppt_h</p:attrName>
                                        </p:attrNameLst>
                                      </p:cBhvr>
                                      <p:tavLst>
                                        <p:tav tm="0">
                                          <p:val>
                                            <p:strVal val="(6*min(max(#ppt_w*#ppt_h,.3),1)-7.4)/-.7*#ppt_h"/>
                                          </p:val>
                                        </p:tav>
                                        <p:tav tm="100000">
                                          <p:val>
                                            <p:strVal val="#ppt_h"/>
                                          </p:val>
                                        </p:tav>
                                      </p:tavLst>
                                    </p:anim>
                                    <p:anim calcmode="lin" valueType="num">
                                      <p:cBhvr>
                                        <p:cTn id="49" dur="500" fill="hold"/>
                                        <p:tgtEl>
                                          <p:spTgt spid="286781"/>
                                        </p:tgtEl>
                                        <p:attrNameLst>
                                          <p:attrName>ppt_x</p:attrName>
                                        </p:attrNameLst>
                                      </p:cBhvr>
                                      <p:tavLst>
                                        <p:tav tm="0">
                                          <p:val>
                                            <p:fltVal val="0.5"/>
                                          </p:val>
                                        </p:tav>
                                        <p:tav tm="100000">
                                          <p:val>
                                            <p:strVal val="#ppt_x"/>
                                          </p:val>
                                        </p:tav>
                                      </p:tavLst>
                                    </p:anim>
                                    <p:anim calcmode="lin" valueType="num">
                                      <p:cBhvr>
                                        <p:cTn id="50" dur="500" fill="hold"/>
                                        <p:tgtEl>
                                          <p:spTgt spid="286781"/>
                                        </p:tgtEl>
                                        <p:attrNameLst>
                                          <p:attrName>ppt_y</p:attrName>
                                        </p:attrNameLst>
                                      </p:cBhvr>
                                      <p:tavLst>
                                        <p:tav tm="0">
                                          <p:val>
                                            <p:strVal val="1+(6*min(max(#ppt_w*#ppt_h,.3),1)-7.4)/-.7*#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grpId="0" nodeType="clickEffect">
                                  <p:stCondLst>
                                    <p:cond delay="0"/>
                                  </p:stCondLst>
                                  <p:childTnLst>
                                    <p:set>
                                      <p:cBhvr>
                                        <p:cTn id="54" dur="1" fill="hold">
                                          <p:stCondLst>
                                            <p:cond delay="0"/>
                                          </p:stCondLst>
                                        </p:cTn>
                                        <p:tgtEl>
                                          <p:spTgt spid="286728"/>
                                        </p:tgtEl>
                                        <p:attrNameLst>
                                          <p:attrName>style.visibility</p:attrName>
                                        </p:attrNameLst>
                                      </p:cBhvr>
                                      <p:to>
                                        <p:strVal val="visible"/>
                                      </p:to>
                                    </p:set>
                                    <p:anim calcmode="lin" valueType="num">
                                      <p:cBhvr>
                                        <p:cTn id="55" dur="500" fill="hold"/>
                                        <p:tgtEl>
                                          <p:spTgt spid="286728"/>
                                        </p:tgtEl>
                                        <p:attrNameLst>
                                          <p:attrName>ppt_w</p:attrName>
                                        </p:attrNameLst>
                                      </p:cBhvr>
                                      <p:tavLst>
                                        <p:tav tm="0">
                                          <p:val>
                                            <p:fltVal val="0"/>
                                          </p:val>
                                        </p:tav>
                                        <p:tav tm="100000">
                                          <p:val>
                                            <p:strVal val="#ppt_w"/>
                                          </p:val>
                                        </p:tav>
                                      </p:tavLst>
                                    </p:anim>
                                    <p:anim calcmode="lin" valueType="num">
                                      <p:cBhvr>
                                        <p:cTn id="56" dur="500" fill="hold"/>
                                        <p:tgtEl>
                                          <p:spTgt spid="286728"/>
                                        </p:tgtEl>
                                        <p:attrNameLst>
                                          <p:attrName>ppt_h</p:attrName>
                                        </p:attrNameLst>
                                      </p:cBhvr>
                                      <p:tavLst>
                                        <p:tav tm="0">
                                          <p:val>
                                            <p:fltVal val="0"/>
                                          </p:val>
                                        </p:tav>
                                        <p:tav tm="100000">
                                          <p:val>
                                            <p:strVal val="#ppt_h"/>
                                          </p:val>
                                        </p:tav>
                                      </p:tavLst>
                                    </p:anim>
                                    <p:anim calcmode="lin" valueType="num">
                                      <p:cBhvr>
                                        <p:cTn id="57" dur="500" fill="hold"/>
                                        <p:tgtEl>
                                          <p:spTgt spid="286728"/>
                                        </p:tgtEl>
                                        <p:attrNameLst>
                                          <p:attrName>ppt_x</p:attrName>
                                        </p:attrNameLst>
                                      </p:cBhvr>
                                      <p:tavLst>
                                        <p:tav tm="0">
                                          <p:val>
                                            <p:fltVal val="0.5"/>
                                          </p:val>
                                        </p:tav>
                                        <p:tav tm="100000">
                                          <p:val>
                                            <p:strVal val="#ppt_x"/>
                                          </p:val>
                                        </p:tav>
                                      </p:tavLst>
                                    </p:anim>
                                    <p:anim calcmode="lin" valueType="num">
                                      <p:cBhvr>
                                        <p:cTn id="58" dur="500" fill="hold"/>
                                        <p:tgtEl>
                                          <p:spTgt spid="286728"/>
                                        </p:tgtEl>
                                        <p:attrNameLst>
                                          <p:attrName>ppt_y</p:attrName>
                                        </p:attrNameLst>
                                      </p:cBhvr>
                                      <p:tavLst>
                                        <p:tav tm="0">
                                          <p:val>
                                            <p:fltVal val="0.5"/>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32" fill="hold" grpId="0" nodeType="clickEffect">
                                  <p:stCondLst>
                                    <p:cond delay="0"/>
                                  </p:stCondLst>
                                  <p:childTnLst>
                                    <p:set>
                                      <p:cBhvr>
                                        <p:cTn id="62" dur="1" fill="hold">
                                          <p:stCondLst>
                                            <p:cond delay="0"/>
                                          </p:stCondLst>
                                        </p:cTn>
                                        <p:tgtEl>
                                          <p:spTgt spid="286776">
                                            <p:txEl>
                                              <p:pRg st="0" end="0"/>
                                            </p:txEl>
                                          </p:spTgt>
                                        </p:tgtEl>
                                        <p:attrNameLst>
                                          <p:attrName>style.visibility</p:attrName>
                                        </p:attrNameLst>
                                      </p:cBhvr>
                                      <p:to>
                                        <p:strVal val="visible"/>
                                      </p:to>
                                    </p:set>
                                    <p:animEffect transition="in" filter="box(out)">
                                      <p:cBhvr>
                                        <p:cTn id="63" dur="500"/>
                                        <p:tgtEl>
                                          <p:spTgt spid="286776">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ntr" presetSubtype="32" fill="hold" grpId="0" nodeType="clickEffect">
                                  <p:stCondLst>
                                    <p:cond delay="0"/>
                                  </p:stCondLst>
                                  <p:childTnLst>
                                    <p:set>
                                      <p:cBhvr>
                                        <p:cTn id="67" dur="1" fill="hold">
                                          <p:stCondLst>
                                            <p:cond delay="0"/>
                                          </p:stCondLst>
                                        </p:cTn>
                                        <p:tgtEl>
                                          <p:spTgt spid="286776">
                                            <p:txEl>
                                              <p:pRg st="1" end="1"/>
                                            </p:txEl>
                                          </p:spTgt>
                                        </p:tgtEl>
                                        <p:attrNameLst>
                                          <p:attrName>style.visibility</p:attrName>
                                        </p:attrNameLst>
                                      </p:cBhvr>
                                      <p:to>
                                        <p:strVal val="visible"/>
                                      </p:to>
                                    </p:set>
                                    <p:animEffect transition="in" filter="box(out)">
                                      <p:cBhvr>
                                        <p:cTn id="68" dur="500"/>
                                        <p:tgtEl>
                                          <p:spTgt spid="286776">
                                            <p:txEl>
                                              <p:pRg st="1" end="1"/>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4" presetClass="entr" presetSubtype="32" fill="hold" grpId="0" nodeType="clickEffect">
                                  <p:stCondLst>
                                    <p:cond delay="0"/>
                                  </p:stCondLst>
                                  <p:childTnLst>
                                    <p:set>
                                      <p:cBhvr>
                                        <p:cTn id="72" dur="1" fill="hold">
                                          <p:stCondLst>
                                            <p:cond delay="0"/>
                                          </p:stCondLst>
                                        </p:cTn>
                                        <p:tgtEl>
                                          <p:spTgt spid="286776">
                                            <p:txEl>
                                              <p:pRg st="2" end="2"/>
                                            </p:txEl>
                                          </p:spTgt>
                                        </p:tgtEl>
                                        <p:attrNameLst>
                                          <p:attrName>style.visibility</p:attrName>
                                        </p:attrNameLst>
                                      </p:cBhvr>
                                      <p:to>
                                        <p:strVal val="visible"/>
                                      </p:to>
                                    </p:set>
                                    <p:animEffect transition="in" filter="box(out)">
                                      <p:cBhvr>
                                        <p:cTn id="73" dur="500"/>
                                        <p:tgtEl>
                                          <p:spTgt spid="286776">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32" fill="hold" grpId="0" nodeType="clickEffect">
                                  <p:stCondLst>
                                    <p:cond delay="0"/>
                                  </p:stCondLst>
                                  <p:childTnLst>
                                    <p:set>
                                      <p:cBhvr>
                                        <p:cTn id="77" dur="1" fill="hold">
                                          <p:stCondLst>
                                            <p:cond delay="0"/>
                                          </p:stCondLst>
                                        </p:cTn>
                                        <p:tgtEl>
                                          <p:spTgt spid="286776">
                                            <p:txEl>
                                              <p:pRg st="3" end="3"/>
                                            </p:txEl>
                                          </p:spTgt>
                                        </p:tgtEl>
                                        <p:attrNameLst>
                                          <p:attrName>style.visibility</p:attrName>
                                        </p:attrNameLst>
                                      </p:cBhvr>
                                      <p:to>
                                        <p:strVal val="visible"/>
                                      </p:to>
                                    </p:set>
                                    <p:animEffect transition="in" filter="box(out)">
                                      <p:cBhvr>
                                        <p:cTn id="78" dur="500"/>
                                        <p:tgtEl>
                                          <p:spTgt spid="286776">
                                            <p:txEl>
                                              <p:pRg st="3" end="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4" presetClass="entr" presetSubtype="32" fill="hold" grpId="0" nodeType="clickEffect">
                                  <p:stCondLst>
                                    <p:cond delay="0"/>
                                  </p:stCondLst>
                                  <p:childTnLst>
                                    <p:set>
                                      <p:cBhvr>
                                        <p:cTn id="82" dur="1" fill="hold">
                                          <p:stCondLst>
                                            <p:cond delay="0"/>
                                          </p:stCondLst>
                                        </p:cTn>
                                        <p:tgtEl>
                                          <p:spTgt spid="286776">
                                            <p:txEl>
                                              <p:pRg st="4" end="4"/>
                                            </p:txEl>
                                          </p:spTgt>
                                        </p:tgtEl>
                                        <p:attrNameLst>
                                          <p:attrName>style.visibility</p:attrName>
                                        </p:attrNameLst>
                                      </p:cBhvr>
                                      <p:to>
                                        <p:strVal val="visible"/>
                                      </p:to>
                                    </p:set>
                                    <p:animEffect transition="in" filter="box(out)">
                                      <p:cBhvr>
                                        <p:cTn id="83" dur="500"/>
                                        <p:tgtEl>
                                          <p:spTgt spid="286776">
                                            <p:txEl>
                                              <p:pRg st="4" end="4"/>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 presetClass="entr" presetSubtype="32" fill="hold" grpId="0" nodeType="clickEffect">
                                  <p:stCondLst>
                                    <p:cond delay="0"/>
                                  </p:stCondLst>
                                  <p:childTnLst>
                                    <p:set>
                                      <p:cBhvr>
                                        <p:cTn id="87" dur="1" fill="hold">
                                          <p:stCondLst>
                                            <p:cond delay="0"/>
                                          </p:stCondLst>
                                        </p:cTn>
                                        <p:tgtEl>
                                          <p:spTgt spid="286776">
                                            <p:txEl>
                                              <p:pRg st="5" end="5"/>
                                            </p:txEl>
                                          </p:spTgt>
                                        </p:tgtEl>
                                        <p:attrNameLst>
                                          <p:attrName>style.visibility</p:attrName>
                                        </p:attrNameLst>
                                      </p:cBhvr>
                                      <p:to>
                                        <p:strVal val="visible"/>
                                      </p:to>
                                    </p:set>
                                    <p:animEffect transition="in" filter="box(out)">
                                      <p:cBhvr>
                                        <p:cTn id="88" dur="500"/>
                                        <p:tgtEl>
                                          <p:spTgt spid="286776">
                                            <p:txEl>
                                              <p:pRg st="5" end="5"/>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 presetClass="entr" presetSubtype="32" fill="hold" grpId="0" nodeType="clickEffect">
                                  <p:stCondLst>
                                    <p:cond delay="0"/>
                                  </p:stCondLst>
                                  <p:childTnLst>
                                    <p:set>
                                      <p:cBhvr>
                                        <p:cTn id="92" dur="1" fill="hold">
                                          <p:stCondLst>
                                            <p:cond delay="0"/>
                                          </p:stCondLst>
                                        </p:cTn>
                                        <p:tgtEl>
                                          <p:spTgt spid="286776">
                                            <p:txEl>
                                              <p:pRg st="6" end="6"/>
                                            </p:txEl>
                                          </p:spTgt>
                                        </p:tgtEl>
                                        <p:attrNameLst>
                                          <p:attrName>style.visibility</p:attrName>
                                        </p:attrNameLst>
                                      </p:cBhvr>
                                      <p:to>
                                        <p:strVal val="visible"/>
                                      </p:to>
                                    </p:set>
                                    <p:animEffect transition="in" filter="box(out)">
                                      <p:cBhvr>
                                        <p:cTn id="93" dur="500"/>
                                        <p:tgtEl>
                                          <p:spTgt spid="286776">
                                            <p:txEl>
                                              <p:pRg st="6" end="6"/>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4" presetClass="entr" presetSubtype="32" fill="hold" grpId="0" nodeType="clickEffect">
                                  <p:stCondLst>
                                    <p:cond delay="0"/>
                                  </p:stCondLst>
                                  <p:childTnLst>
                                    <p:set>
                                      <p:cBhvr>
                                        <p:cTn id="97" dur="1" fill="hold">
                                          <p:stCondLst>
                                            <p:cond delay="0"/>
                                          </p:stCondLst>
                                        </p:cTn>
                                        <p:tgtEl>
                                          <p:spTgt spid="286776">
                                            <p:txEl>
                                              <p:pRg st="7" end="7"/>
                                            </p:txEl>
                                          </p:spTgt>
                                        </p:tgtEl>
                                        <p:attrNameLst>
                                          <p:attrName>style.visibility</p:attrName>
                                        </p:attrNameLst>
                                      </p:cBhvr>
                                      <p:to>
                                        <p:strVal val="visible"/>
                                      </p:to>
                                    </p:set>
                                    <p:animEffect transition="in" filter="box(out)">
                                      <p:cBhvr>
                                        <p:cTn id="98" dur="500"/>
                                        <p:tgtEl>
                                          <p:spTgt spid="2867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autoUpdateAnimBg="0"/>
      <p:bldP spid="286776" grpId="0" build="p" autoUpdateAnimBg="0"/>
      <p:bldP spid="286780" grpId="0" autoUpdateAnimBg="0"/>
      <p:bldP spid="286781" grpId="0" autoUpdateAnimBg="0"/>
      <p:bldP spid="286782" grpId="0"/>
      <p:bldP spid="286783" grpId="0" autoUpdateAnimBg="0"/>
      <p:bldP spid="286784" grpId="0" autoUpdateAnimBg="0"/>
      <p:bldP spid="286810"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452437" y="1500188"/>
            <a:ext cx="8385175" cy="2844305"/>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indent="457200" algn="r" rtl="1">
              <a:lnSpc>
                <a:spcPct val="150000"/>
              </a:lnSpc>
              <a:defRPr/>
            </a:pPr>
            <a:r>
              <a:rPr lang="ar-JO" sz="5400" baseline="30000" dirty="0">
                <a:latin typeface="Arial" panose="020B0604020202020204" pitchFamily="34" charset="0"/>
                <a:cs typeface="Arial" panose="020B0604020202020204" pitchFamily="34" charset="0"/>
              </a:rPr>
              <a:t>15ولأجل هذا هو وسيط </a:t>
            </a:r>
            <a:r>
              <a:rPr lang="ar-JO" sz="5400" baseline="30000" dirty="0">
                <a:solidFill>
                  <a:srgbClr val="FFFF00"/>
                </a:solidFill>
                <a:latin typeface="Arial" panose="020B0604020202020204" pitchFamily="34" charset="0"/>
                <a:cs typeface="Arial" panose="020B0604020202020204" pitchFamily="34" charset="0"/>
              </a:rPr>
              <a:t>عهد جديد ، </a:t>
            </a:r>
            <a:r>
              <a:rPr lang="ar-JO" sz="5400" baseline="30000" dirty="0">
                <a:latin typeface="Arial" panose="020B0604020202020204" pitchFamily="34" charset="0"/>
                <a:cs typeface="Arial" panose="020B0604020202020204" pitchFamily="34" charset="0"/>
              </a:rPr>
              <a:t>لكي يكون المدعوون –إذ صار موت لفداء التعديات التي في العهد الأول - </a:t>
            </a:r>
            <a:r>
              <a:rPr lang="ar-JO" sz="5400" baseline="30000" dirty="0">
                <a:solidFill>
                  <a:srgbClr val="FFFF00"/>
                </a:solidFill>
                <a:latin typeface="Arial" panose="020B0604020202020204" pitchFamily="34" charset="0"/>
                <a:cs typeface="Arial" panose="020B0604020202020204" pitchFamily="34" charset="0"/>
              </a:rPr>
              <a:t>ينالون وعد الميراث الأبدي.</a:t>
            </a:r>
            <a:endParaRPr lang="en-US" sz="4400" dirty="0">
              <a:solidFill>
                <a:schemeClr val="tx2"/>
              </a:solidFill>
              <a:latin typeface="Arial" panose="020B0604020202020204" pitchFamily="34" charset="0"/>
              <a:cs typeface="Arial" panose="020B0604020202020204" pitchFamily="34" charset="0"/>
            </a:endParaRPr>
          </a:p>
        </p:txBody>
      </p:sp>
      <p:sp>
        <p:nvSpPr>
          <p:cNvPr id="235523" name="Rectangle 3"/>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ar-JO" sz="2800" dirty="0">
                <a:latin typeface="Arial" panose="020B0604020202020204" pitchFamily="34" charset="0"/>
                <a:cs typeface="Arial" panose="020B0604020202020204" pitchFamily="34" charset="0"/>
              </a:rPr>
              <a:t>في القصد من </a:t>
            </a:r>
            <a:r>
              <a:rPr lang="ar-JO" sz="2800" dirty="0">
                <a:solidFill>
                  <a:schemeClr val="accent5">
                    <a:lumMod val="75000"/>
                  </a:schemeClr>
                </a:solidFill>
                <a:latin typeface="Arial" panose="020B0604020202020204" pitchFamily="34" charset="0"/>
                <a:cs typeface="Arial" panose="020B0604020202020204" pitchFamily="34" charset="0"/>
              </a:rPr>
              <a:t>الدم </a:t>
            </a:r>
            <a:r>
              <a:rPr lang="ar-JO" sz="28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ctr">
              <a:lnSpc>
                <a:spcPct val="65000"/>
              </a:lnSpc>
              <a:spcBef>
                <a:spcPct val="50000"/>
              </a:spcBef>
              <a:defRPr/>
            </a:pPr>
            <a:r>
              <a:rPr lang="ar-JO" sz="2400" dirty="0">
                <a:latin typeface="Arial" panose="020B0604020202020204" pitchFamily="34" charset="0"/>
                <a:cs typeface="Arial" panose="020B0604020202020204" pitchFamily="34" charset="0"/>
              </a:rPr>
              <a:t>عبرانيين 9: 15-22</a:t>
            </a:r>
          </a:p>
        </p:txBody>
      </p:sp>
      <p:sp>
        <p:nvSpPr>
          <p:cNvPr id="235525" name="Oval 5"/>
          <p:cNvSpPr>
            <a:spLocks noChangeArrowheads="1"/>
          </p:cNvSpPr>
          <p:nvPr/>
        </p:nvSpPr>
        <p:spPr bwMode="auto">
          <a:xfrm>
            <a:off x="3273287" y="3312734"/>
            <a:ext cx="4611826" cy="973032"/>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35527" name="Oval 7"/>
          <p:cNvSpPr>
            <a:spLocks noChangeArrowheads="1"/>
          </p:cNvSpPr>
          <p:nvPr/>
        </p:nvSpPr>
        <p:spPr bwMode="auto">
          <a:xfrm>
            <a:off x="3127513" y="1412771"/>
            <a:ext cx="1656521" cy="693737"/>
          </a:xfrm>
          <a:prstGeom prst="ellipse">
            <a:avLst/>
          </a:prstGeom>
          <a:noFill/>
          <a:ln w="7620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33125"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133126"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133127"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235533"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235536" name="Rectangle 1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59</a:t>
            </a:r>
          </a:p>
        </p:txBody>
      </p:sp>
      <p:sp>
        <p:nvSpPr>
          <p:cNvPr id="133130" name="Text Box 18"/>
          <p:cNvSpPr txBox="1">
            <a:spLocks noChangeArrowheads="1"/>
          </p:cNvSpPr>
          <p:nvPr/>
        </p:nvSpPr>
        <p:spPr bwMode="auto">
          <a:xfrm>
            <a:off x="8586788"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2</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500" fill="hold"/>
                                        <p:tgtEl>
                                          <p:spTgt spid="235527"/>
                                        </p:tgtEl>
                                        <p:attrNameLst>
                                          <p:attrName>ppt_w</p:attrName>
                                        </p:attrNameLst>
                                      </p:cBhvr>
                                      <p:tavLst>
                                        <p:tav tm="0">
                                          <p:val>
                                            <p:fltVal val="0"/>
                                          </p:val>
                                        </p:tav>
                                        <p:tav tm="100000">
                                          <p:val>
                                            <p:strVal val="#ppt_w"/>
                                          </p:val>
                                        </p:tav>
                                      </p:tavLst>
                                    </p:anim>
                                    <p:anim calcmode="lin" valueType="num">
                                      <p:cBhvr>
                                        <p:cTn id="8" dur="500" fill="hold"/>
                                        <p:tgtEl>
                                          <p:spTgt spid="235527"/>
                                        </p:tgtEl>
                                        <p:attrNameLst>
                                          <p:attrName>ppt_h</p:attrName>
                                        </p:attrNameLst>
                                      </p:cBhvr>
                                      <p:tavLst>
                                        <p:tav tm="0">
                                          <p:val>
                                            <p:fltVal val="0"/>
                                          </p:val>
                                        </p:tav>
                                        <p:tav tm="100000">
                                          <p:val>
                                            <p:strVal val="#ppt_h"/>
                                          </p:val>
                                        </p:tav>
                                      </p:tavLst>
                                    </p:anim>
                                    <p:anim calcmode="lin" valueType="num">
                                      <p:cBhvr>
                                        <p:cTn id="9" dur="500" fill="hold"/>
                                        <p:tgtEl>
                                          <p:spTgt spid="235527"/>
                                        </p:tgtEl>
                                        <p:attrNameLst>
                                          <p:attrName>ppt_x</p:attrName>
                                        </p:attrNameLst>
                                      </p:cBhvr>
                                      <p:tavLst>
                                        <p:tav tm="0">
                                          <p:val>
                                            <p:fltVal val="0.5"/>
                                          </p:val>
                                        </p:tav>
                                        <p:tav tm="100000">
                                          <p:val>
                                            <p:strVal val="#ppt_x"/>
                                          </p:val>
                                        </p:tav>
                                      </p:tavLst>
                                    </p:anim>
                                    <p:anim calcmode="lin" valueType="num">
                                      <p:cBhvr>
                                        <p:cTn id="10" dur="500" fill="hold"/>
                                        <p:tgtEl>
                                          <p:spTgt spid="23552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35525"/>
                                        </p:tgtEl>
                                        <p:attrNameLst>
                                          <p:attrName>style.visibility</p:attrName>
                                        </p:attrNameLst>
                                      </p:cBhvr>
                                      <p:to>
                                        <p:strVal val="visible"/>
                                      </p:to>
                                    </p:set>
                                    <p:anim calcmode="lin" valueType="num">
                                      <p:cBhvr>
                                        <p:cTn id="15" dur="500" fill="hold"/>
                                        <p:tgtEl>
                                          <p:spTgt spid="235525"/>
                                        </p:tgtEl>
                                        <p:attrNameLst>
                                          <p:attrName>ppt_w</p:attrName>
                                        </p:attrNameLst>
                                      </p:cBhvr>
                                      <p:tavLst>
                                        <p:tav tm="0">
                                          <p:val>
                                            <p:fltVal val="0"/>
                                          </p:val>
                                        </p:tav>
                                        <p:tav tm="100000">
                                          <p:val>
                                            <p:strVal val="#ppt_w"/>
                                          </p:val>
                                        </p:tav>
                                      </p:tavLst>
                                    </p:anim>
                                    <p:anim calcmode="lin" valueType="num">
                                      <p:cBhvr>
                                        <p:cTn id="16" dur="500" fill="hold"/>
                                        <p:tgtEl>
                                          <p:spTgt spid="235525"/>
                                        </p:tgtEl>
                                        <p:attrNameLst>
                                          <p:attrName>ppt_h</p:attrName>
                                        </p:attrNameLst>
                                      </p:cBhvr>
                                      <p:tavLst>
                                        <p:tav tm="0">
                                          <p:val>
                                            <p:fltVal val="0"/>
                                          </p:val>
                                        </p:tav>
                                        <p:tav tm="100000">
                                          <p:val>
                                            <p:strVal val="#ppt_h"/>
                                          </p:val>
                                        </p:tav>
                                      </p:tavLst>
                                    </p:anim>
                                    <p:anim calcmode="lin" valueType="num">
                                      <p:cBhvr>
                                        <p:cTn id="17" dur="500" fill="hold"/>
                                        <p:tgtEl>
                                          <p:spTgt spid="235525"/>
                                        </p:tgtEl>
                                        <p:attrNameLst>
                                          <p:attrName>ppt_x</p:attrName>
                                        </p:attrNameLst>
                                      </p:cBhvr>
                                      <p:tavLst>
                                        <p:tav tm="0">
                                          <p:val>
                                            <p:fltVal val="0.5"/>
                                          </p:val>
                                        </p:tav>
                                        <p:tav tm="100000">
                                          <p:val>
                                            <p:strVal val="#ppt_x"/>
                                          </p:val>
                                        </p:tav>
                                      </p:tavLst>
                                    </p:anim>
                                    <p:anim calcmode="lin" valueType="num">
                                      <p:cBhvr>
                                        <p:cTn id="18" dur="500" fill="hold"/>
                                        <p:tgtEl>
                                          <p:spTgt spid="2355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5" grpId="0" animBg="1"/>
      <p:bldP spid="2355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ChangeArrowheads="1"/>
          </p:cNvSpPr>
          <p:nvPr/>
        </p:nvSpPr>
        <p:spPr bwMode="auto">
          <a:xfrm>
            <a:off x="800100" y="568075"/>
            <a:ext cx="7804150" cy="2059538"/>
          </a:xfrm>
          <a:prstGeom prst="rect">
            <a:avLst/>
          </a:prstGeom>
          <a:noFill/>
          <a:ln w="12700">
            <a:noFill/>
            <a:miter lim="800000"/>
            <a:headEnd/>
            <a:tailEnd/>
          </a:ln>
          <a:effectLst/>
        </p:spPr>
        <p:txBody>
          <a:bodyPr lIns="90487" tIns="44450" rIns="90487" bIns="44450">
            <a:spAutoFit/>
          </a:bodyPr>
          <a:lstStyle/>
          <a:p>
            <a:pPr indent="457200" algn="r" rtl="1">
              <a:defRPr/>
            </a:pPr>
            <a:endParaRPr lang="en-US" sz="4000" dirty="0">
              <a:effectLst>
                <a:outerShdw blurRad="50800" dist="76200" dir="2700000" algn="tl" rotWithShape="0">
                  <a:srgbClr val="000000"/>
                </a:outerShdw>
              </a:effectLst>
              <a:latin typeface="Arial" panose="020B0604020202020204" pitchFamily="34" charset="0"/>
              <a:cs typeface="Arial" panose="020B0604020202020204" pitchFamily="34" charset="0"/>
            </a:endParaRPr>
          </a:p>
          <a:p>
            <a:pPr indent="457200" algn="r" rtl="1">
              <a:defRPr/>
            </a:pPr>
            <a:endParaRPr lang="en-US" sz="4000" dirty="0">
              <a:effectLst>
                <a:outerShdw blurRad="50800" dist="76200" dir="2700000" algn="tl" rotWithShape="0">
                  <a:srgbClr val="000000"/>
                </a:outerShdw>
              </a:effectLst>
              <a:latin typeface="Arial" panose="020B0604020202020204" pitchFamily="34" charset="0"/>
              <a:cs typeface="Arial" panose="020B0604020202020204" pitchFamily="34" charset="0"/>
            </a:endParaRPr>
          </a:p>
          <a:p>
            <a:pPr indent="457200" algn="r" rtl="1">
              <a:defRPr/>
            </a:pPr>
            <a:r>
              <a:rPr lang="ar-JO" sz="4800" baseline="30000" dirty="0">
                <a:effectLst>
                  <a:outerShdw blurRad="50800" dist="76200" dir="2700000" algn="tl" rotWithShape="0">
                    <a:srgbClr val="000000"/>
                  </a:outerShdw>
                </a:effectLst>
                <a:latin typeface="Arial" panose="020B0604020202020204" pitchFamily="34" charset="0"/>
                <a:cs typeface="Arial" panose="020B0604020202020204" pitchFamily="34" charset="0"/>
              </a:rPr>
              <a:t> 16لأنه حيث توجد </a:t>
            </a:r>
            <a:r>
              <a:rPr lang="ar-JO" sz="4800" baseline="300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وصية</a:t>
            </a:r>
            <a:r>
              <a:rPr lang="ar-JO" sz="4800" baseline="30000" dirty="0">
                <a:effectLst>
                  <a:outerShdw blurRad="50800" dist="76200" dir="2700000" algn="tl" rotWithShape="0">
                    <a:srgbClr val="000000"/>
                  </a:outerShdw>
                </a:effectLst>
                <a:latin typeface="Arial" panose="020B0604020202020204" pitchFamily="34" charset="0"/>
                <a:cs typeface="Arial" panose="020B0604020202020204" pitchFamily="34" charset="0"/>
              </a:rPr>
              <a:t>، يلزم بيان موت الموصي. </a:t>
            </a:r>
            <a:endParaRPr lang="en-US" sz="4000" dirty="0">
              <a:solidFill>
                <a:schemeClr val="tx2"/>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135172"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301065"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301068" name="Rectangle 12"/>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60</a:t>
            </a:r>
          </a:p>
        </p:txBody>
      </p:sp>
      <p:sp>
        <p:nvSpPr>
          <p:cNvPr id="301070" name="Text Box 14"/>
          <p:cNvSpPr txBox="1">
            <a:spLocks noChangeArrowheads="1"/>
          </p:cNvSpPr>
          <p:nvPr/>
        </p:nvSpPr>
        <p:spPr bwMode="auto">
          <a:xfrm>
            <a:off x="800100" y="3467100"/>
            <a:ext cx="7937500" cy="1323439"/>
          </a:xfrm>
          <a:prstGeom prst="rect">
            <a:avLst/>
          </a:prstGeom>
          <a:noFill/>
          <a:ln w="9525">
            <a:noFill/>
            <a:miter lim="800000"/>
            <a:headEnd/>
            <a:tailEnd/>
          </a:ln>
          <a:effectLst/>
        </p:spPr>
        <p:txBody>
          <a:bodyPr>
            <a:spAutoFit/>
          </a:bodyPr>
          <a:lstStyle/>
          <a:p>
            <a:pPr indent="457200" algn="r" rtl="1">
              <a:spcBef>
                <a:spcPct val="50000"/>
              </a:spcBef>
              <a:defRPr/>
            </a:pPr>
            <a:r>
              <a:rPr lang="ar-JO" sz="4800" baseline="30000" dirty="0">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17لأن الوصية ثابتة على الموتى، إذا لا قوة لها البتة ما دام الموصي حياً.</a:t>
            </a:r>
            <a:endParaRPr lang="en-US" sz="4000" dirty="0">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135176" name="Text Box 15"/>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1</a:t>
            </a:r>
            <a:endParaRPr lang="en-US" dirty="0">
              <a:solidFill>
                <a:srgbClr val="FFFFFF"/>
              </a:solidFill>
              <a:latin typeface="Arial" panose="020B0604020202020204" pitchFamily="34" charset="0"/>
              <a:cs typeface="Arial" panose="020B0604020202020204" pitchFamily="34" charset="0"/>
            </a:endParaRPr>
          </a:p>
        </p:txBody>
      </p:sp>
      <p:sp>
        <p:nvSpPr>
          <p:cNvPr id="10" name="Rectangle 3">
            <a:extLst>
              <a:ext uri="{FF2B5EF4-FFF2-40B4-BE49-F238E27FC236}">
                <a16:creationId xmlns:a16="http://schemas.microsoft.com/office/drawing/2014/main" id="{8813A7D5-774A-444A-9539-9384C7469F2B}"/>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ar-JO" sz="2800" dirty="0">
                <a:latin typeface="Arial" panose="020B0604020202020204" pitchFamily="34" charset="0"/>
                <a:cs typeface="Arial" panose="020B0604020202020204" pitchFamily="34" charset="0"/>
              </a:rPr>
              <a:t>في القصد من </a:t>
            </a:r>
            <a:r>
              <a:rPr lang="ar-JO" sz="2800" dirty="0">
                <a:solidFill>
                  <a:schemeClr val="accent5">
                    <a:lumMod val="75000"/>
                  </a:schemeClr>
                </a:solidFill>
                <a:latin typeface="Arial" panose="020B0604020202020204" pitchFamily="34" charset="0"/>
                <a:cs typeface="Arial" panose="020B0604020202020204" pitchFamily="34" charset="0"/>
              </a:rPr>
              <a:t>الدم</a:t>
            </a:r>
            <a:r>
              <a:rPr lang="ar-JO" sz="28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ctr">
              <a:lnSpc>
                <a:spcPct val="65000"/>
              </a:lnSpc>
              <a:spcBef>
                <a:spcPct val="50000"/>
              </a:spcBef>
              <a:defRPr/>
            </a:pPr>
            <a:r>
              <a:rPr lang="ar-JO" sz="2400" dirty="0">
                <a:latin typeface="Arial" panose="020B0604020202020204" pitchFamily="34" charset="0"/>
                <a:cs typeface="Arial" panose="020B0604020202020204" pitchFamily="34" charset="0"/>
              </a:rPr>
              <a:t>عبرانيين 9: 15-22</a:t>
            </a:r>
          </a:p>
        </p:txBody>
      </p:sp>
      <p:sp>
        <p:nvSpPr>
          <p:cNvPr id="11" name="Text Box 9">
            <a:extLst>
              <a:ext uri="{FF2B5EF4-FFF2-40B4-BE49-F238E27FC236}">
                <a16:creationId xmlns:a16="http://schemas.microsoft.com/office/drawing/2014/main" id="{D818E85A-CD31-4447-BF34-D6880C29DE88}"/>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1070">
                                            <p:txEl>
                                              <p:pRg st="0" end="0"/>
                                            </p:txEl>
                                          </p:spTgt>
                                        </p:tgtEl>
                                        <p:attrNameLst>
                                          <p:attrName>style.visibility</p:attrName>
                                        </p:attrNameLst>
                                      </p:cBhvr>
                                      <p:to>
                                        <p:strVal val="visible"/>
                                      </p:to>
                                    </p:set>
                                    <p:animEffect transition="in" filter="box(out)">
                                      <p:cBhvr>
                                        <p:cTn id="7" dur="500"/>
                                        <p:tgtEl>
                                          <p:spTgt spid="3010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70"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Text Box 4"/>
          <p:cNvSpPr txBox="1">
            <a:spLocks noChangeArrowheads="1"/>
          </p:cNvSpPr>
          <p:nvPr/>
        </p:nvSpPr>
        <p:spPr bwMode="auto">
          <a:xfrm>
            <a:off x="876300" y="1816100"/>
            <a:ext cx="7378700" cy="1446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r" rtl="1">
              <a:defRPr/>
            </a:pPr>
            <a:endParaRPr lang="en-US" sz="4000" dirty="0">
              <a:latin typeface="Arial" panose="020B0604020202020204" pitchFamily="34" charset="0"/>
              <a:ea typeface="+mn-ea"/>
              <a:cs typeface="Arial" panose="020B0604020202020204" pitchFamily="34" charset="0"/>
            </a:endParaRPr>
          </a:p>
          <a:p>
            <a:pPr indent="457200" algn="r" rtl="1">
              <a:defRPr/>
            </a:pPr>
            <a:r>
              <a:rPr lang="ar-JO" sz="4800" baseline="30000" dirty="0">
                <a:latin typeface="Arial" panose="020B0604020202020204" pitchFamily="34" charset="0"/>
                <a:ea typeface="+mn-ea"/>
                <a:cs typeface="Arial" panose="020B0604020202020204" pitchFamily="34" charset="0"/>
              </a:rPr>
              <a:t>18فمن ثم الأول أيضاً لم يكرس </a:t>
            </a:r>
            <a:r>
              <a:rPr lang="ar-JO" sz="4800" baseline="30000" dirty="0">
                <a:solidFill>
                  <a:srgbClr val="FFFF00"/>
                </a:solidFill>
                <a:latin typeface="Arial" panose="020B0604020202020204" pitchFamily="34" charset="0"/>
                <a:ea typeface="+mn-ea"/>
                <a:cs typeface="Arial" panose="020B0604020202020204" pitchFamily="34" charset="0"/>
              </a:rPr>
              <a:t>بلا دم.</a:t>
            </a:r>
            <a:endParaRPr lang="en-US" sz="4000" dirty="0">
              <a:solidFill>
                <a:srgbClr val="FFFF00"/>
              </a:solidFill>
              <a:latin typeface="Arial" panose="020B0604020202020204" pitchFamily="34" charset="0"/>
              <a:ea typeface="+mn-ea"/>
              <a:cs typeface="Arial" panose="020B0604020202020204" pitchFamily="34" charset="0"/>
            </a:endParaRPr>
          </a:p>
        </p:txBody>
      </p:sp>
      <p:sp>
        <p:nvSpPr>
          <p:cNvPr id="137219"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7220"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rPr>
              <a:t> </a:t>
            </a:r>
          </a:p>
        </p:txBody>
      </p:sp>
      <p:sp>
        <p:nvSpPr>
          <p:cNvPr id="303114"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rPr>
              <a:t>  </a:t>
            </a:r>
            <a:endParaRPr lang="en-US" sz="1400" dirty="0">
              <a:effectLst>
                <a:outerShdw blurRad="38100" dist="38100" dir="2700000" algn="tl">
                  <a:srgbClr val="000000"/>
                </a:outerShdw>
              </a:effectLst>
            </a:endParaRPr>
          </a:p>
        </p:txBody>
      </p:sp>
      <p:sp>
        <p:nvSpPr>
          <p:cNvPr id="303117"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61</a:t>
            </a:r>
          </a:p>
        </p:txBody>
      </p:sp>
      <p:sp>
        <p:nvSpPr>
          <p:cNvPr id="8" name="Rectangle 3">
            <a:extLst>
              <a:ext uri="{FF2B5EF4-FFF2-40B4-BE49-F238E27FC236}">
                <a16:creationId xmlns:a16="http://schemas.microsoft.com/office/drawing/2014/main" id="{75ADA6F7-6504-4B22-ABDE-0E8BCB538CF4}"/>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ar-JO" sz="2800" dirty="0">
                <a:latin typeface="Arial" panose="020B0604020202020204" pitchFamily="34" charset="0"/>
                <a:cs typeface="Arial" panose="020B0604020202020204" pitchFamily="34" charset="0"/>
              </a:rPr>
              <a:t>في القصد من </a:t>
            </a:r>
            <a:r>
              <a:rPr lang="ar-JO" sz="2800" dirty="0">
                <a:solidFill>
                  <a:schemeClr val="accent5">
                    <a:lumMod val="75000"/>
                  </a:schemeClr>
                </a:solidFill>
                <a:latin typeface="Arial" panose="020B0604020202020204" pitchFamily="34" charset="0"/>
                <a:cs typeface="Arial" panose="020B0604020202020204" pitchFamily="34" charset="0"/>
              </a:rPr>
              <a:t>الدم</a:t>
            </a:r>
            <a:r>
              <a:rPr lang="ar-JO" sz="28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ctr">
              <a:lnSpc>
                <a:spcPct val="65000"/>
              </a:lnSpc>
              <a:spcBef>
                <a:spcPct val="50000"/>
              </a:spcBef>
              <a:defRPr/>
            </a:pPr>
            <a:r>
              <a:rPr lang="ar-JO" sz="2400" dirty="0">
                <a:latin typeface="Arial" panose="020B0604020202020204" pitchFamily="34" charset="0"/>
                <a:cs typeface="Arial" panose="020B0604020202020204" pitchFamily="34" charset="0"/>
              </a:rPr>
              <a:t>عبرانيين 9: 15-22</a:t>
            </a: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ChangeArrowheads="1"/>
          </p:cNvSpPr>
          <p:nvPr/>
        </p:nvSpPr>
        <p:spPr bwMode="auto">
          <a:xfrm>
            <a:off x="542925" y="503238"/>
            <a:ext cx="7934325" cy="3044423"/>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square" lIns="90487" tIns="44450" rIns="90487" bIns="44450">
            <a:spAutoFit/>
          </a:bodyPr>
          <a:lstStyle/>
          <a:p>
            <a:pPr algn="r" rtl="1">
              <a:defRPr/>
            </a:pPr>
            <a:endParaRPr lang="en-US" sz="4000" dirty="0">
              <a:latin typeface="Arial" panose="020B0604020202020204" pitchFamily="34" charset="0"/>
              <a:cs typeface="Arial" panose="020B0604020202020204" pitchFamily="34" charset="0"/>
            </a:endParaRPr>
          </a:p>
          <a:p>
            <a:pPr algn="r" rtl="1">
              <a:defRPr/>
            </a:pPr>
            <a:endParaRPr lang="en-US" sz="4000" dirty="0">
              <a:latin typeface="Arial" panose="020B0604020202020204" pitchFamily="34" charset="0"/>
              <a:cs typeface="Arial" panose="020B0604020202020204" pitchFamily="34" charset="0"/>
            </a:endParaRPr>
          </a:p>
          <a:p>
            <a:pPr indent="457200" algn="r" rtl="1">
              <a:defRPr/>
            </a:pPr>
            <a:r>
              <a:rPr lang="ar-JO" sz="4800" baseline="30000" dirty="0">
                <a:latin typeface="Arial" panose="020B0604020202020204" pitchFamily="34" charset="0"/>
                <a:cs typeface="Arial" panose="020B0604020202020204" pitchFamily="34" charset="0"/>
              </a:rPr>
              <a:t>19 لأن موسى بعدما كلم جميع الشعب بكل وصية بحسب الناموس، أخذ دم العجول والتيوس، مع ماء وصوفاً قرمزياً وزوفا، ورش الكتاب نفسه وجميع الشعب</a:t>
            </a:r>
            <a:endParaRPr lang="en-US" sz="4000" dirty="0">
              <a:solidFill>
                <a:schemeClr val="tx2"/>
              </a:solidFill>
              <a:latin typeface="Arial" panose="020B0604020202020204" pitchFamily="34" charset="0"/>
              <a:cs typeface="Arial" panose="020B0604020202020204" pitchFamily="34" charset="0"/>
            </a:endParaRPr>
          </a:p>
        </p:txBody>
      </p:sp>
      <p:sp>
        <p:nvSpPr>
          <p:cNvPr id="139267" name="Text Box 6"/>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39268" name="Text Box 8"/>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rPr>
              <a:t> </a:t>
            </a:r>
          </a:p>
        </p:txBody>
      </p:sp>
      <p:sp>
        <p:nvSpPr>
          <p:cNvPr id="304137" name="Rectangle 9"/>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rPr>
              <a:t>  </a:t>
            </a:r>
            <a:endParaRPr lang="en-US" sz="1400" dirty="0">
              <a:effectLst>
                <a:outerShdw blurRad="38100" dist="38100" dir="2700000" algn="tl">
                  <a:srgbClr val="000000"/>
                </a:outerShdw>
              </a:effectLst>
            </a:endParaRPr>
          </a:p>
        </p:txBody>
      </p:sp>
      <p:sp>
        <p:nvSpPr>
          <p:cNvPr id="304140" name="Rectangle 1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62</a:t>
            </a:r>
          </a:p>
        </p:txBody>
      </p:sp>
      <p:sp>
        <p:nvSpPr>
          <p:cNvPr id="8" name="Rectangle 3">
            <a:extLst>
              <a:ext uri="{FF2B5EF4-FFF2-40B4-BE49-F238E27FC236}">
                <a16:creationId xmlns:a16="http://schemas.microsoft.com/office/drawing/2014/main" id="{F9004E8B-E8F8-4EB6-9184-8D2F9F9AC51C}"/>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ar-JO" sz="2800" dirty="0">
                <a:latin typeface="Arial" panose="020B0604020202020204" pitchFamily="34" charset="0"/>
                <a:cs typeface="Arial" panose="020B0604020202020204" pitchFamily="34" charset="0"/>
              </a:rPr>
              <a:t>في القصد من </a:t>
            </a:r>
            <a:r>
              <a:rPr lang="ar-JO" sz="2800" dirty="0">
                <a:solidFill>
                  <a:schemeClr val="accent5">
                    <a:lumMod val="75000"/>
                  </a:schemeClr>
                </a:solidFill>
                <a:latin typeface="Arial" panose="020B0604020202020204" pitchFamily="34" charset="0"/>
                <a:cs typeface="Arial" panose="020B0604020202020204" pitchFamily="34" charset="0"/>
              </a:rPr>
              <a:t>الدم </a:t>
            </a:r>
            <a:r>
              <a:rPr lang="ar-JO" sz="28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ctr">
              <a:lnSpc>
                <a:spcPct val="65000"/>
              </a:lnSpc>
              <a:spcBef>
                <a:spcPct val="50000"/>
              </a:spcBef>
              <a:defRPr/>
            </a:pPr>
            <a:r>
              <a:rPr lang="ar-JO" sz="2400" dirty="0">
                <a:latin typeface="Arial" panose="020B0604020202020204" pitchFamily="34" charset="0"/>
                <a:cs typeface="Arial" panose="020B0604020202020204" pitchFamily="34" charset="0"/>
              </a:rPr>
              <a:t>عبرانيين 9: 15-22</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892175" y="261938"/>
            <a:ext cx="7308850" cy="19177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4000" dirty="0">
              <a:solidFill>
                <a:schemeClr val="folHlink"/>
              </a:solidFill>
              <a:latin typeface="Arial" panose="020B0604020202020204" pitchFamily="34" charset="0"/>
              <a:cs typeface="Arial" panose="020B0604020202020204" pitchFamily="34" charset="0"/>
            </a:endParaRPr>
          </a:p>
          <a:p>
            <a:pPr>
              <a:defRPr/>
            </a:pPr>
            <a:endParaRPr lang="en-US" sz="4000" dirty="0">
              <a:solidFill>
                <a:schemeClr val="folHlink"/>
              </a:solidFill>
              <a:latin typeface="Arial" panose="020B0604020202020204" pitchFamily="34" charset="0"/>
              <a:cs typeface="Arial" panose="020B0604020202020204" pitchFamily="34" charset="0"/>
            </a:endParaRPr>
          </a:p>
          <a:p>
            <a:pPr>
              <a:defRPr/>
            </a:pPr>
            <a:endParaRPr lang="en-US" sz="4000" dirty="0">
              <a:solidFill>
                <a:schemeClr val="folHlink"/>
              </a:solidFill>
              <a:latin typeface="Arial" panose="020B0604020202020204" pitchFamily="34" charset="0"/>
              <a:cs typeface="Arial" panose="020B0604020202020204" pitchFamily="34" charset="0"/>
            </a:endParaRPr>
          </a:p>
        </p:txBody>
      </p:sp>
      <p:sp>
        <p:nvSpPr>
          <p:cNvPr id="141315"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141316" name="Text Box 9"/>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141317"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3051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305166" name="Rectangle 14"/>
          <p:cNvSpPr>
            <a:spLocks noChangeArrowheads="1"/>
          </p:cNvSpPr>
          <p:nvPr/>
        </p:nvSpPr>
        <p:spPr bwMode="auto">
          <a:xfrm>
            <a:off x="8100072"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63</a:t>
            </a:r>
          </a:p>
        </p:txBody>
      </p:sp>
      <p:sp>
        <p:nvSpPr>
          <p:cNvPr id="305168" name="Text Box 16"/>
          <p:cNvSpPr txBox="1">
            <a:spLocks noChangeArrowheads="1"/>
          </p:cNvSpPr>
          <p:nvPr/>
        </p:nvSpPr>
        <p:spPr bwMode="auto">
          <a:xfrm>
            <a:off x="393700" y="2489200"/>
            <a:ext cx="8032102" cy="830997"/>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JO" sz="4800" baseline="30000" dirty="0">
                <a:solidFill>
                  <a:schemeClr val="folHlink"/>
                </a:solidFill>
                <a:latin typeface="Arial" panose="020B0604020202020204" pitchFamily="34" charset="0"/>
                <a:cs typeface="Arial" panose="020B0604020202020204" pitchFamily="34" charset="0"/>
              </a:rPr>
              <a:t>20 قائلاً: هذا هو دم العهد الذي أوصاكم الله به.</a:t>
            </a:r>
            <a:endParaRPr lang="en-US" sz="4000" dirty="0">
              <a:solidFill>
                <a:schemeClr val="folHlink"/>
              </a:solidFill>
              <a:latin typeface="Arial" panose="020B0604020202020204" pitchFamily="34" charset="0"/>
              <a:cs typeface="Arial" panose="020B0604020202020204" pitchFamily="34" charset="0"/>
            </a:endParaRPr>
          </a:p>
        </p:txBody>
      </p:sp>
      <p:sp>
        <p:nvSpPr>
          <p:cNvPr id="141321" name="Text Box 18"/>
          <p:cNvSpPr txBox="1">
            <a:spLocks noChangeArrowheads="1"/>
          </p:cNvSpPr>
          <p:nvPr/>
        </p:nvSpPr>
        <p:spPr bwMode="auto">
          <a:xfrm>
            <a:off x="8589963"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1</a:t>
            </a:r>
            <a:endParaRPr lang="en-US" dirty="0">
              <a:solidFill>
                <a:srgbClr val="FFFFFF"/>
              </a:solidFill>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52FB2311-BF93-4E2F-9130-24A3E4843076}"/>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ar-JO" sz="2800" dirty="0">
                <a:latin typeface="Arial" panose="020B0604020202020204" pitchFamily="34" charset="0"/>
                <a:cs typeface="Arial" panose="020B0604020202020204" pitchFamily="34" charset="0"/>
              </a:rPr>
              <a:t>في القصد من </a:t>
            </a:r>
            <a:r>
              <a:rPr lang="ar-JO" sz="2800" dirty="0">
                <a:solidFill>
                  <a:schemeClr val="accent5">
                    <a:lumMod val="75000"/>
                  </a:schemeClr>
                </a:solidFill>
                <a:latin typeface="Arial" panose="020B0604020202020204" pitchFamily="34" charset="0"/>
                <a:cs typeface="Arial" panose="020B0604020202020204" pitchFamily="34" charset="0"/>
              </a:rPr>
              <a:t>الدم </a:t>
            </a:r>
            <a:r>
              <a:rPr lang="ar-JO" sz="28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ctr">
              <a:lnSpc>
                <a:spcPct val="65000"/>
              </a:lnSpc>
              <a:spcBef>
                <a:spcPct val="50000"/>
              </a:spcBef>
              <a:defRPr/>
            </a:pPr>
            <a:r>
              <a:rPr lang="ar-JO" sz="2400" dirty="0">
                <a:latin typeface="Arial" panose="020B0604020202020204" pitchFamily="34" charset="0"/>
                <a:cs typeface="Arial" panose="020B0604020202020204" pitchFamily="34" charset="0"/>
              </a:rPr>
              <a:t>عبرانيين 9: 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5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ChangeArrowheads="1"/>
          </p:cNvSpPr>
          <p:nvPr/>
        </p:nvSpPr>
        <p:spPr bwMode="auto">
          <a:xfrm>
            <a:off x="1069975" y="1627188"/>
            <a:ext cx="7308850" cy="939800"/>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defRPr/>
            </a:pPr>
            <a:endParaRPr lang="en-US" sz="1400">
              <a:latin typeface="Times New Roman" charset="0"/>
            </a:endParaRPr>
          </a:p>
          <a:p>
            <a:pPr>
              <a:defRPr/>
            </a:pPr>
            <a:endParaRPr lang="en-US" sz="1400">
              <a:latin typeface="Times New Roman" charset="0"/>
            </a:endParaRPr>
          </a:p>
          <a:p>
            <a:pPr>
              <a:defRPr/>
            </a:pPr>
            <a:endParaRPr lang="en-US" sz="1400">
              <a:latin typeface="Times New Roman" charset="0"/>
            </a:endParaRPr>
          </a:p>
          <a:p>
            <a:pPr>
              <a:defRPr/>
            </a:pPr>
            <a:endParaRPr lang="en-US" sz="1400">
              <a:solidFill>
                <a:schemeClr val="tx2"/>
              </a:solidFill>
              <a:latin typeface="Times New Roman" charset="0"/>
            </a:endParaRPr>
          </a:p>
        </p:txBody>
      </p:sp>
      <p:sp>
        <p:nvSpPr>
          <p:cNvPr id="306180" name="Text Box 4"/>
          <p:cNvSpPr txBox="1">
            <a:spLocks noChangeArrowheads="1"/>
          </p:cNvSpPr>
          <p:nvPr/>
        </p:nvSpPr>
        <p:spPr bwMode="auto">
          <a:xfrm>
            <a:off x="410817" y="2190750"/>
            <a:ext cx="8047383" cy="1063433"/>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p>
            <a:pPr indent="457200" algn="r" rtl="1">
              <a:lnSpc>
                <a:spcPct val="150000"/>
              </a:lnSpc>
              <a:spcBef>
                <a:spcPts val="0"/>
              </a:spcBef>
              <a:defRPr/>
            </a:pPr>
            <a:r>
              <a:rPr lang="ar-JO" sz="4800" baseline="30000" dirty="0">
                <a:latin typeface="Arial" panose="020B0604020202020204" pitchFamily="34" charset="0"/>
                <a:ea typeface="+mn-ea"/>
                <a:cs typeface="Arial" panose="020B0604020202020204" pitchFamily="34" charset="0"/>
              </a:rPr>
              <a:t>21والمسكن أيضاً وجميع آنية الخدمة رشها كذلك </a:t>
            </a:r>
            <a:r>
              <a:rPr lang="ar-JO" sz="4800" baseline="30000" dirty="0">
                <a:solidFill>
                  <a:srgbClr val="FFFF00"/>
                </a:solidFill>
                <a:latin typeface="Arial" panose="020B0604020202020204" pitchFamily="34" charset="0"/>
                <a:ea typeface="+mn-ea"/>
                <a:cs typeface="Arial" panose="020B0604020202020204" pitchFamily="34" charset="0"/>
              </a:rPr>
              <a:t>بالدم</a:t>
            </a:r>
            <a:r>
              <a:rPr lang="ar-JO" sz="4800" baseline="30000" dirty="0">
                <a:latin typeface="Arial" panose="020B0604020202020204" pitchFamily="34" charset="0"/>
                <a:ea typeface="+mn-ea"/>
                <a:cs typeface="Arial" panose="020B0604020202020204" pitchFamily="34" charset="0"/>
              </a:rPr>
              <a:t>.</a:t>
            </a:r>
            <a:endParaRPr lang="en-US" sz="4000" dirty="0">
              <a:latin typeface="Arial" panose="020B0604020202020204" pitchFamily="34" charset="0"/>
              <a:ea typeface="+mn-ea"/>
              <a:cs typeface="Arial" panose="020B0604020202020204" pitchFamily="34" charset="0"/>
            </a:endParaRPr>
          </a:p>
        </p:txBody>
      </p:sp>
      <p:sp>
        <p:nvSpPr>
          <p:cNvPr id="143364"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43365"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rPr>
              <a:t> </a:t>
            </a:r>
          </a:p>
        </p:txBody>
      </p:sp>
      <p:sp>
        <p:nvSpPr>
          <p:cNvPr id="3061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rPr>
              <a:t>  </a:t>
            </a:r>
            <a:endParaRPr lang="en-US" sz="1400" dirty="0">
              <a:effectLst>
                <a:outerShdw blurRad="38100" dist="38100" dir="2700000" algn="tl">
                  <a:srgbClr val="000000"/>
                </a:outerShdw>
              </a:effectLst>
            </a:endParaRPr>
          </a:p>
        </p:txBody>
      </p:sp>
      <p:sp>
        <p:nvSpPr>
          <p:cNvPr id="306189" name="Rectangle 1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64</a:t>
            </a:r>
          </a:p>
        </p:txBody>
      </p:sp>
      <p:sp>
        <p:nvSpPr>
          <p:cNvPr id="9" name="Rectangle 3">
            <a:extLst>
              <a:ext uri="{FF2B5EF4-FFF2-40B4-BE49-F238E27FC236}">
                <a16:creationId xmlns:a16="http://schemas.microsoft.com/office/drawing/2014/main" id="{4F5797D5-3FF7-4512-96C5-7A2682675295}"/>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lnSpc>
                <a:spcPct val="65000"/>
              </a:lnSpc>
              <a:spcBef>
                <a:spcPct val="50000"/>
              </a:spcBef>
              <a:defRPr/>
            </a:pPr>
            <a:r>
              <a:rPr lang="ar-JO" sz="2800" dirty="0">
                <a:latin typeface="Arial" panose="020B0604020202020204" pitchFamily="34" charset="0"/>
                <a:cs typeface="Arial" panose="020B0604020202020204" pitchFamily="34" charset="0"/>
              </a:rPr>
              <a:t>في القصد من </a:t>
            </a:r>
            <a:r>
              <a:rPr lang="ar-JO" sz="2800" dirty="0">
                <a:solidFill>
                  <a:schemeClr val="accent5">
                    <a:lumMod val="75000"/>
                  </a:schemeClr>
                </a:solidFill>
                <a:latin typeface="Arial" panose="020B0604020202020204" pitchFamily="34" charset="0"/>
                <a:cs typeface="Arial" panose="020B0604020202020204" pitchFamily="34" charset="0"/>
              </a:rPr>
              <a:t>الدم </a:t>
            </a:r>
            <a:r>
              <a:rPr lang="ar-JO" sz="28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ctr">
              <a:lnSpc>
                <a:spcPct val="65000"/>
              </a:lnSpc>
              <a:spcBef>
                <a:spcPct val="50000"/>
              </a:spcBef>
              <a:defRPr/>
            </a:pPr>
            <a:r>
              <a:rPr lang="ar-JO" sz="2400" dirty="0">
                <a:latin typeface="Arial" panose="020B0604020202020204" pitchFamily="34" charset="0"/>
                <a:cs typeface="Arial" panose="020B0604020202020204" pitchFamily="34" charset="0"/>
              </a:rPr>
              <a:t>عبرانيين 9: 15-22</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4" name="Text Box 4"/>
          <p:cNvSpPr txBox="1">
            <a:spLocks noChangeArrowheads="1"/>
          </p:cNvSpPr>
          <p:nvPr/>
        </p:nvSpPr>
        <p:spPr bwMode="auto">
          <a:xfrm>
            <a:off x="774700" y="1879600"/>
            <a:ext cx="7480300" cy="1323439"/>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r" rtl="1">
              <a:spcBef>
                <a:spcPct val="50000"/>
              </a:spcBef>
              <a:defRPr/>
            </a:pPr>
            <a:r>
              <a:rPr lang="ar-JO" sz="4800" baseline="30000" dirty="0">
                <a:solidFill>
                  <a:schemeClr val="folHlink"/>
                </a:solidFill>
                <a:latin typeface="Arial" panose="020B0604020202020204" pitchFamily="34" charset="0"/>
                <a:ea typeface="+mn-ea"/>
                <a:cs typeface="Arial" panose="020B0604020202020204" pitchFamily="34" charset="0"/>
              </a:rPr>
              <a:t>22 وكل شيء تقريباً يتطهر حسب الناموس بالدم، </a:t>
            </a:r>
            <a:r>
              <a:rPr lang="ar-JO" sz="4800" u="sng" baseline="30000" dirty="0">
                <a:solidFill>
                  <a:schemeClr val="folHlink"/>
                </a:solidFill>
                <a:latin typeface="Arial" panose="020B0604020202020204" pitchFamily="34" charset="0"/>
                <a:ea typeface="+mn-ea"/>
                <a:cs typeface="Arial" panose="020B0604020202020204" pitchFamily="34" charset="0"/>
              </a:rPr>
              <a:t>وبدون سفك دم لا تحصل مغفرة.</a:t>
            </a:r>
            <a:endParaRPr lang="en-US" sz="4000" u="sng" dirty="0">
              <a:solidFill>
                <a:schemeClr val="folHlink"/>
              </a:solidFill>
              <a:latin typeface="Arial" panose="020B0604020202020204" pitchFamily="34" charset="0"/>
              <a:ea typeface="+mn-ea"/>
              <a:cs typeface="Arial" panose="020B0604020202020204" pitchFamily="34" charset="0"/>
            </a:endParaRPr>
          </a:p>
        </p:txBody>
      </p:sp>
      <p:sp>
        <p:nvSpPr>
          <p:cNvPr id="145411"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145412"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307210"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rtl="1">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307213" name="Rectangle 1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rtl="1">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65</a:t>
            </a:r>
          </a:p>
        </p:txBody>
      </p:sp>
      <p:sp>
        <p:nvSpPr>
          <p:cNvPr id="8" name="Rectangle 3">
            <a:extLst>
              <a:ext uri="{FF2B5EF4-FFF2-40B4-BE49-F238E27FC236}">
                <a16:creationId xmlns:a16="http://schemas.microsoft.com/office/drawing/2014/main" id="{6042E850-B385-4531-B7AD-B1580C4FD358}"/>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rtl="1">
              <a:lnSpc>
                <a:spcPct val="65000"/>
              </a:lnSpc>
              <a:spcBef>
                <a:spcPct val="50000"/>
              </a:spcBef>
              <a:defRPr/>
            </a:pPr>
            <a:r>
              <a:rPr lang="ar-JO" sz="2800" dirty="0">
                <a:latin typeface="Arial" panose="020B0604020202020204" pitchFamily="34" charset="0"/>
                <a:cs typeface="Arial" panose="020B0604020202020204" pitchFamily="34" charset="0"/>
              </a:rPr>
              <a:t>في القصد من </a:t>
            </a:r>
            <a:r>
              <a:rPr lang="ar-JO" sz="2800" dirty="0">
                <a:solidFill>
                  <a:schemeClr val="accent5">
                    <a:lumMod val="75000"/>
                  </a:schemeClr>
                </a:solidFill>
                <a:latin typeface="Arial" panose="020B0604020202020204" pitchFamily="34" charset="0"/>
                <a:cs typeface="Arial" panose="020B0604020202020204" pitchFamily="34" charset="0"/>
              </a:rPr>
              <a:t>الدم </a:t>
            </a:r>
            <a:r>
              <a:rPr lang="ar-JO" sz="28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ctr" rtl="1">
              <a:lnSpc>
                <a:spcPct val="65000"/>
              </a:lnSpc>
              <a:spcBef>
                <a:spcPct val="50000"/>
              </a:spcBef>
              <a:defRPr/>
            </a:pPr>
            <a:r>
              <a:rPr lang="ar-JO" sz="2400" dirty="0">
                <a:latin typeface="Arial" panose="020B0604020202020204" pitchFamily="34" charset="0"/>
                <a:cs typeface="Arial" panose="020B0604020202020204" pitchFamily="34" charset="0"/>
              </a:rPr>
              <a:t>عبرانيين 9: 15-22</a:t>
            </a: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5" name="Text Box 3"/>
          <p:cNvSpPr txBox="1">
            <a:spLocks noChangeArrowheads="1"/>
          </p:cNvSpPr>
          <p:nvPr/>
        </p:nvSpPr>
        <p:spPr bwMode="auto">
          <a:xfrm>
            <a:off x="787400" y="1879600"/>
            <a:ext cx="7480300" cy="107721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r" rtl="1">
              <a:spcBef>
                <a:spcPct val="50000"/>
              </a:spcBef>
              <a:defRPr/>
            </a:pPr>
            <a:r>
              <a:rPr lang="ar-JO" sz="4800" baseline="30000" dirty="0">
                <a:solidFill>
                  <a:srgbClr val="0000FF"/>
                </a:solidFill>
                <a:latin typeface="Arial" panose="020B0604020202020204" pitchFamily="34" charset="0"/>
                <a:ea typeface="+mn-ea"/>
                <a:cs typeface="Arial" panose="020B0604020202020204" pitchFamily="34" charset="0"/>
              </a:rPr>
              <a:t>22 وكل شيء تقريباً يتطهر حسب الناموس بالدم، وبدون سفك دم لا تحصل مغفرة.</a:t>
            </a:r>
          </a:p>
        </p:txBody>
      </p:sp>
      <p:sp>
        <p:nvSpPr>
          <p:cNvPr id="484357" name="Text Box 5"/>
          <p:cNvSpPr txBox="1">
            <a:spLocks noChangeArrowheads="1"/>
          </p:cNvSpPr>
          <p:nvPr/>
        </p:nvSpPr>
        <p:spPr bwMode="auto">
          <a:xfrm>
            <a:off x="5857461" y="2173358"/>
            <a:ext cx="143123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pPr>
            <a:r>
              <a:rPr lang="ar-JO" sz="3200" u="sng" dirty="0">
                <a:solidFill>
                  <a:srgbClr val="FFFFFF"/>
                </a:solidFill>
                <a:latin typeface="Arial" panose="020B0604020202020204" pitchFamily="34" charset="0"/>
                <a:cs typeface="Arial" panose="020B0604020202020204" pitchFamily="34" charset="0"/>
              </a:rPr>
              <a:t>سفك دم</a:t>
            </a:r>
            <a:endParaRPr lang="en-US" sz="3200" u="sng" dirty="0">
              <a:solidFill>
                <a:srgbClr val="FFFFFF"/>
              </a:solidFill>
              <a:latin typeface="Arial" panose="020B0604020202020204" pitchFamily="34" charset="0"/>
              <a:cs typeface="Arial" panose="020B0604020202020204" pitchFamily="34" charset="0"/>
            </a:endParaRPr>
          </a:p>
        </p:txBody>
      </p:sp>
      <p:sp>
        <p:nvSpPr>
          <p:cNvPr id="147460"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147461" name="Text Box 1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484363" name="Rectangle 1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rtl="1">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484366" name="Rectangle 14"/>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rtl="1">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66</a:t>
            </a:r>
          </a:p>
        </p:txBody>
      </p:sp>
      <p:sp>
        <p:nvSpPr>
          <p:cNvPr id="147464" name="Text Box 16"/>
          <p:cNvSpPr txBox="1">
            <a:spLocks noChangeArrowheads="1"/>
          </p:cNvSpPr>
          <p:nvPr/>
        </p:nvSpPr>
        <p:spPr bwMode="auto">
          <a:xfrm>
            <a:off x="8589963"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pPr>
            <a:r>
              <a:rPr lang="ar-JO" dirty="0">
                <a:solidFill>
                  <a:srgbClr val="FFFFFF"/>
                </a:solidFill>
                <a:latin typeface="Arial" panose="020B0604020202020204" pitchFamily="34" charset="0"/>
                <a:cs typeface="Arial" panose="020B0604020202020204" pitchFamily="34" charset="0"/>
              </a:rPr>
              <a:t>1</a:t>
            </a:r>
            <a:endParaRPr lang="en-US" dirty="0">
              <a:solidFill>
                <a:srgbClr val="FFFFFF"/>
              </a:solidFill>
              <a:latin typeface="Arial" panose="020B0604020202020204" pitchFamily="34" charset="0"/>
              <a:cs typeface="Arial" panose="020B0604020202020204" pitchFamily="34" charset="0"/>
            </a:endParaRPr>
          </a:p>
        </p:txBody>
      </p:sp>
      <p:sp>
        <p:nvSpPr>
          <p:cNvPr id="10" name="Rectangle 3">
            <a:extLst>
              <a:ext uri="{FF2B5EF4-FFF2-40B4-BE49-F238E27FC236}">
                <a16:creationId xmlns:a16="http://schemas.microsoft.com/office/drawing/2014/main" id="{17884E7F-51CE-4581-9DC1-7A715ACDF07C}"/>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rtl="1">
              <a:lnSpc>
                <a:spcPct val="65000"/>
              </a:lnSpc>
              <a:spcBef>
                <a:spcPct val="50000"/>
              </a:spcBef>
              <a:defRPr/>
            </a:pPr>
            <a:r>
              <a:rPr lang="ar-JO" sz="2800" dirty="0">
                <a:latin typeface="Arial" panose="020B0604020202020204" pitchFamily="34" charset="0"/>
                <a:cs typeface="Arial" panose="020B0604020202020204" pitchFamily="34" charset="0"/>
              </a:rPr>
              <a:t>في القصد من </a:t>
            </a:r>
            <a:r>
              <a:rPr lang="ar-JO" sz="2800" dirty="0">
                <a:solidFill>
                  <a:schemeClr val="accent5">
                    <a:lumMod val="75000"/>
                  </a:schemeClr>
                </a:solidFill>
                <a:latin typeface="Arial" panose="020B0604020202020204" pitchFamily="34" charset="0"/>
                <a:cs typeface="Arial" panose="020B0604020202020204" pitchFamily="34" charset="0"/>
              </a:rPr>
              <a:t>الدم </a:t>
            </a:r>
            <a:r>
              <a:rPr lang="ar-JO" sz="28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ctr" rtl="1">
              <a:lnSpc>
                <a:spcPct val="65000"/>
              </a:lnSpc>
              <a:spcBef>
                <a:spcPct val="50000"/>
              </a:spcBef>
              <a:defRPr/>
            </a:pPr>
            <a:r>
              <a:rPr lang="ar-JO" sz="2400" dirty="0">
                <a:latin typeface="Arial" panose="020B0604020202020204" pitchFamily="34" charset="0"/>
                <a:cs typeface="Arial" panose="020B0604020202020204" pitchFamily="34" charset="0"/>
              </a:rPr>
              <a:t>عبرانيين 9: 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84357"/>
                                        </p:tgtEl>
                                        <p:attrNameLst>
                                          <p:attrName>style.visibility</p:attrName>
                                        </p:attrNameLst>
                                      </p:cBhvr>
                                      <p:to>
                                        <p:strVal val="visible"/>
                                      </p:to>
                                    </p:set>
                                    <p:anim calcmode="lin" valueType="num">
                                      <p:cBhvr>
                                        <p:cTn id="7" dur="500" fill="hold"/>
                                        <p:tgtEl>
                                          <p:spTgt spid="484357"/>
                                        </p:tgtEl>
                                        <p:attrNameLst>
                                          <p:attrName>ppt_w</p:attrName>
                                        </p:attrNameLst>
                                      </p:cBhvr>
                                      <p:tavLst>
                                        <p:tav tm="0">
                                          <p:val>
                                            <p:fltVal val="0"/>
                                          </p:val>
                                        </p:tav>
                                        <p:tav tm="100000">
                                          <p:val>
                                            <p:strVal val="#ppt_w"/>
                                          </p:val>
                                        </p:tav>
                                      </p:tavLst>
                                    </p:anim>
                                    <p:anim calcmode="lin" valueType="num">
                                      <p:cBhvr>
                                        <p:cTn id="8" dur="500" fill="hold"/>
                                        <p:tgtEl>
                                          <p:spTgt spid="484357"/>
                                        </p:tgtEl>
                                        <p:attrNameLst>
                                          <p:attrName>ppt_h</p:attrName>
                                        </p:attrNameLst>
                                      </p:cBhvr>
                                      <p:tavLst>
                                        <p:tav tm="0">
                                          <p:val>
                                            <p:fltVal val="0"/>
                                          </p:val>
                                        </p:tav>
                                        <p:tav tm="100000">
                                          <p:val>
                                            <p:strVal val="#ppt_h"/>
                                          </p:val>
                                        </p:tav>
                                      </p:tavLst>
                                    </p:anim>
                                    <p:anim calcmode="lin" valueType="num">
                                      <p:cBhvr>
                                        <p:cTn id="9" dur="500" fill="hold"/>
                                        <p:tgtEl>
                                          <p:spTgt spid="484357"/>
                                        </p:tgtEl>
                                        <p:attrNameLst>
                                          <p:attrName>ppt_x</p:attrName>
                                        </p:attrNameLst>
                                      </p:cBhvr>
                                      <p:tavLst>
                                        <p:tav tm="0">
                                          <p:val>
                                            <p:fltVal val="0.5"/>
                                          </p:val>
                                        </p:tav>
                                        <p:tav tm="100000">
                                          <p:val>
                                            <p:strVal val="#ppt_x"/>
                                          </p:val>
                                        </p:tav>
                                      </p:tavLst>
                                    </p:anim>
                                    <p:anim calcmode="lin" valueType="num">
                                      <p:cBhvr>
                                        <p:cTn id="10" dur="500" fill="hold"/>
                                        <p:tgtEl>
                                          <p:spTgt spid="4843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7"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9" name="Text Box 3"/>
          <p:cNvSpPr txBox="1">
            <a:spLocks noChangeArrowheads="1"/>
          </p:cNvSpPr>
          <p:nvPr/>
        </p:nvSpPr>
        <p:spPr bwMode="auto">
          <a:xfrm>
            <a:off x="615156" y="1383481"/>
            <a:ext cx="7773988" cy="544982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200000"/>
              </a:lnSpc>
              <a:spcBef>
                <a:spcPct val="50000"/>
              </a:spcBef>
              <a:defRPr/>
            </a:pPr>
            <a:r>
              <a:rPr lang="ar-JO" sz="6000" baseline="30000" dirty="0">
                <a:latin typeface="Arial" panose="020B0604020202020204" pitchFamily="34" charset="0"/>
                <a:cs typeface="Arial" panose="020B0604020202020204" pitchFamily="34" charset="0"/>
              </a:rPr>
              <a:t>بدون تلك التضحية لا توجد مغفرة.            </a:t>
            </a:r>
            <a:r>
              <a:rPr lang="ar-JO" sz="6000" baseline="30000" dirty="0">
                <a:solidFill>
                  <a:srgbClr val="FFFF00"/>
                </a:solidFill>
                <a:latin typeface="Arial" panose="020B0604020202020204" pitchFamily="34" charset="0"/>
                <a:cs typeface="Arial" panose="020B0604020202020204" pitchFamily="34" charset="0"/>
              </a:rPr>
              <a:t>قدم ربنا تلك الذبيحة التامة عندما ذهب إلى الجلجثة وانتصر على الموت ...</a:t>
            </a:r>
          </a:p>
          <a:p>
            <a:pPr algn="ctr">
              <a:lnSpc>
                <a:spcPct val="200000"/>
              </a:lnSpc>
              <a:spcBef>
                <a:spcPts val="0"/>
              </a:spcBef>
              <a:defRPr/>
            </a:pPr>
            <a:r>
              <a:rPr lang="ar-JO" sz="9600" u="sng" baseline="30000" dirty="0">
                <a:latin typeface="Arial" panose="020B0604020202020204" pitchFamily="34" charset="0"/>
                <a:cs typeface="Arial" panose="020B0604020202020204" pitchFamily="34" charset="0"/>
              </a:rPr>
              <a:t> بدلاً عنا!</a:t>
            </a:r>
          </a:p>
        </p:txBody>
      </p:sp>
      <p:sp>
        <p:nvSpPr>
          <p:cNvPr id="149507" name="Text Box 7"/>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latin typeface="Arial" panose="020B0604020202020204" pitchFamily="34" charset="0"/>
                <a:cs typeface="Arial" panose="020B0604020202020204" pitchFamily="34" charset="0"/>
              </a:rPr>
              <a:t> </a:t>
            </a:r>
          </a:p>
        </p:txBody>
      </p:sp>
      <p:sp>
        <p:nvSpPr>
          <p:cNvPr id="149508"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485386"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485389" name="Rectangle 13"/>
          <p:cNvSpPr>
            <a:spLocks noChangeArrowheads="1"/>
          </p:cNvSpPr>
          <p:nvPr/>
        </p:nvSpPr>
        <p:spPr bwMode="auto">
          <a:xfrm>
            <a:off x="8100072"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67</a:t>
            </a:r>
          </a:p>
        </p:txBody>
      </p:sp>
      <p:sp>
        <p:nvSpPr>
          <p:cNvPr id="485391" name="Rectangle 15"/>
          <p:cNvSpPr>
            <a:spLocks noChangeArrowheads="1"/>
          </p:cNvSpPr>
          <p:nvPr/>
        </p:nvSpPr>
        <p:spPr bwMode="auto">
          <a:xfrm>
            <a:off x="8461375" y="6146800"/>
            <a:ext cx="184150" cy="33655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9" name="Rectangle 3">
            <a:extLst>
              <a:ext uri="{FF2B5EF4-FFF2-40B4-BE49-F238E27FC236}">
                <a16:creationId xmlns:a16="http://schemas.microsoft.com/office/drawing/2014/main" id="{E84C6D04-A2F2-4E1A-9789-6852FAD2AD20}"/>
              </a:ext>
            </a:extLst>
          </p:cNvPr>
          <p:cNvSpPr>
            <a:spLocks noChangeArrowheads="1"/>
          </p:cNvSpPr>
          <p:nvPr/>
        </p:nvSpPr>
        <p:spPr bwMode="auto">
          <a:xfrm>
            <a:off x="1646238" y="317500"/>
            <a:ext cx="6238875" cy="81597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rtl="1">
              <a:lnSpc>
                <a:spcPct val="65000"/>
              </a:lnSpc>
              <a:spcBef>
                <a:spcPct val="50000"/>
              </a:spcBef>
              <a:defRPr/>
            </a:pPr>
            <a:r>
              <a:rPr lang="ar-JO" sz="2800" dirty="0">
                <a:latin typeface="Arial" panose="020B0604020202020204" pitchFamily="34" charset="0"/>
                <a:cs typeface="Arial" panose="020B0604020202020204" pitchFamily="34" charset="0"/>
              </a:rPr>
              <a:t>في القصد من </a:t>
            </a:r>
            <a:r>
              <a:rPr lang="ar-JO" sz="2800" dirty="0">
                <a:solidFill>
                  <a:schemeClr val="accent5">
                    <a:lumMod val="75000"/>
                  </a:schemeClr>
                </a:solidFill>
                <a:latin typeface="Arial" panose="020B0604020202020204" pitchFamily="34" charset="0"/>
                <a:cs typeface="Arial" panose="020B0604020202020204" pitchFamily="34" charset="0"/>
              </a:rPr>
              <a:t>الدم </a:t>
            </a:r>
            <a:r>
              <a:rPr lang="ar-JO" sz="28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ctr" rtl="1">
              <a:lnSpc>
                <a:spcPct val="65000"/>
              </a:lnSpc>
              <a:spcBef>
                <a:spcPct val="50000"/>
              </a:spcBef>
              <a:defRPr/>
            </a:pPr>
            <a:r>
              <a:rPr lang="ar-JO" sz="2400" dirty="0">
                <a:latin typeface="Arial" panose="020B0604020202020204" pitchFamily="34" charset="0"/>
                <a:cs typeface="Arial" panose="020B0604020202020204" pitchFamily="34" charset="0"/>
              </a:rPr>
              <a:t>عبرانيين 9: 15-22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5379"/>
                                        </p:tgtEl>
                                        <p:attrNameLst>
                                          <p:attrName>style.visibility</p:attrName>
                                        </p:attrNameLst>
                                      </p:cBhvr>
                                      <p:to>
                                        <p:strVal val="visible"/>
                                      </p:to>
                                    </p:set>
                                    <p:animEffect transition="in" filter="wipe(up)">
                                      <p:cBhvr>
                                        <p:cTn id="7" dur="5000"/>
                                        <p:tgtEl>
                                          <p:spTgt spid="485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9"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1553" name="Picture 78"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9231" name="Rectangle 63"/>
          <p:cNvSpPr>
            <a:spLocks noChangeArrowheads="1"/>
          </p:cNvSpPr>
          <p:nvPr/>
        </p:nvSpPr>
        <p:spPr bwMode="auto">
          <a:xfrm>
            <a:off x="0" y="0"/>
            <a:ext cx="9144000" cy="5556250"/>
          </a:xfrm>
          <a:prstGeom prst="rect">
            <a:avLst/>
          </a:prstGeom>
          <a:solidFill>
            <a:schemeClr val="bg2">
              <a:alpha val="50000"/>
            </a:schemeClr>
          </a:solidFill>
          <a:ln w="9525">
            <a:no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9173" name="Rectangle 5"/>
          <p:cNvSpPr>
            <a:spLocks noChangeArrowheads="1"/>
          </p:cNvSpPr>
          <p:nvPr/>
        </p:nvSpPr>
        <p:spPr bwMode="auto">
          <a:xfrm>
            <a:off x="550863" y="681038"/>
            <a:ext cx="1881187" cy="8284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ar-JO" sz="2400" dirty="0">
                <a:solidFill>
                  <a:srgbClr val="FFFF00"/>
                </a:solidFill>
                <a:latin typeface="Arial" panose="020B0604020202020204" pitchFamily="34" charset="0"/>
                <a:ea typeface="+mn-ea"/>
                <a:cs typeface="Arial" panose="020B0604020202020204" pitchFamily="34" charset="0"/>
              </a:rPr>
              <a:t>دعوة إبراهيم</a:t>
            </a:r>
          </a:p>
          <a:p>
            <a:pPr algn="ctr">
              <a:defRPr/>
            </a:pPr>
            <a:r>
              <a:rPr lang="ar-JO" sz="2400" dirty="0">
                <a:latin typeface="Arial" panose="020B0604020202020204" pitchFamily="34" charset="0"/>
                <a:ea typeface="+mn-ea"/>
                <a:cs typeface="Arial" panose="020B0604020202020204" pitchFamily="34" charset="0"/>
              </a:rPr>
              <a:t>تك 12: 1-3</a:t>
            </a:r>
            <a:endParaRPr lang="en-US" sz="2400" dirty="0">
              <a:latin typeface="Arial" panose="020B0604020202020204" pitchFamily="34" charset="0"/>
              <a:ea typeface="+mn-ea"/>
              <a:cs typeface="Arial" panose="020B0604020202020204" pitchFamily="34" charset="0"/>
            </a:endParaRPr>
          </a:p>
        </p:txBody>
      </p:sp>
      <p:sp>
        <p:nvSpPr>
          <p:cNvPr id="519175"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9177" name="Line 9"/>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9178" name="Line 10"/>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9180" name="Line 12"/>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19183" name="Text Box 15"/>
          <p:cNvSpPr txBox="1">
            <a:spLocks noChangeArrowheads="1"/>
          </p:cNvSpPr>
          <p:nvPr/>
        </p:nvSpPr>
        <p:spPr bwMode="auto">
          <a:xfrm>
            <a:off x="6580188" y="641350"/>
            <a:ext cx="2193925"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defRPr/>
            </a:pPr>
            <a:r>
              <a:rPr lang="ar-JO" sz="2400" dirty="0">
                <a:solidFill>
                  <a:srgbClr val="FFFF00"/>
                </a:solidFill>
                <a:latin typeface="Arial" panose="020B0604020202020204" pitchFamily="34" charset="0"/>
                <a:cs typeface="Arial" panose="020B0604020202020204" pitchFamily="34" charset="0"/>
              </a:rPr>
              <a:t>العهد</a:t>
            </a:r>
          </a:p>
          <a:p>
            <a:pPr algn="ctr" rtl="1">
              <a:defRPr/>
            </a:pPr>
            <a:r>
              <a:rPr lang="ar-JO" sz="2400" dirty="0">
                <a:latin typeface="Arial" panose="020B0604020202020204" pitchFamily="34" charset="0"/>
                <a:cs typeface="Arial" panose="020B0604020202020204" pitchFamily="34" charset="0"/>
              </a:rPr>
              <a:t>تك 15: 9-18</a:t>
            </a:r>
            <a:endParaRPr lang="en-US" sz="2000" dirty="0">
              <a:latin typeface="Arial" panose="020B0604020202020204" pitchFamily="34" charset="0"/>
              <a:cs typeface="Arial" panose="020B0604020202020204" pitchFamily="34" charset="0"/>
            </a:endParaRPr>
          </a:p>
        </p:txBody>
      </p:sp>
      <p:sp>
        <p:nvSpPr>
          <p:cNvPr id="519197" name="Rectangle 29"/>
          <p:cNvSpPr>
            <a:spLocks noChangeArrowheads="1"/>
          </p:cNvSpPr>
          <p:nvPr/>
        </p:nvSpPr>
        <p:spPr bwMode="auto">
          <a:xfrm>
            <a:off x="265113" y="61880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ar-JO" sz="2400" dirty="0">
                <a:solidFill>
                  <a:srgbClr val="FFFF39"/>
                </a:solidFill>
                <a:latin typeface="Arial" panose="020B0604020202020204" pitchFamily="34" charset="0"/>
                <a:cs typeface="Arial" panose="020B0604020202020204" pitchFamily="34" charset="0"/>
              </a:rPr>
              <a:t>العمود الفقري للإعلان الكتابي</a:t>
            </a:r>
            <a:endParaRPr lang="en-US" sz="2400" dirty="0">
              <a:solidFill>
                <a:srgbClr val="FFFF39"/>
              </a:solidFill>
              <a:latin typeface="Arial" panose="020B0604020202020204" pitchFamily="34" charset="0"/>
              <a:cs typeface="Arial" panose="020B0604020202020204" pitchFamily="34" charset="0"/>
            </a:endParaRPr>
          </a:p>
        </p:txBody>
      </p:sp>
      <p:grpSp>
        <p:nvGrpSpPr>
          <p:cNvPr id="2" name="Group 70"/>
          <p:cNvGrpSpPr>
            <a:grpSpLocks/>
          </p:cNvGrpSpPr>
          <p:nvPr/>
        </p:nvGrpSpPr>
        <p:grpSpPr bwMode="auto">
          <a:xfrm>
            <a:off x="735013" y="4224336"/>
            <a:ext cx="1852612" cy="1674811"/>
            <a:chOff x="463" y="2789"/>
            <a:chExt cx="1167" cy="1055"/>
          </a:xfrm>
        </p:grpSpPr>
        <p:sp>
          <p:nvSpPr>
            <p:cNvPr id="519181" name="Rectangle 13"/>
            <p:cNvSpPr>
              <a:spLocks noChangeArrowheads="1"/>
            </p:cNvSpPr>
            <p:nvPr/>
          </p:nvSpPr>
          <p:spPr bwMode="auto">
            <a:xfrm>
              <a:off x="556" y="3305"/>
              <a:ext cx="989" cy="3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ar-JO" sz="2800" dirty="0">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الأرض</a:t>
              </a:r>
              <a:endParaRPr lang="en-US" sz="2800" dirty="0">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519190" name="Rectangle 22"/>
            <p:cNvSpPr>
              <a:spLocks noChangeArrowheads="1"/>
            </p:cNvSpPr>
            <p:nvPr/>
          </p:nvSpPr>
          <p:spPr bwMode="auto">
            <a:xfrm>
              <a:off x="463" y="3596"/>
              <a:ext cx="1167"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التثنية 30: 1-10</a:t>
              </a:r>
              <a:endParaRPr lang="en-US" sz="2000" dirty="0">
                <a:latin typeface="Arial" panose="020B0604020202020204" pitchFamily="34" charset="0"/>
                <a:ea typeface="+mn-ea"/>
                <a:cs typeface="Arial" panose="020B0604020202020204" pitchFamily="34" charset="0"/>
              </a:endParaRPr>
            </a:p>
          </p:txBody>
        </p:sp>
        <p:sp>
          <p:nvSpPr>
            <p:cNvPr id="519198" name="Line 30"/>
            <p:cNvSpPr>
              <a:spLocks noChangeShapeType="1"/>
            </p:cNvSpPr>
            <p:nvPr/>
          </p:nvSpPr>
          <p:spPr bwMode="auto">
            <a:xfrm flipV="1">
              <a:off x="1051" y="2789"/>
              <a:ext cx="1" cy="547"/>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grpSp>
      <p:grpSp>
        <p:nvGrpSpPr>
          <p:cNvPr id="3" name="Group 71"/>
          <p:cNvGrpSpPr>
            <a:grpSpLocks/>
          </p:cNvGrpSpPr>
          <p:nvPr/>
        </p:nvGrpSpPr>
        <p:grpSpPr bwMode="auto">
          <a:xfrm>
            <a:off x="3454400" y="4167188"/>
            <a:ext cx="2065338" cy="1743075"/>
            <a:chOff x="2176" y="2753"/>
            <a:chExt cx="1301" cy="1098"/>
          </a:xfrm>
        </p:grpSpPr>
        <p:sp>
          <p:nvSpPr>
            <p:cNvPr id="519184" name="Rectangle 16"/>
            <p:cNvSpPr>
              <a:spLocks noChangeArrowheads="1"/>
            </p:cNvSpPr>
            <p:nvPr/>
          </p:nvSpPr>
          <p:spPr bwMode="auto">
            <a:xfrm>
              <a:off x="2397" y="3306"/>
              <a:ext cx="972" cy="3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ar-JO" sz="2800" dirty="0">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الداوودي</a:t>
              </a:r>
              <a:endParaRPr lang="en-US" sz="2800" dirty="0">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519191" name="Rectangle 23"/>
            <p:cNvSpPr>
              <a:spLocks noChangeArrowheads="1"/>
            </p:cNvSpPr>
            <p:nvPr/>
          </p:nvSpPr>
          <p:spPr bwMode="auto">
            <a:xfrm>
              <a:off x="2176" y="3601"/>
              <a:ext cx="1301" cy="25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2 صموئيل 7: 4-16</a:t>
              </a:r>
              <a:endParaRPr lang="en-US" sz="2000" dirty="0">
                <a:latin typeface="Arial" panose="020B0604020202020204" pitchFamily="34" charset="0"/>
                <a:ea typeface="+mn-ea"/>
                <a:cs typeface="Arial" panose="020B0604020202020204" pitchFamily="34" charset="0"/>
              </a:endParaRPr>
            </a:p>
          </p:txBody>
        </p:sp>
        <p:sp>
          <p:nvSpPr>
            <p:cNvPr id="519199" name="Line 31"/>
            <p:cNvSpPr>
              <a:spLocks noChangeShapeType="1"/>
            </p:cNvSpPr>
            <p:nvPr/>
          </p:nvSpPr>
          <p:spPr bwMode="auto">
            <a:xfrm flipH="1">
              <a:off x="2859" y="2753"/>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grpSp>
      <p:grpSp>
        <p:nvGrpSpPr>
          <p:cNvPr id="4" name="Group 72"/>
          <p:cNvGrpSpPr>
            <a:grpSpLocks/>
          </p:cNvGrpSpPr>
          <p:nvPr/>
        </p:nvGrpSpPr>
        <p:grpSpPr bwMode="auto">
          <a:xfrm>
            <a:off x="6494463" y="4186238"/>
            <a:ext cx="1752600" cy="1725612"/>
            <a:chOff x="4091" y="2765"/>
            <a:chExt cx="1104" cy="1087"/>
          </a:xfrm>
        </p:grpSpPr>
        <p:sp>
          <p:nvSpPr>
            <p:cNvPr id="519185" name="Rectangle 17"/>
            <p:cNvSpPr>
              <a:spLocks noChangeArrowheads="1"/>
            </p:cNvSpPr>
            <p:nvPr/>
          </p:nvSpPr>
          <p:spPr bwMode="auto">
            <a:xfrm>
              <a:off x="4283" y="3305"/>
              <a:ext cx="627" cy="325"/>
            </a:xfrm>
            <a:prstGeom prst="rect">
              <a:avLst/>
            </a:prstGeom>
            <a:noFill/>
            <a:ln w="12700">
              <a:noFill/>
              <a:miter lim="800000"/>
              <a:headEnd/>
              <a:tailEnd/>
            </a:ln>
            <a:effectLst>
              <a:outerShdw blurRad="63500" dist="81320" dir="2319588" algn="ctr" rotWithShape="0">
                <a:schemeClr val="bg2">
                  <a:alpha val="74998"/>
                </a:schemeClr>
              </a:outerShdw>
            </a:effectLst>
          </p:spPr>
          <p:txBody>
            <a:bodyPr lIns="90487" tIns="44450" rIns="90487" bIns="44450">
              <a:spAutoFit/>
            </a:bodyPr>
            <a:lstStyle/>
            <a:p>
              <a:pPr algn="ctr">
                <a:defRPr/>
              </a:pPr>
              <a:r>
                <a:rPr lang="ar-JO" sz="2800" dirty="0">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الجديد</a:t>
              </a:r>
              <a:endParaRPr lang="en-US" sz="2800" dirty="0">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519192" name="Rectangle 24"/>
            <p:cNvSpPr>
              <a:spLocks noChangeArrowheads="1"/>
            </p:cNvSpPr>
            <p:nvPr/>
          </p:nvSpPr>
          <p:spPr bwMode="auto">
            <a:xfrm>
              <a:off x="4091" y="3604"/>
              <a:ext cx="1104" cy="24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إرميا 31: 31-34</a:t>
              </a:r>
              <a:endParaRPr lang="en-US" sz="2000" dirty="0">
                <a:latin typeface="Arial" panose="020B0604020202020204" pitchFamily="34" charset="0"/>
                <a:ea typeface="+mn-ea"/>
                <a:cs typeface="Arial" panose="020B0604020202020204" pitchFamily="34" charset="0"/>
              </a:endParaRPr>
            </a:p>
          </p:txBody>
        </p:sp>
        <p:sp>
          <p:nvSpPr>
            <p:cNvPr id="519200" name="Line 32"/>
            <p:cNvSpPr>
              <a:spLocks noChangeShapeType="1"/>
            </p:cNvSpPr>
            <p:nvPr/>
          </p:nvSpPr>
          <p:spPr bwMode="auto">
            <a:xfrm flipH="1">
              <a:off x="4576" y="2765"/>
              <a:ext cx="0" cy="565"/>
            </a:xfrm>
            <a:prstGeom prst="line">
              <a:avLst/>
            </a:prstGeom>
            <a:noFill/>
            <a:ln w="76200" cmpd="tri">
              <a:solidFill>
                <a:schemeClr val="hlink"/>
              </a:solidFill>
              <a:round/>
              <a:headEnd/>
              <a:tailEnd/>
            </a:ln>
            <a:effectLst>
              <a:outerShdw blurRad="63500" dist="81320" dir="2319588" algn="ctr" rotWithShape="0">
                <a:schemeClr val="bg2">
                  <a:alpha val="74998"/>
                </a:schemeClr>
              </a:outerShdw>
            </a:effectLst>
          </p:spPr>
          <p:txBody>
            <a:bodyPr wrap="none" anchor="ctr"/>
            <a:lstStyle/>
            <a:p>
              <a:pPr>
                <a:defRPr/>
              </a:pPr>
              <a:endParaRPr lang="en-US" dirty="0">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grpSp>
      <p:sp>
        <p:nvSpPr>
          <p:cNvPr id="519201" name="Rectangle 33"/>
          <p:cNvSpPr>
            <a:spLocks noChangeArrowheads="1"/>
          </p:cNvSpPr>
          <p:nvPr/>
        </p:nvSpPr>
        <p:spPr bwMode="auto">
          <a:xfrm>
            <a:off x="2649538" y="4594225"/>
            <a:ext cx="3821112" cy="3937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rtl="1">
              <a:defRPr/>
            </a:pPr>
            <a:r>
              <a:rPr lang="ar-JO" sz="2000" dirty="0">
                <a:solidFill>
                  <a:schemeClr val="folHlink"/>
                </a:solidFill>
                <a:latin typeface="Arial" panose="020B0604020202020204" pitchFamily="34" charset="0"/>
                <a:ea typeface="+mn-ea"/>
                <a:cs typeface="Arial" panose="020B0604020202020204" pitchFamily="34" charset="0"/>
              </a:rPr>
              <a:t>العهود الفرعية الموسّعة</a:t>
            </a:r>
            <a:endParaRPr lang="en-US" sz="2000" dirty="0">
              <a:solidFill>
                <a:schemeClr val="folHlink"/>
              </a:solidFill>
              <a:latin typeface="Arial" panose="020B0604020202020204" pitchFamily="34" charset="0"/>
              <a:ea typeface="+mn-ea"/>
              <a:cs typeface="Arial" panose="020B0604020202020204" pitchFamily="34" charset="0"/>
            </a:endParaRPr>
          </a:p>
        </p:txBody>
      </p:sp>
      <p:sp>
        <p:nvSpPr>
          <p:cNvPr id="519215" name="AutoShape 47"/>
          <p:cNvSpPr>
            <a:spLocks noChangeArrowheads="1"/>
          </p:cNvSpPr>
          <p:nvPr/>
        </p:nvSpPr>
        <p:spPr bwMode="auto">
          <a:xfrm>
            <a:off x="522288" y="3367088"/>
            <a:ext cx="8240712" cy="944562"/>
          </a:xfrm>
          <a:prstGeom prst="roundRect">
            <a:avLst>
              <a:gd name="adj" fmla="val 16667"/>
            </a:avLst>
          </a:prstGeom>
          <a:noFill/>
          <a:ln w="76200">
            <a:solidFill>
              <a:srgbClr val="99CCFF"/>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dirty="0">
              <a:solidFill>
                <a:srgbClr val="9C0031"/>
              </a:solidFill>
              <a:latin typeface="Arial" panose="020B0604020202020204" pitchFamily="34" charset="0"/>
              <a:ea typeface="+mn-ea"/>
              <a:cs typeface="Arial" panose="020B0604020202020204" pitchFamily="34" charset="0"/>
            </a:endParaRPr>
          </a:p>
        </p:txBody>
      </p:sp>
      <p:sp>
        <p:nvSpPr>
          <p:cNvPr id="519216" name="AutoShape 48"/>
          <p:cNvSpPr>
            <a:spLocks noChangeArrowheads="1"/>
          </p:cNvSpPr>
          <p:nvPr/>
        </p:nvSpPr>
        <p:spPr bwMode="auto">
          <a:xfrm>
            <a:off x="539750" y="2178050"/>
            <a:ext cx="8213725" cy="944563"/>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dirty="0">
              <a:solidFill>
                <a:srgbClr val="9C0031"/>
              </a:solidFill>
              <a:latin typeface="Arial" panose="020B0604020202020204" pitchFamily="34" charset="0"/>
              <a:ea typeface="+mn-ea"/>
              <a:cs typeface="Arial" panose="020B0604020202020204" pitchFamily="34" charset="0"/>
            </a:endParaRPr>
          </a:p>
        </p:txBody>
      </p:sp>
      <p:sp>
        <p:nvSpPr>
          <p:cNvPr id="519217" name="AutoShape 49"/>
          <p:cNvSpPr>
            <a:spLocks noChangeArrowheads="1"/>
          </p:cNvSpPr>
          <p:nvPr/>
        </p:nvSpPr>
        <p:spPr bwMode="auto">
          <a:xfrm>
            <a:off x="534988" y="4586288"/>
            <a:ext cx="8213725" cy="1566862"/>
          </a:xfrm>
          <a:prstGeom prst="roundRect">
            <a:avLst>
              <a:gd name="adj" fmla="val 16667"/>
            </a:avLst>
          </a:prstGeom>
          <a:noFill/>
          <a:ln w="762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dirty="0">
              <a:solidFill>
                <a:srgbClr val="9C0031"/>
              </a:solidFill>
              <a:latin typeface="Arial" panose="020B0604020202020204" pitchFamily="34" charset="0"/>
              <a:ea typeface="+mn-ea"/>
              <a:cs typeface="Arial" panose="020B0604020202020204" pitchFamily="34" charset="0"/>
            </a:endParaRPr>
          </a:p>
        </p:txBody>
      </p:sp>
      <p:sp>
        <p:nvSpPr>
          <p:cNvPr id="519218" name="AutoShape 50"/>
          <p:cNvSpPr>
            <a:spLocks noChangeArrowheads="1"/>
          </p:cNvSpPr>
          <p:nvPr/>
        </p:nvSpPr>
        <p:spPr bwMode="auto">
          <a:xfrm>
            <a:off x="531813" y="641350"/>
            <a:ext cx="2012950"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dirty="0">
              <a:solidFill>
                <a:srgbClr val="9C0031"/>
              </a:solidFill>
              <a:latin typeface="Arial" panose="020B0604020202020204" pitchFamily="34" charset="0"/>
              <a:ea typeface="+mn-ea"/>
              <a:cs typeface="Arial" panose="020B0604020202020204" pitchFamily="34" charset="0"/>
            </a:endParaRPr>
          </a:p>
        </p:txBody>
      </p:sp>
      <p:sp>
        <p:nvSpPr>
          <p:cNvPr id="519219" name="AutoShape 51"/>
          <p:cNvSpPr>
            <a:spLocks noChangeArrowheads="1"/>
          </p:cNvSpPr>
          <p:nvPr/>
        </p:nvSpPr>
        <p:spPr bwMode="auto">
          <a:xfrm>
            <a:off x="6554788" y="592138"/>
            <a:ext cx="2187575" cy="1295400"/>
          </a:xfrm>
          <a:prstGeom prst="roundRect">
            <a:avLst>
              <a:gd name="adj" fmla="val 16667"/>
            </a:avLst>
          </a:prstGeom>
          <a:noFill/>
          <a:ln w="38100">
            <a:solidFill>
              <a:schemeClr val="folHlink"/>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dirty="0">
              <a:solidFill>
                <a:srgbClr val="9C0031"/>
              </a:solidFill>
              <a:latin typeface="Arial" panose="020B0604020202020204" pitchFamily="34" charset="0"/>
              <a:ea typeface="+mn-ea"/>
              <a:cs typeface="Arial" panose="020B0604020202020204" pitchFamily="34" charset="0"/>
            </a:endParaRPr>
          </a:p>
        </p:txBody>
      </p:sp>
      <p:sp>
        <p:nvSpPr>
          <p:cNvPr id="519220" name="Text Box 52"/>
          <p:cNvSpPr txBox="1">
            <a:spLocks noChangeArrowheads="1"/>
          </p:cNvSpPr>
          <p:nvPr/>
        </p:nvSpPr>
        <p:spPr bwMode="auto">
          <a:xfrm>
            <a:off x="5588000" y="122823"/>
            <a:ext cx="3184525" cy="338554"/>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JO" dirty="0">
                <a:solidFill>
                  <a:srgbClr val="FFFF00"/>
                </a:solidFill>
                <a:latin typeface="Arial" panose="020B0604020202020204" pitchFamily="34" charset="0"/>
                <a:ea typeface="+mn-ea"/>
                <a:cs typeface="Arial" panose="020B0604020202020204" pitchFamily="34" charset="0"/>
              </a:rPr>
              <a:t>الدراسة المساعدة #14 و #32</a:t>
            </a:r>
            <a:endParaRPr lang="en-US" dirty="0">
              <a:solidFill>
                <a:srgbClr val="FFFF00"/>
              </a:solidFill>
              <a:latin typeface="Arial" panose="020B0604020202020204" pitchFamily="34" charset="0"/>
              <a:ea typeface="+mn-ea"/>
              <a:cs typeface="Arial" panose="020B0604020202020204" pitchFamily="34" charset="0"/>
            </a:endParaRPr>
          </a:p>
        </p:txBody>
      </p:sp>
      <p:sp>
        <p:nvSpPr>
          <p:cNvPr id="151585" name="Text Box 5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151586" name="Text Box 6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519172" name="Rectangle 4"/>
          <p:cNvSpPr>
            <a:spLocks noChangeArrowheads="1"/>
          </p:cNvSpPr>
          <p:nvPr/>
        </p:nvSpPr>
        <p:spPr bwMode="auto">
          <a:xfrm>
            <a:off x="2735263" y="792163"/>
            <a:ext cx="3636962" cy="1074653"/>
          </a:xfrm>
          <a:prstGeom prst="rect">
            <a:avLst/>
          </a:prstGeom>
          <a:noFill/>
          <a:ln w="762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ar-JO" sz="4000" dirty="0">
                <a:solidFill>
                  <a:srgbClr val="FFFF00"/>
                </a:solidFill>
                <a:latin typeface="Arial" panose="020B0604020202020204" pitchFamily="34" charset="0"/>
                <a:cs typeface="Arial" panose="020B0604020202020204" pitchFamily="34" charset="0"/>
              </a:rPr>
              <a:t>العهد</a:t>
            </a:r>
          </a:p>
          <a:p>
            <a:pPr algn="ctr">
              <a:lnSpc>
                <a:spcPct val="80000"/>
              </a:lnSpc>
              <a:defRPr/>
            </a:pPr>
            <a:r>
              <a:rPr lang="ar-JO" sz="4000" dirty="0">
                <a:solidFill>
                  <a:srgbClr val="FFFF00"/>
                </a:solidFill>
                <a:latin typeface="Arial" panose="020B0604020202020204" pitchFamily="34" charset="0"/>
                <a:cs typeface="Arial" panose="020B0604020202020204" pitchFamily="34" charset="0"/>
              </a:rPr>
              <a:t>الإبراهيمي</a:t>
            </a:r>
            <a:endParaRPr lang="en-US" sz="4400" dirty="0">
              <a:solidFill>
                <a:srgbClr val="FFFF00"/>
              </a:solidFill>
              <a:latin typeface="Arial" panose="020B0604020202020204" pitchFamily="34" charset="0"/>
              <a:cs typeface="Arial" panose="020B0604020202020204" pitchFamily="34" charset="0"/>
            </a:endParaRPr>
          </a:p>
        </p:txBody>
      </p:sp>
      <p:sp>
        <p:nvSpPr>
          <p:cNvPr id="519242" name="AutoShape 74"/>
          <p:cNvSpPr>
            <a:spLocks noChangeArrowheads="1"/>
          </p:cNvSpPr>
          <p:nvPr/>
        </p:nvSpPr>
        <p:spPr bwMode="auto">
          <a:xfrm>
            <a:off x="44450" y="1200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9243" name="AutoShape 75"/>
          <p:cNvSpPr>
            <a:spLocks noChangeArrowheads="1"/>
          </p:cNvSpPr>
          <p:nvPr/>
        </p:nvSpPr>
        <p:spPr bwMode="auto">
          <a:xfrm>
            <a:off x="44450" y="250190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9244" name="AutoShape 76"/>
          <p:cNvSpPr>
            <a:spLocks noChangeArrowheads="1"/>
          </p:cNvSpPr>
          <p:nvPr/>
        </p:nvSpPr>
        <p:spPr bwMode="auto">
          <a:xfrm>
            <a:off x="31750" y="3633788"/>
            <a:ext cx="295275" cy="2809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9245" name="AutoShape 77"/>
          <p:cNvSpPr>
            <a:spLocks noChangeArrowheads="1"/>
          </p:cNvSpPr>
          <p:nvPr/>
        </p:nvSpPr>
        <p:spPr bwMode="auto">
          <a:xfrm>
            <a:off x="44450" y="5137150"/>
            <a:ext cx="295275" cy="2809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519222" name="Rectangle 5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19225" name="Rectangle 57"/>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68</a:t>
            </a:r>
          </a:p>
        </p:txBody>
      </p:sp>
      <p:sp>
        <p:nvSpPr>
          <p:cNvPr id="151595" name="Text Box 59"/>
          <p:cNvSpPr txBox="1">
            <a:spLocks noChangeArrowheads="1"/>
          </p:cNvSpPr>
          <p:nvPr/>
        </p:nvSpPr>
        <p:spPr bwMode="auto">
          <a:xfrm>
            <a:off x="858678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5</a:t>
            </a:r>
            <a:endParaRPr lang="en-US" dirty="0">
              <a:solidFill>
                <a:srgbClr val="FFFFFF"/>
              </a:solidFill>
              <a:latin typeface="Arial" panose="020B0604020202020204" pitchFamily="34" charset="0"/>
              <a:cs typeface="Arial" panose="020B0604020202020204" pitchFamily="34" charset="0"/>
            </a:endParaRPr>
          </a:p>
        </p:txBody>
      </p:sp>
      <p:sp>
        <p:nvSpPr>
          <p:cNvPr id="519229" name="Rectangle 61"/>
          <p:cNvSpPr>
            <a:spLocks noChangeArrowheads="1"/>
          </p:cNvSpPr>
          <p:nvPr/>
        </p:nvSpPr>
        <p:spPr bwMode="auto">
          <a:xfrm>
            <a:off x="7511507" y="6525340"/>
            <a:ext cx="736099"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
        <p:nvSpPr>
          <p:cNvPr id="55" name="Line 11">
            <a:extLst>
              <a:ext uri="{FF2B5EF4-FFF2-40B4-BE49-F238E27FC236}">
                <a16:creationId xmlns:a16="http://schemas.microsoft.com/office/drawing/2014/main" id="{6B246AB8-5BF4-43B1-A723-EF3A70A539A4}"/>
              </a:ext>
            </a:extLst>
          </p:cNvPr>
          <p:cNvSpPr>
            <a:spLocks noChangeShapeType="1"/>
          </p:cNvSpPr>
          <p:nvPr/>
        </p:nvSpPr>
        <p:spPr bwMode="auto">
          <a:xfrm>
            <a:off x="1488407" y="2675524"/>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56" name="Rectangle 20">
            <a:extLst>
              <a:ext uri="{FF2B5EF4-FFF2-40B4-BE49-F238E27FC236}">
                <a16:creationId xmlns:a16="http://schemas.microsoft.com/office/drawing/2014/main" id="{CC398751-4BA8-4A68-A716-AF263FEC1DE2}"/>
              </a:ext>
            </a:extLst>
          </p:cNvPr>
          <p:cNvSpPr>
            <a:spLocks noChangeArrowheads="1"/>
          </p:cNvSpPr>
          <p:nvPr/>
        </p:nvSpPr>
        <p:spPr bwMode="auto">
          <a:xfrm>
            <a:off x="1093120" y="2639012"/>
            <a:ext cx="157162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13: 15</a:t>
            </a:r>
          </a:p>
        </p:txBody>
      </p:sp>
      <p:sp>
        <p:nvSpPr>
          <p:cNvPr id="57" name="Rectangle 27">
            <a:extLst>
              <a:ext uri="{FF2B5EF4-FFF2-40B4-BE49-F238E27FC236}">
                <a16:creationId xmlns:a16="http://schemas.microsoft.com/office/drawing/2014/main" id="{F3DBC7BC-BD8F-4F40-B284-A3C09BF53486}"/>
              </a:ext>
            </a:extLst>
          </p:cNvPr>
          <p:cNvSpPr>
            <a:spLocks noChangeArrowheads="1"/>
          </p:cNvSpPr>
          <p:nvPr/>
        </p:nvSpPr>
        <p:spPr bwMode="auto">
          <a:xfrm>
            <a:off x="3556920" y="2631074"/>
            <a:ext cx="22256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13: 14-16</a:t>
            </a:r>
          </a:p>
        </p:txBody>
      </p:sp>
      <p:sp>
        <p:nvSpPr>
          <p:cNvPr id="58" name="Rectangle 28">
            <a:extLst>
              <a:ext uri="{FF2B5EF4-FFF2-40B4-BE49-F238E27FC236}">
                <a16:creationId xmlns:a16="http://schemas.microsoft.com/office/drawing/2014/main" id="{D483B0D3-E2F5-44C4-81E0-D5A69ED073D9}"/>
              </a:ext>
            </a:extLst>
          </p:cNvPr>
          <p:cNvSpPr>
            <a:spLocks noChangeArrowheads="1"/>
          </p:cNvSpPr>
          <p:nvPr/>
        </p:nvSpPr>
        <p:spPr bwMode="auto">
          <a:xfrm>
            <a:off x="6419182" y="2640599"/>
            <a:ext cx="168910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15: 9-18</a:t>
            </a:r>
          </a:p>
        </p:txBody>
      </p:sp>
      <p:sp>
        <p:nvSpPr>
          <p:cNvPr id="59" name="Rectangle 34">
            <a:extLst>
              <a:ext uri="{FF2B5EF4-FFF2-40B4-BE49-F238E27FC236}">
                <a16:creationId xmlns:a16="http://schemas.microsoft.com/office/drawing/2014/main" id="{CDFA7AA4-04F4-476C-9A2D-5B4653814B19}"/>
              </a:ext>
            </a:extLst>
          </p:cNvPr>
          <p:cNvSpPr>
            <a:spLocks noChangeArrowheads="1"/>
          </p:cNvSpPr>
          <p:nvPr/>
        </p:nvSpPr>
        <p:spPr bwMode="auto">
          <a:xfrm>
            <a:off x="774032" y="2223087"/>
            <a:ext cx="219868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chemeClr val="folHlink"/>
                </a:solidFill>
                <a:latin typeface="Arial" panose="020B0604020202020204" pitchFamily="34" charset="0"/>
                <a:ea typeface="+mn-ea"/>
                <a:cs typeface="Arial" panose="020B0604020202020204" pitchFamily="34" charset="0"/>
              </a:rPr>
              <a:t>أبدي</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60" name="Rectangle 35">
            <a:extLst>
              <a:ext uri="{FF2B5EF4-FFF2-40B4-BE49-F238E27FC236}">
                <a16:creationId xmlns:a16="http://schemas.microsoft.com/office/drawing/2014/main" id="{7D55EA31-1E82-4B8C-94DA-8601D38FDF92}"/>
              </a:ext>
            </a:extLst>
          </p:cNvPr>
          <p:cNvSpPr>
            <a:spLocks noChangeArrowheads="1"/>
          </p:cNvSpPr>
          <p:nvPr/>
        </p:nvSpPr>
        <p:spPr bwMode="auto">
          <a:xfrm>
            <a:off x="3618832" y="2202449"/>
            <a:ext cx="21955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chemeClr val="folHlink"/>
                </a:solidFill>
                <a:latin typeface="Arial" panose="020B0604020202020204" pitchFamily="34" charset="0"/>
                <a:ea typeface="+mn-ea"/>
                <a:cs typeface="Arial" panose="020B0604020202020204" pitchFamily="34" charset="0"/>
              </a:rPr>
              <a:t>حرفي</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61" name="Rectangle 36">
            <a:extLst>
              <a:ext uri="{FF2B5EF4-FFF2-40B4-BE49-F238E27FC236}">
                <a16:creationId xmlns:a16="http://schemas.microsoft.com/office/drawing/2014/main" id="{DA8B6292-3D4E-4F12-8166-2DA08B4E86CD}"/>
              </a:ext>
            </a:extLst>
          </p:cNvPr>
          <p:cNvSpPr>
            <a:spLocks noChangeArrowheads="1"/>
          </p:cNvSpPr>
          <p:nvPr/>
        </p:nvSpPr>
        <p:spPr bwMode="auto">
          <a:xfrm>
            <a:off x="5652420" y="2218324"/>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JO" sz="2800" dirty="0">
                <a:solidFill>
                  <a:schemeClr val="folHlink"/>
                </a:solidFill>
                <a:latin typeface="Arial" panose="020B0604020202020204" pitchFamily="34" charset="0"/>
                <a:ea typeface="+mn-ea"/>
                <a:cs typeface="Arial" panose="020B0604020202020204" pitchFamily="34" charset="0"/>
              </a:rPr>
              <a:t>غير مشروط</a:t>
            </a:r>
            <a:endParaRPr lang="en-US" sz="2800" dirty="0">
              <a:solidFill>
                <a:schemeClr val="folHlink"/>
              </a:solidFill>
              <a:latin typeface="Arial" panose="020B0604020202020204" pitchFamily="34" charset="0"/>
              <a:ea typeface="+mn-ea"/>
              <a:cs typeface="Arial" panose="020B0604020202020204" pitchFamily="34" charset="0"/>
            </a:endParaRPr>
          </a:p>
        </p:txBody>
      </p:sp>
      <p:sp>
        <p:nvSpPr>
          <p:cNvPr id="62" name="Rectangle 6">
            <a:extLst>
              <a:ext uri="{FF2B5EF4-FFF2-40B4-BE49-F238E27FC236}">
                <a16:creationId xmlns:a16="http://schemas.microsoft.com/office/drawing/2014/main" id="{6F954A84-01F2-4042-9A16-2128576F2F52}"/>
              </a:ext>
            </a:extLst>
          </p:cNvPr>
          <p:cNvSpPr>
            <a:spLocks noChangeArrowheads="1"/>
          </p:cNvSpPr>
          <p:nvPr/>
        </p:nvSpPr>
        <p:spPr bwMode="auto">
          <a:xfrm>
            <a:off x="1123949" y="3264486"/>
            <a:ext cx="15732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أرض</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63" name="Line 8">
            <a:extLst>
              <a:ext uri="{FF2B5EF4-FFF2-40B4-BE49-F238E27FC236}">
                <a16:creationId xmlns:a16="http://schemas.microsoft.com/office/drawing/2014/main" id="{6FB9F965-DF4E-4A37-9D62-330CAEC298A9}"/>
              </a:ext>
            </a:extLst>
          </p:cNvPr>
          <p:cNvSpPr>
            <a:spLocks noChangeShapeType="1"/>
          </p:cNvSpPr>
          <p:nvPr/>
        </p:nvSpPr>
        <p:spPr bwMode="auto">
          <a:xfrm>
            <a:off x="1520824" y="3623261"/>
            <a:ext cx="6324600" cy="0"/>
          </a:xfrm>
          <a:prstGeom prst="line">
            <a:avLst/>
          </a:prstGeom>
          <a:noFill/>
          <a:ln w="50800">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64" name="Rectangle 18">
            <a:extLst>
              <a:ext uri="{FF2B5EF4-FFF2-40B4-BE49-F238E27FC236}">
                <a16:creationId xmlns:a16="http://schemas.microsoft.com/office/drawing/2014/main" id="{BCD12AC5-A144-4C54-8197-4A9EFFA05AA4}"/>
              </a:ext>
            </a:extLst>
          </p:cNvPr>
          <p:cNvSpPr>
            <a:spLocks noChangeArrowheads="1"/>
          </p:cNvSpPr>
          <p:nvPr/>
        </p:nvSpPr>
        <p:spPr bwMode="auto">
          <a:xfrm>
            <a:off x="3967162" y="3243849"/>
            <a:ext cx="15716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نسل</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65" name="Rectangle 19">
            <a:extLst>
              <a:ext uri="{FF2B5EF4-FFF2-40B4-BE49-F238E27FC236}">
                <a16:creationId xmlns:a16="http://schemas.microsoft.com/office/drawing/2014/main" id="{982AAAFE-5ED9-422F-9E0C-8BBD9DBF4AF0}"/>
              </a:ext>
            </a:extLst>
          </p:cNvPr>
          <p:cNvSpPr>
            <a:spLocks noChangeArrowheads="1"/>
          </p:cNvSpPr>
          <p:nvPr/>
        </p:nvSpPr>
        <p:spPr bwMode="auto">
          <a:xfrm>
            <a:off x="6134099" y="3259724"/>
            <a:ext cx="24876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800" dirty="0">
                <a:solidFill>
                  <a:srgbClr val="5BFF5B"/>
                </a:solidFill>
                <a:latin typeface="Arial" panose="020B0604020202020204" pitchFamily="34" charset="0"/>
                <a:ea typeface="+mn-ea"/>
                <a:cs typeface="Arial" panose="020B0604020202020204" pitchFamily="34" charset="0"/>
              </a:rPr>
              <a:t>بركة</a:t>
            </a:r>
            <a:endParaRPr lang="en-US" sz="2800" dirty="0">
              <a:solidFill>
                <a:srgbClr val="5BFF5B"/>
              </a:solidFill>
              <a:latin typeface="Arial" panose="020B0604020202020204" pitchFamily="34" charset="0"/>
              <a:ea typeface="+mn-ea"/>
              <a:cs typeface="Arial" panose="020B0604020202020204" pitchFamily="34" charset="0"/>
            </a:endParaRPr>
          </a:p>
        </p:txBody>
      </p:sp>
      <p:sp>
        <p:nvSpPr>
          <p:cNvPr id="66" name="Rectangle 21">
            <a:extLst>
              <a:ext uri="{FF2B5EF4-FFF2-40B4-BE49-F238E27FC236}">
                <a16:creationId xmlns:a16="http://schemas.microsoft.com/office/drawing/2014/main" id="{C78B69E8-4DAF-4C78-A19B-91C8882C51D1}"/>
              </a:ext>
            </a:extLst>
          </p:cNvPr>
          <p:cNvSpPr>
            <a:spLocks noChangeArrowheads="1"/>
          </p:cNvSpPr>
          <p:nvPr/>
        </p:nvSpPr>
        <p:spPr bwMode="auto">
          <a:xfrm>
            <a:off x="1081087" y="3693111"/>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1</a:t>
            </a:r>
          </a:p>
        </p:txBody>
      </p:sp>
      <p:sp>
        <p:nvSpPr>
          <p:cNvPr id="67" name="Rectangle 25">
            <a:extLst>
              <a:ext uri="{FF2B5EF4-FFF2-40B4-BE49-F238E27FC236}">
                <a16:creationId xmlns:a16="http://schemas.microsoft.com/office/drawing/2014/main" id="{1D32C18A-65B0-4602-9435-AAE95F0C35E3}"/>
              </a:ext>
            </a:extLst>
          </p:cNvPr>
          <p:cNvSpPr>
            <a:spLocks noChangeArrowheads="1"/>
          </p:cNvSpPr>
          <p:nvPr/>
        </p:nvSpPr>
        <p:spPr bwMode="auto">
          <a:xfrm>
            <a:off x="3900487" y="3696286"/>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2</a:t>
            </a:r>
          </a:p>
        </p:txBody>
      </p:sp>
      <p:sp>
        <p:nvSpPr>
          <p:cNvPr id="68" name="Rectangle 26">
            <a:extLst>
              <a:ext uri="{FF2B5EF4-FFF2-40B4-BE49-F238E27FC236}">
                <a16:creationId xmlns:a16="http://schemas.microsoft.com/office/drawing/2014/main" id="{DB203F61-051A-4F06-906C-75D02E2BBC7A}"/>
              </a:ext>
            </a:extLst>
          </p:cNvPr>
          <p:cNvSpPr>
            <a:spLocks noChangeArrowheads="1"/>
          </p:cNvSpPr>
          <p:nvPr/>
        </p:nvSpPr>
        <p:spPr bwMode="auto">
          <a:xfrm>
            <a:off x="6567487" y="3704224"/>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JO" sz="2000" dirty="0">
                <a:latin typeface="Arial" panose="020B0604020202020204" pitchFamily="34" charset="0"/>
                <a:ea typeface="+mn-ea"/>
                <a:cs typeface="Arial" panose="020B0604020202020204" pitchFamily="34" charset="0"/>
              </a:rPr>
              <a:t>تكوين 12: 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9220"/>
                                        </p:tgtEl>
                                        <p:attrNameLst>
                                          <p:attrName>style.visibility</p:attrName>
                                        </p:attrNameLst>
                                      </p:cBhvr>
                                      <p:to>
                                        <p:strVal val="visible"/>
                                      </p:to>
                                    </p:set>
                                    <p:anim calcmode="lin" valueType="num">
                                      <p:cBhvr additive="base">
                                        <p:cTn id="7" dur="500" fill="hold"/>
                                        <p:tgtEl>
                                          <p:spTgt spid="519220"/>
                                        </p:tgtEl>
                                        <p:attrNameLst>
                                          <p:attrName>ppt_x</p:attrName>
                                        </p:attrNameLst>
                                      </p:cBhvr>
                                      <p:tavLst>
                                        <p:tav tm="0">
                                          <p:val>
                                            <p:strVal val="1+#ppt_w/2"/>
                                          </p:val>
                                        </p:tav>
                                        <p:tav tm="100000">
                                          <p:val>
                                            <p:strVal val="#ppt_x"/>
                                          </p:val>
                                        </p:tav>
                                      </p:tavLst>
                                    </p:anim>
                                    <p:anim calcmode="lin" valueType="num">
                                      <p:cBhvr additive="base">
                                        <p:cTn id="8" dur="500" fill="hold"/>
                                        <p:tgtEl>
                                          <p:spTgt spid="5192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19218"/>
                                        </p:tgtEl>
                                        <p:attrNameLst>
                                          <p:attrName>style.visibility</p:attrName>
                                        </p:attrNameLst>
                                      </p:cBhvr>
                                      <p:to>
                                        <p:strVal val="visible"/>
                                      </p:to>
                                    </p:set>
                                    <p:animEffect transition="in" filter="fade">
                                      <p:cBhvr>
                                        <p:cTn id="13" dur="1000"/>
                                        <p:tgtEl>
                                          <p:spTgt spid="5192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9219"/>
                                        </p:tgtEl>
                                        <p:attrNameLst>
                                          <p:attrName>style.visibility</p:attrName>
                                        </p:attrNameLst>
                                      </p:cBhvr>
                                      <p:to>
                                        <p:strVal val="visible"/>
                                      </p:to>
                                    </p:set>
                                    <p:animEffect transition="in" filter="fade">
                                      <p:cBhvr>
                                        <p:cTn id="18" dur="1000"/>
                                        <p:tgtEl>
                                          <p:spTgt spid="5192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9215"/>
                                        </p:tgtEl>
                                        <p:attrNameLst>
                                          <p:attrName>style.visibility</p:attrName>
                                        </p:attrNameLst>
                                      </p:cBhvr>
                                      <p:to>
                                        <p:strVal val="visible"/>
                                      </p:to>
                                    </p:set>
                                    <p:animEffect transition="in" filter="fade">
                                      <p:cBhvr>
                                        <p:cTn id="23" dur="1000"/>
                                        <p:tgtEl>
                                          <p:spTgt spid="51921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9216"/>
                                        </p:tgtEl>
                                        <p:attrNameLst>
                                          <p:attrName>style.visibility</p:attrName>
                                        </p:attrNameLst>
                                      </p:cBhvr>
                                      <p:to>
                                        <p:strVal val="visible"/>
                                      </p:to>
                                    </p:set>
                                    <p:animEffect transition="in" filter="fade">
                                      <p:cBhvr>
                                        <p:cTn id="28" dur="1000"/>
                                        <p:tgtEl>
                                          <p:spTgt spid="5192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19217"/>
                                        </p:tgtEl>
                                        <p:attrNameLst>
                                          <p:attrName>style.visibility</p:attrName>
                                        </p:attrNameLst>
                                      </p:cBhvr>
                                      <p:to>
                                        <p:strVal val="visible"/>
                                      </p:to>
                                    </p:set>
                                    <p:animEffect transition="in" filter="fade">
                                      <p:cBhvr>
                                        <p:cTn id="33" dur="1000"/>
                                        <p:tgtEl>
                                          <p:spTgt spid="519217"/>
                                        </p:tgtEl>
                                      </p:cBhvr>
                                    </p:animEffect>
                                  </p:childTnLst>
                                </p:cTn>
                              </p:par>
                            </p:childTnLst>
                          </p:cTn>
                        </p:par>
                        <p:par>
                          <p:cTn id="34" fill="hold" nodeType="afterGroup">
                            <p:stCondLst>
                              <p:cond delay="1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childTnLst>
                                </p:cTn>
                              </p:par>
                            </p:childTnLst>
                          </p:cTn>
                        </p:par>
                        <p:par>
                          <p:cTn id="38" fill="hold" nodeType="afterGroup">
                            <p:stCondLst>
                              <p:cond delay="2000"/>
                            </p:stCondLst>
                            <p:childTnLst>
                              <p:par>
                                <p:cTn id="39" presetID="10" presetClass="entr" presetSubtype="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par>
                          <p:cTn id="42" fill="hold" nodeType="afterGroup">
                            <p:stCondLst>
                              <p:cond delay="3000"/>
                            </p:stCondLst>
                            <p:childTnLst>
                              <p:par>
                                <p:cTn id="43" presetID="10"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519197"/>
                                        </p:tgtEl>
                                        <p:attrNameLst>
                                          <p:attrName>style.visibility</p:attrName>
                                        </p:attrNameLst>
                                      </p:cBhvr>
                                      <p:to>
                                        <p:strVal val="visible"/>
                                      </p:to>
                                    </p:set>
                                    <p:anim calcmode="lin" valueType="num">
                                      <p:cBhvr>
                                        <p:cTn id="50" dur="1000" fill="hold"/>
                                        <p:tgtEl>
                                          <p:spTgt spid="519197"/>
                                        </p:tgtEl>
                                        <p:attrNameLst>
                                          <p:attrName>ppt_w</p:attrName>
                                        </p:attrNameLst>
                                      </p:cBhvr>
                                      <p:tavLst>
                                        <p:tav tm="0">
                                          <p:val>
                                            <p:strVal val="#ppt_w*0.70"/>
                                          </p:val>
                                        </p:tav>
                                        <p:tav tm="100000">
                                          <p:val>
                                            <p:strVal val="#ppt_w"/>
                                          </p:val>
                                        </p:tav>
                                      </p:tavLst>
                                    </p:anim>
                                    <p:anim calcmode="lin" valueType="num">
                                      <p:cBhvr>
                                        <p:cTn id="51" dur="1000" fill="hold"/>
                                        <p:tgtEl>
                                          <p:spTgt spid="519197"/>
                                        </p:tgtEl>
                                        <p:attrNameLst>
                                          <p:attrName>ppt_h</p:attrName>
                                        </p:attrNameLst>
                                      </p:cBhvr>
                                      <p:tavLst>
                                        <p:tav tm="0">
                                          <p:val>
                                            <p:strVal val="#ppt_h"/>
                                          </p:val>
                                        </p:tav>
                                        <p:tav tm="100000">
                                          <p:val>
                                            <p:strVal val="#ppt_h"/>
                                          </p:val>
                                        </p:tav>
                                      </p:tavLst>
                                    </p:anim>
                                    <p:animEffect transition="in" filter="fade">
                                      <p:cBhvr>
                                        <p:cTn id="52" dur="1000"/>
                                        <p:tgtEl>
                                          <p:spTgt spid="519197"/>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272" fill="hold" grpId="0" nodeType="clickEffect">
                                  <p:stCondLst>
                                    <p:cond delay="0"/>
                                  </p:stCondLst>
                                  <p:childTnLst>
                                    <p:set>
                                      <p:cBhvr>
                                        <p:cTn id="56" dur="1" fill="hold">
                                          <p:stCondLst>
                                            <p:cond delay="0"/>
                                          </p:stCondLst>
                                        </p:cTn>
                                        <p:tgtEl>
                                          <p:spTgt spid="59"/>
                                        </p:tgtEl>
                                        <p:attrNameLst>
                                          <p:attrName>style.visibility</p:attrName>
                                        </p:attrNameLst>
                                      </p:cBhvr>
                                      <p:to>
                                        <p:strVal val="visible"/>
                                      </p:to>
                                    </p:set>
                                    <p:anim calcmode="lin" valueType="num">
                                      <p:cBhvr>
                                        <p:cTn id="57" dur="500" fill="hold"/>
                                        <p:tgtEl>
                                          <p:spTgt spid="59"/>
                                        </p:tgtEl>
                                        <p:attrNameLst>
                                          <p:attrName>ppt_w</p:attrName>
                                        </p:attrNameLst>
                                      </p:cBhvr>
                                      <p:tavLst>
                                        <p:tav tm="0">
                                          <p:val>
                                            <p:strVal val="2/3*#ppt_w"/>
                                          </p:val>
                                        </p:tav>
                                        <p:tav tm="100000">
                                          <p:val>
                                            <p:strVal val="#ppt_w"/>
                                          </p:val>
                                        </p:tav>
                                      </p:tavLst>
                                    </p:anim>
                                    <p:anim calcmode="lin" valueType="num">
                                      <p:cBhvr>
                                        <p:cTn id="58" dur="500" fill="hold"/>
                                        <p:tgtEl>
                                          <p:spTgt spid="59"/>
                                        </p:tgtEl>
                                        <p:attrNameLst>
                                          <p:attrName>ppt_h</p:attrName>
                                        </p:attrNameLst>
                                      </p:cBhvr>
                                      <p:tavLst>
                                        <p:tav tm="0">
                                          <p:val>
                                            <p:strVal val="2/3*#ppt_h"/>
                                          </p:val>
                                        </p:tav>
                                        <p:tav tm="100000">
                                          <p:val>
                                            <p:strVal val="#ppt_h"/>
                                          </p:val>
                                        </p:tav>
                                      </p:tavLst>
                                    </p:anim>
                                  </p:childTnLst>
                                </p:cTn>
                              </p:par>
                            </p:childTnLst>
                          </p:cTn>
                        </p:par>
                        <p:par>
                          <p:cTn id="59" fill="hold">
                            <p:stCondLst>
                              <p:cond delay="500"/>
                            </p:stCondLst>
                            <p:childTnLst>
                              <p:par>
                                <p:cTn id="60" presetID="23" presetClass="entr" presetSubtype="272" fill="hold" grpId="0" nodeType="after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p:cTn id="62" dur="500" fill="hold"/>
                                        <p:tgtEl>
                                          <p:spTgt spid="60"/>
                                        </p:tgtEl>
                                        <p:attrNameLst>
                                          <p:attrName>ppt_w</p:attrName>
                                        </p:attrNameLst>
                                      </p:cBhvr>
                                      <p:tavLst>
                                        <p:tav tm="0">
                                          <p:val>
                                            <p:strVal val="2/3*#ppt_w"/>
                                          </p:val>
                                        </p:tav>
                                        <p:tav tm="100000">
                                          <p:val>
                                            <p:strVal val="#ppt_w"/>
                                          </p:val>
                                        </p:tav>
                                      </p:tavLst>
                                    </p:anim>
                                    <p:anim calcmode="lin" valueType="num">
                                      <p:cBhvr>
                                        <p:cTn id="63" dur="500" fill="hold"/>
                                        <p:tgtEl>
                                          <p:spTgt spid="60"/>
                                        </p:tgtEl>
                                        <p:attrNameLst>
                                          <p:attrName>ppt_h</p:attrName>
                                        </p:attrNameLst>
                                      </p:cBhvr>
                                      <p:tavLst>
                                        <p:tav tm="0">
                                          <p:val>
                                            <p:strVal val="2/3*#ppt_h"/>
                                          </p:val>
                                        </p:tav>
                                        <p:tav tm="100000">
                                          <p:val>
                                            <p:strVal val="#ppt_h"/>
                                          </p:val>
                                        </p:tav>
                                      </p:tavLst>
                                    </p:anim>
                                  </p:childTnLst>
                                </p:cTn>
                              </p:par>
                            </p:childTnLst>
                          </p:cTn>
                        </p:par>
                        <p:par>
                          <p:cTn id="64" fill="hold">
                            <p:stCondLst>
                              <p:cond delay="1000"/>
                            </p:stCondLst>
                            <p:childTnLst>
                              <p:par>
                                <p:cTn id="65" presetID="23" presetClass="entr" presetSubtype="272" fill="hold" grpId="0" nodeType="after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strVal val="2/3*#ppt_w"/>
                                          </p:val>
                                        </p:tav>
                                        <p:tav tm="100000">
                                          <p:val>
                                            <p:strVal val="#ppt_w"/>
                                          </p:val>
                                        </p:tav>
                                      </p:tavLst>
                                    </p:anim>
                                    <p:anim calcmode="lin" valueType="num">
                                      <p:cBhvr>
                                        <p:cTn id="68" dur="500" fill="hold"/>
                                        <p:tgtEl>
                                          <p:spTgt spid="61"/>
                                        </p:tgtEl>
                                        <p:attrNameLst>
                                          <p:attrName>ppt_h</p:attrName>
                                        </p:attrNameLst>
                                      </p:cBhvr>
                                      <p:tavLst>
                                        <p:tav tm="0">
                                          <p:val>
                                            <p:strVal val="2/3*#ppt_h"/>
                                          </p:val>
                                        </p:tav>
                                        <p:tav tm="100000">
                                          <p:val>
                                            <p:strVal val="#ppt_h"/>
                                          </p:val>
                                        </p:tav>
                                      </p:tavLst>
                                    </p:anim>
                                  </p:childTnLst>
                                </p:cTn>
                              </p:par>
                            </p:childTnLst>
                          </p:cTn>
                        </p:par>
                        <p:par>
                          <p:cTn id="69" fill="hold">
                            <p:stCondLst>
                              <p:cond delay="1500"/>
                            </p:stCondLst>
                            <p:childTnLst>
                              <p:par>
                                <p:cTn id="70" presetID="23" presetClass="entr" presetSubtype="272" fill="hold" grpId="0" nodeType="afterEffect">
                                  <p:stCondLst>
                                    <p:cond delay="0"/>
                                  </p:stCondLst>
                                  <p:childTnLst>
                                    <p:set>
                                      <p:cBhvr>
                                        <p:cTn id="71" dur="1" fill="hold">
                                          <p:stCondLst>
                                            <p:cond delay="0"/>
                                          </p:stCondLst>
                                        </p:cTn>
                                        <p:tgtEl>
                                          <p:spTgt spid="64"/>
                                        </p:tgtEl>
                                        <p:attrNameLst>
                                          <p:attrName>style.visibility</p:attrName>
                                        </p:attrNameLst>
                                      </p:cBhvr>
                                      <p:to>
                                        <p:strVal val="visible"/>
                                      </p:to>
                                    </p:set>
                                    <p:anim calcmode="lin" valueType="num">
                                      <p:cBhvr>
                                        <p:cTn id="72" dur="500" fill="hold"/>
                                        <p:tgtEl>
                                          <p:spTgt spid="64"/>
                                        </p:tgtEl>
                                        <p:attrNameLst>
                                          <p:attrName>ppt_w</p:attrName>
                                        </p:attrNameLst>
                                      </p:cBhvr>
                                      <p:tavLst>
                                        <p:tav tm="0">
                                          <p:val>
                                            <p:strVal val="2/3*#ppt_w"/>
                                          </p:val>
                                        </p:tav>
                                        <p:tav tm="100000">
                                          <p:val>
                                            <p:strVal val="#ppt_w"/>
                                          </p:val>
                                        </p:tav>
                                      </p:tavLst>
                                    </p:anim>
                                    <p:anim calcmode="lin" valueType="num">
                                      <p:cBhvr>
                                        <p:cTn id="73" dur="500" fill="hold"/>
                                        <p:tgtEl>
                                          <p:spTgt spid="64"/>
                                        </p:tgtEl>
                                        <p:attrNameLst>
                                          <p:attrName>ppt_h</p:attrName>
                                        </p:attrNameLst>
                                      </p:cBhvr>
                                      <p:tavLst>
                                        <p:tav tm="0">
                                          <p:val>
                                            <p:strVal val="2/3*#ppt_h"/>
                                          </p:val>
                                        </p:tav>
                                        <p:tav tm="100000">
                                          <p:val>
                                            <p:strVal val="#ppt_h"/>
                                          </p:val>
                                        </p:tav>
                                      </p:tavLst>
                                    </p:anim>
                                  </p:childTnLst>
                                </p:cTn>
                              </p:par>
                            </p:childTnLst>
                          </p:cTn>
                        </p:par>
                        <p:par>
                          <p:cTn id="74" fill="hold">
                            <p:stCondLst>
                              <p:cond delay="2000"/>
                            </p:stCondLst>
                            <p:childTnLst>
                              <p:par>
                                <p:cTn id="75" presetID="23" presetClass="entr" presetSubtype="272" fill="hold" grpId="0" nodeType="afterEffect">
                                  <p:stCondLst>
                                    <p:cond delay="0"/>
                                  </p:stCondLst>
                                  <p:childTnLst>
                                    <p:set>
                                      <p:cBhvr>
                                        <p:cTn id="76" dur="1" fill="hold">
                                          <p:stCondLst>
                                            <p:cond delay="0"/>
                                          </p:stCondLst>
                                        </p:cTn>
                                        <p:tgtEl>
                                          <p:spTgt spid="65"/>
                                        </p:tgtEl>
                                        <p:attrNameLst>
                                          <p:attrName>style.visibility</p:attrName>
                                        </p:attrNameLst>
                                      </p:cBhvr>
                                      <p:to>
                                        <p:strVal val="visible"/>
                                      </p:to>
                                    </p:set>
                                    <p:anim calcmode="lin" valueType="num">
                                      <p:cBhvr>
                                        <p:cTn id="77" dur="500" fill="hold"/>
                                        <p:tgtEl>
                                          <p:spTgt spid="65"/>
                                        </p:tgtEl>
                                        <p:attrNameLst>
                                          <p:attrName>ppt_w</p:attrName>
                                        </p:attrNameLst>
                                      </p:cBhvr>
                                      <p:tavLst>
                                        <p:tav tm="0">
                                          <p:val>
                                            <p:strVal val="2/3*#ppt_w"/>
                                          </p:val>
                                        </p:tav>
                                        <p:tav tm="100000">
                                          <p:val>
                                            <p:strVal val="#ppt_w"/>
                                          </p:val>
                                        </p:tav>
                                      </p:tavLst>
                                    </p:anim>
                                    <p:anim calcmode="lin" valueType="num">
                                      <p:cBhvr>
                                        <p:cTn id="78" dur="500" fill="hold"/>
                                        <p:tgtEl>
                                          <p:spTgt spid="6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97" grpId="0"/>
      <p:bldP spid="519215" grpId="0" animBg="1" autoUpdateAnimBg="0"/>
      <p:bldP spid="519216" grpId="0" animBg="1" autoUpdateAnimBg="0"/>
      <p:bldP spid="519217" grpId="0" animBg="1" autoUpdateAnimBg="0"/>
      <p:bldP spid="519218" grpId="0" animBg="1" autoUpdateAnimBg="0"/>
      <p:bldP spid="519219" grpId="0" animBg="1" autoUpdateAnimBg="0"/>
      <p:bldP spid="519220" grpId="0" animBg="1" autoUpdateAnimBg="0"/>
      <p:bldP spid="59" grpId="0" autoUpdateAnimBg="0"/>
      <p:bldP spid="60" grpId="0" autoUpdateAnimBg="0"/>
      <p:bldP spid="61" grpId="0" autoUpdateAnimBg="0"/>
      <p:bldP spid="62" grpId="0" autoUpdateAnimBg="0"/>
      <p:bldP spid="64" grpId="0" autoUpdateAnimBg="0"/>
      <p:bldP spid="6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4578"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24579"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Arial" panose="020B0604020202020204" pitchFamily="34" charset="0"/>
                <a:cs typeface="Arial" panose="020B0604020202020204" pitchFamily="34" charset="0"/>
              </a:rPr>
              <a:t>       </a:t>
            </a:r>
          </a:p>
        </p:txBody>
      </p:sp>
      <p:sp>
        <p:nvSpPr>
          <p:cNvPr id="24580"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Arial" panose="020B0604020202020204" pitchFamily="34" charset="0"/>
                <a:cs typeface="Arial" panose="020B0604020202020204" pitchFamily="34" charset="0"/>
              </a:rPr>
              <a:t>       </a:t>
            </a:r>
          </a:p>
        </p:txBody>
      </p:sp>
      <p:sp>
        <p:nvSpPr>
          <p:cNvPr id="24581"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Arial" panose="020B0604020202020204" pitchFamily="34" charset="0"/>
                <a:cs typeface="Arial" panose="020B0604020202020204" pitchFamily="34" charset="0"/>
              </a:rPr>
              <a:t>                   </a:t>
            </a:r>
          </a:p>
        </p:txBody>
      </p:sp>
      <p:sp>
        <p:nvSpPr>
          <p:cNvPr id="24582" name="Rectangle 7"/>
          <p:cNvSpPr>
            <a:spLocks noChangeArrowheads="1"/>
          </p:cNvSpPr>
          <p:nvPr/>
        </p:nvSpPr>
        <p:spPr bwMode="auto">
          <a:xfrm>
            <a:off x="2551113" y="2071688"/>
            <a:ext cx="24686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287752" name="Rectangle 8"/>
          <p:cNvSpPr>
            <a:spLocks noChangeArrowheads="1"/>
          </p:cNvSpPr>
          <p:nvPr/>
        </p:nvSpPr>
        <p:spPr bwMode="auto">
          <a:xfrm>
            <a:off x="3132666" y="2566988"/>
            <a:ext cx="2845330" cy="705321"/>
          </a:xfrm>
          <a:prstGeom prst="rect">
            <a:avLst/>
          </a:prstGeom>
          <a:noFill/>
          <a:ln w="12700">
            <a:noFill/>
            <a:miter lim="800000"/>
            <a:headEnd/>
            <a:tailEnd/>
          </a:ln>
          <a:effectLst/>
        </p:spPr>
        <p:txBody>
          <a:bodyPr wrap="none" lIns="90487" tIns="44450" rIns="90487" bIns="44450">
            <a:spAutoFit/>
          </a:bodyPr>
          <a:lstStyle/>
          <a:p>
            <a:pPr algn="ctr">
              <a:defRPr/>
            </a:pPr>
            <a:r>
              <a:rPr lang="ar-JO" sz="2000" dirty="0">
                <a:solidFill>
                  <a:srgbClr val="339933"/>
                </a:solidFill>
                <a:latin typeface="Arial" panose="020B0604020202020204" pitchFamily="34" charset="0"/>
                <a:ea typeface="+mn-ea"/>
                <a:cs typeface="Arial" panose="020B0604020202020204" pitchFamily="34" charset="0"/>
              </a:rPr>
              <a:t> اللوح الأول -</a:t>
            </a:r>
          </a:p>
          <a:p>
            <a:pPr algn="ctr">
              <a:defRPr/>
            </a:pPr>
            <a:r>
              <a:rPr lang="ar-JO" sz="2000" dirty="0">
                <a:solidFill>
                  <a:srgbClr val="339933"/>
                </a:solidFill>
                <a:latin typeface="Arial" panose="020B0604020202020204" pitchFamily="34" charset="0"/>
                <a:ea typeface="+mn-ea"/>
                <a:cs typeface="Arial" panose="020B0604020202020204" pitchFamily="34" charset="0"/>
              </a:rPr>
              <a:t>واجبات نحو الله (الأعداد 1-12)</a:t>
            </a:r>
          </a:p>
        </p:txBody>
      </p:sp>
      <p:sp>
        <p:nvSpPr>
          <p:cNvPr id="24584" name="Rectangle 9"/>
          <p:cNvSpPr>
            <a:spLocks noChangeArrowheads="1"/>
          </p:cNvSpPr>
          <p:nvPr/>
        </p:nvSpPr>
        <p:spPr bwMode="auto">
          <a:xfrm>
            <a:off x="2779713" y="2211388"/>
            <a:ext cx="37510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287754" name="Rectangle 10"/>
          <p:cNvSpPr>
            <a:spLocks noChangeArrowheads="1"/>
          </p:cNvSpPr>
          <p:nvPr/>
        </p:nvSpPr>
        <p:spPr bwMode="auto">
          <a:xfrm>
            <a:off x="2858631" y="3195638"/>
            <a:ext cx="3377526" cy="705321"/>
          </a:xfrm>
          <a:prstGeom prst="rect">
            <a:avLst/>
          </a:prstGeom>
          <a:noFill/>
          <a:ln w="12700">
            <a:noFill/>
            <a:miter lim="800000"/>
            <a:headEnd/>
            <a:tailEnd/>
          </a:ln>
          <a:effectLst/>
        </p:spPr>
        <p:txBody>
          <a:bodyPr wrap="none" lIns="90487" tIns="44450" rIns="90487" bIns="44450">
            <a:spAutoFit/>
          </a:bodyPr>
          <a:lstStyle/>
          <a:p>
            <a:pPr algn="ctr">
              <a:defRPr/>
            </a:pPr>
            <a:r>
              <a:rPr lang="en-US" sz="2000" dirty="0">
                <a:solidFill>
                  <a:srgbClr val="99FF99"/>
                </a:solidFill>
                <a:latin typeface="Arial" panose="020B0604020202020204" pitchFamily="34" charset="0"/>
                <a:cs typeface="Arial" panose="020B0604020202020204" pitchFamily="34" charset="0"/>
              </a:rPr>
              <a:t>  </a:t>
            </a:r>
            <a:r>
              <a:rPr lang="ar-JO" sz="2000" dirty="0">
                <a:solidFill>
                  <a:srgbClr val="99FF99"/>
                </a:solidFill>
                <a:latin typeface="Arial" panose="020B0604020202020204" pitchFamily="34" charset="0"/>
                <a:cs typeface="Arial" panose="020B0604020202020204" pitchFamily="34" charset="0"/>
              </a:rPr>
              <a:t>اللوح الثاني -</a:t>
            </a:r>
            <a:endParaRPr lang="en-US" sz="2000" dirty="0">
              <a:solidFill>
                <a:srgbClr val="99FF99"/>
              </a:solidFill>
              <a:latin typeface="Arial" panose="020B0604020202020204" pitchFamily="34" charset="0"/>
              <a:cs typeface="Arial" panose="020B0604020202020204" pitchFamily="34" charset="0"/>
            </a:endParaRPr>
          </a:p>
          <a:p>
            <a:pPr algn="ctr">
              <a:defRPr/>
            </a:pPr>
            <a:r>
              <a:rPr lang="ar-JO" sz="2000" dirty="0">
                <a:latin typeface="Arial" panose="020B0604020202020204" pitchFamily="34" charset="0"/>
                <a:cs typeface="Arial" panose="020B0604020202020204" pitchFamily="34" charset="0"/>
              </a:rPr>
              <a:t>واجبات نحو الإنسان (الأعداد 13-17)</a:t>
            </a:r>
            <a:endParaRPr lang="en-US" sz="2000" dirty="0">
              <a:latin typeface="Arial" panose="020B0604020202020204" pitchFamily="34" charset="0"/>
              <a:cs typeface="Arial" panose="020B0604020202020204" pitchFamily="34" charset="0"/>
            </a:endParaRPr>
          </a:p>
        </p:txBody>
      </p:sp>
      <p:sp>
        <p:nvSpPr>
          <p:cNvPr id="24586" name="Rectangle 11"/>
          <p:cNvSpPr>
            <a:spLocks noChangeArrowheads="1"/>
          </p:cNvSpPr>
          <p:nvPr/>
        </p:nvSpPr>
        <p:spPr bwMode="auto">
          <a:xfrm>
            <a:off x="2551113" y="3582988"/>
            <a:ext cx="5674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24587" name="Rectangle 14"/>
          <p:cNvSpPr>
            <a:spLocks noChangeArrowheads="1"/>
          </p:cNvSpPr>
          <p:nvPr/>
        </p:nvSpPr>
        <p:spPr bwMode="auto">
          <a:xfrm>
            <a:off x="2779713" y="5627688"/>
            <a:ext cx="4071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24588" name="Rectangle 15"/>
          <p:cNvSpPr>
            <a:spLocks noChangeArrowheads="1"/>
          </p:cNvSpPr>
          <p:nvPr/>
        </p:nvSpPr>
        <p:spPr bwMode="auto">
          <a:xfrm>
            <a:off x="3084513" y="674688"/>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Arial" panose="020B0604020202020204" pitchFamily="34" charset="0"/>
                <a:cs typeface="Arial" panose="020B0604020202020204" pitchFamily="34" charset="0"/>
              </a:rPr>
              <a:t>         </a:t>
            </a:r>
          </a:p>
        </p:txBody>
      </p:sp>
      <p:sp>
        <p:nvSpPr>
          <p:cNvPr id="24589" name="Rectangle 16"/>
          <p:cNvSpPr>
            <a:spLocks noChangeArrowheads="1"/>
          </p:cNvSpPr>
          <p:nvPr/>
        </p:nvSpPr>
        <p:spPr bwMode="auto">
          <a:xfrm>
            <a:off x="3084513" y="1054100"/>
            <a:ext cx="399147"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Arial" panose="020B0604020202020204" pitchFamily="34" charset="0"/>
                <a:cs typeface="Arial" panose="020B0604020202020204" pitchFamily="34" charset="0"/>
              </a:rPr>
              <a:t>     </a:t>
            </a:r>
          </a:p>
        </p:txBody>
      </p:sp>
      <p:sp>
        <p:nvSpPr>
          <p:cNvPr id="24590"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Arial" panose="020B0604020202020204" pitchFamily="34" charset="0"/>
                <a:cs typeface="Arial" panose="020B0604020202020204" pitchFamily="34" charset="0"/>
              </a:rPr>
              <a:t> </a:t>
            </a:r>
          </a:p>
        </p:txBody>
      </p:sp>
      <p:sp>
        <p:nvSpPr>
          <p:cNvPr id="287762"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7777" name="Rectangle 33"/>
          <p:cNvSpPr>
            <a:spLocks noChangeArrowheads="1"/>
          </p:cNvSpPr>
          <p:nvPr/>
        </p:nvSpPr>
        <p:spPr bwMode="auto">
          <a:xfrm>
            <a:off x="1660525" y="393700"/>
            <a:ext cx="5795963" cy="582613"/>
          </a:xfrm>
          <a:prstGeom prst="rect">
            <a:avLst/>
          </a:prstGeom>
          <a:noFill/>
          <a:ln w="12700">
            <a:noFill/>
            <a:miter lim="800000"/>
            <a:headEnd/>
            <a:tailEnd/>
          </a:ln>
          <a:effectLst/>
        </p:spPr>
        <p:txBody>
          <a:bodyPr lIns="90487" tIns="44450" rIns="90487" bIns="44450">
            <a:spAutoFit/>
          </a:bodyPr>
          <a:lstStyle/>
          <a:p>
            <a:pPr algn="ctr">
              <a:defRPr/>
            </a:pPr>
            <a:r>
              <a:rPr lang="ar-JO" altLang="ja-JP" sz="3200" dirty="0">
                <a:solidFill>
                  <a:schemeClr val="folHlink"/>
                </a:solidFill>
                <a:effectLst>
                  <a:outerShdw blurRad="50800" dist="88900" dir="2700000" algn="tl" rotWithShape="0">
                    <a:srgbClr val="000000"/>
                  </a:outerShdw>
                </a:effectLst>
                <a:latin typeface="Arial" panose="020B0604020202020204" pitchFamily="34" charset="0"/>
                <a:cs typeface="Arial" panose="020B0604020202020204" pitchFamily="34" charset="0"/>
              </a:rPr>
              <a:t>العهد الموسوي</a:t>
            </a:r>
            <a:endParaRPr lang="en-US" sz="3200" dirty="0">
              <a:solidFill>
                <a:schemeClr val="folHlink"/>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287779" name="Text Box 35"/>
          <p:cNvSpPr txBox="1">
            <a:spLocks noChangeArrowheads="1"/>
          </p:cNvSpPr>
          <p:nvPr/>
        </p:nvSpPr>
        <p:spPr bwMode="auto">
          <a:xfrm>
            <a:off x="482600" y="1016000"/>
            <a:ext cx="18415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altLang="ja-JP" sz="6600" b="0" dirty="0">
                <a:solidFill>
                  <a:schemeClr val="folHlink"/>
                </a:solidFill>
                <a:latin typeface="Arial" panose="020B0604020202020204" pitchFamily="34" charset="0"/>
                <a:cs typeface="Arial" panose="020B0604020202020204" pitchFamily="34" charset="0"/>
              </a:rPr>
              <a:t>أ</a:t>
            </a:r>
            <a:endParaRPr lang="en-US" sz="6600" b="0" dirty="0">
              <a:solidFill>
                <a:schemeClr val="folHlink"/>
              </a:solidFill>
              <a:latin typeface="Arial" panose="020B0604020202020204" pitchFamily="34" charset="0"/>
              <a:cs typeface="Arial" panose="020B0604020202020204" pitchFamily="34" charset="0"/>
            </a:endParaRPr>
          </a:p>
        </p:txBody>
      </p:sp>
      <p:sp>
        <p:nvSpPr>
          <p:cNvPr id="287782" name="Text Box 38"/>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altLang="ja-JP" sz="2800" dirty="0">
                <a:latin typeface="Arial" panose="020B0604020202020204" pitchFamily="34" charset="0"/>
                <a:cs typeface="Arial" panose="020B0604020202020204" pitchFamily="34" charset="0"/>
              </a:rPr>
              <a:t>الوصايا العشر</a:t>
            </a:r>
            <a:endParaRPr lang="en-US" sz="2800" dirty="0">
              <a:latin typeface="Arial" panose="020B0604020202020204" pitchFamily="34" charset="0"/>
              <a:cs typeface="Arial" panose="020B0604020202020204" pitchFamily="34" charset="0"/>
            </a:endParaRPr>
          </a:p>
        </p:txBody>
      </p:sp>
      <p:sp>
        <p:nvSpPr>
          <p:cNvPr id="24595" name="Text Box 47"/>
          <p:cNvSpPr txBox="1">
            <a:spLocks noChangeArrowheads="1"/>
          </p:cNvSpPr>
          <p:nvPr/>
        </p:nvSpPr>
        <p:spPr bwMode="auto">
          <a:xfrm>
            <a:off x="5753100" y="4140200"/>
            <a:ext cx="30607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Arial" panose="020B0604020202020204" pitchFamily="34" charset="0"/>
              <a:cs typeface="Arial" panose="020B0604020202020204" pitchFamily="34" charset="0"/>
            </a:endParaRPr>
          </a:p>
        </p:txBody>
      </p:sp>
      <p:sp>
        <p:nvSpPr>
          <p:cNvPr id="287793" name="Text Box 49"/>
          <p:cNvSpPr txBox="1">
            <a:spLocks noChangeArrowheads="1"/>
          </p:cNvSpPr>
          <p:nvPr/>
        </p:nvSpPr>
        <p:spPr bwMode="auto">
          <a:xfrm>
            <a:off x="2476500" y="4025900"/>
            <a:ext cx="6667500" cy="2516843"/>
          </a:xfrm>
          <a:prstGeom prst="rect">
            <a:avLst/>
          </a:prstGeom>
          <a:noFill/>
          <a:ln w="9525">
            <a:noFill/>
            <a:miter lim="800000"/>
            <a:headEnd/>
            <a:tailEnd/>
          </a:ln>
          <a:effectLst/>
        </p:spPr>
        <p:txBody>
          <a:bodyPr>
            <a:spAutoFit/>
          </a:bodyPr>
          <a:lstStyle/>
          <a:p>
            <a:pPr algn="r" rtl="1">
              <a:lnSpc>
                <a:spcPct val="50000"/>
              </a:lnSpc>
              <a:spcBef>
                <a:spcPct val="50000"/>
              </a:spcBef>
              <a:defRPr/>
            </a:pPr>
            <a:r>
              <a:rPr lang="ar-JO" sz="2400" dirty="0">
                <a:solidFill>
                  <a:schemeClr val="folHlink"/>
                </a:solidFill>
                <a:latin typeface="Arial" panose="020B0604020202020204" pitchFamily="34" charset="0"/>
                <a:ea typeface="+mn-ea"/>
                <a:cs typeface="Arial" panose="020B0604020202020204" pitchFamily="34" charset="0"/>
              </a:rPr>
              <a:t>إكرام الوالدين</a:t>
            </a:r>
            <a:endParaRPr lang="en-US" sz="2400" dirty="0">
              <a:solidFill>
                <a:schemeClr val="folHlink"/>
              </a:solidFill>
              <a:latin typeface="Arial" panose="020B0604020202020204" pitchFamily="34" charset="0"/>
              <a:ea typeface="+mn-ea"/>
              <a:cs typeface="Arial" panose="020B0604020202020204" pitchFamily="34" charset="0"/>
            </a:endParaRPr>
          </a:p>
          <a:p>
            <a:pPr algn="r" rtl="1">
              <a:lnSpc>
                <a:spcPct val="50000"/>
              </a:lnSpc>
              <a:spcBef>
                <a:spcPct val="50000"/>
              </a:spcBef>
              <a:defRPr/>
            </a:pPr>
            <a:r>
              <a:rPr lang="en-US" sz="2400" dirty="0">
                <a:solidFill>
                  <a:schemeClr val="folHlink"/>
                </a:solidFill>
                <a:latin typeface="Arial" panose="020B0604020202020204" pitchFamily="34" charset="0"/>
                <a:ea typeface="+mn-ea"/>
                <a:cs typeface="Arial" panose="020B0604020202020204" pitchFamily="34" charset="0"/>
              </a:rPr>
              <a:t>   </a:t>
            </a:r>
            <a:r>
              <a:rPr lang="ar-JO" sz="2400" dirty="0">
                <a:solidFill>
                  <a:schemeClr val="folHlink"/>
                </a:solidFill>
                <a:latin typeface="Arial" panose="020B0604020202020204" pitchFamily="34" charset="0"/>
                <a:ea typeface="+mn-ea"/>
                <a:cs typeface="Arial" panose="020B0604020202020204" pitchFamily="34" charset="0"/>
              </a:rPr>
              <a:t>الأعمال الممنوعة:</a:t>
            </a:r>
            <a:endParaRPr lang="en-US" sz="2400" dirty="0">
              <a:solidFill>
                <a:schemeClr val="folHlink"/>
              </a:solidFill>
              <a:latin typeface="Arial" panose="020B0604020202020204" pitchFamily="34" charset="0"/>
              <a:ea typeface="+mn-ea"/>
              <a:cs typeface="Arial" panose="020B0604020202020204" pitchFamily="34" charset="0"/>
            </a:endParaRPr>
          </a:p>
          <a:p>
            <a:pPr algn="r" rtl="1">
              <a:lnSpc>
                <a:spcPct val="50000"/>
              </a:lnSpc>
              <a:spcBef>
                <a:spcPct val="50000"/>
              </a:spcBef>
              <a:defRPr/>
            </a:pPr>
            <a:r>
              <a:rPr lang="en-US" sz="2400" dirty="0">
                <a:solidFill>
                  <a:schemeClr val="folHlink"/>
                </a:solidFill>
                <a:latin typeface="Arial" panose="020B0604020202020204" pitchFamily="34" charset="0"/>
                <a:ea typeface="+mn-ea"/>
                <a:cs typeface="Arial" panose="020B0604020202020204" pitchFamily="34" charset="0"/>
              </a:rPr>
              <a:t>         </a:t>
            </a:r>
            <a:r>
              <a:rPr lang="ar-JO" sz="2400" dirty="0">
                <a:solidFill>
                  <a:schemeClr val="folHlink"/>
                </a:solidFill>
                <a:latin typeface="Arial" panose="020B0604020202020204" pitchFamily="34" charset="0"/>
                <a:ea typeface="+mn-ea"/>
                <a:cs typeface="Arial" panose="020B0604020202020204" pitchFamily="34" charset="0"/>
              </a:rPr>
              <a:t>القتل</a:t>
            </a:r>
            <a:r>
              <a:rPr lang="en-US" sz="2400" dirty="0">
                <a:solidFill>
                  <a:schemeClr val="folHlink"/>
                </a:solidFill>
                <a:latin typeface="Arial" panose="020B0604020202020204" pitchFamily="34" charset="0"/>
                <a:ea typeface="+mn-ea"/>
                <a:cs typeface="Arial" panose="020B0604020202020204" pitchFamily="34" charset="0"/>
              </a:rPr>
              <a:t> </a:t>
            </a:r>
          </a:p>
          <a:p>
            <a:pPr algn="r" rtl="1">
              <a:lnSpc>
                <a:spcPct val="50000"/>
              </a:lnSpc>
              <a:spcBef>
                <a:spcPct val="50000"/>
              </a:spcBef>
              <a:defRPr/>
            </a:pPr>
            <a:r>
              <a:rPr lang="en-US" sz="2400" dirty="0">
                <a:solidFill>
                  <a:schemeClr val="folHlink"/>
                </a:solidFill>
                <a:latin typeface="Arial" panose="020B0604020202020204" pitchFamily="34" charset="0"/>
                <a:ea typeface="+mn-ea"/>
                <a:cs typeface="Arial" panose="020B0604020202020204" pitchFamily="34" charset="0"/>
              </a:rPr>
              <a:t>           </a:t>
            </a:r>
            <a:r>
              <a:rPr lang="ar-JO" sz="2400" dirty="0">
                <a:solidFill>
                  <a:schemeClr val="folHlink"/>
                </a:solidFill>
                <a:latin typeface="Arial" panose="020B0604020202020204" pitchFamily="34" charset="0"/>
                <a:ea typeface="+mn-ea"/>
                <a:cs typeface="Arial" panose="020B0604020202020204" pitchFamily="34" charset="0"/>
              </a:rPr>
              <a:t>الزنا</a:t>
            </a:r>
            <a:r>
              <a:rPr lang="en-US" sz="2400" dirty="0">
                <a:solidFill>
                  <a:schemeClr val="folHlink"/>
                </a:solidFill>
                <a:latin typeface="Arial" panose="020B0604020202020204" pitchFamily="34" charset="0"/>
                <a:ea typeface="+mn-ea"/>
                <a:cs typeface="Arial" panose="020B0604020202020204" pitchFamily="34" charset="0"/>
              </a:rPr>
              <a:t>  </a:t>
            </a:r>
          </a:p>
          <a:p>
            <a:pPr algn="r" rtl="1">
              <a:lnSpc>
                <a:spcPct val="50000"/>
              </a:lnSpc>
              <a:spcBef>
                <a:spcPct val="50000"/>
              </a:spcBef>
              <a:defRPr/>
            </a:pPr>
            <a:r>
              <a:rPr lang="en-US" sz="2400" dirty="0">
                <a:solidFill>
                  <a:schemeClr val="folHlink"/>
                </a:solidFill>
                <a:latin typeface="Arial" panose="020B0604020202020204" pitchFamily="34" charset="0"/>
                <a:ea typeface="+mn-ea"/>
                <a:cs typeface="Arial" panose="020B0604020202020204" pitchFamily="34" charset="0"/>
              </a:rPr>
              <a:t>              </a:t>
            </a:r>
            <a:r>
              <a:rPr lang="ar-JO" sz="2400" dirty="0">
                <a:solidFill>
                  <a:schemeClr val="folHlink"/>
                </a:solidFill>
                <a:latin typeface="Arial" panose="020B0604020202020204" pitchFamily="34" charset="0"/>
                <a:ea typeface="+mn-ea"/>
                <a:cs typeface="Arial" panose="020B0604020202020204" pitchFamily="34" charset="0"/>
              </a:rPr>
              <a:t>السرقة</a:t>
            </a:r>
            <a:r>
              <a:rPr lang="en-US" sz="2400" dirty="0">
                <a:solidFill>
                  <a:schemeClr val="folHlink"/>
                </a:solidFill>
                <a:latin typeface="Arial" panose="020B0604020202020204" pitchFamily="34" charset="0"/>
                <a:ea typeface="+mn-ea"/>
                <a:cs typeface="Arial" panose="020B0604020202020204" pitchFamily="34" charset="0"/>
              </a:rPr>
              <a:t> </a:t>
            </a:r>
          </a:p>
          <a:p>
            <a:pPr algn="r" rtl="1">
              <a:lnSpc>
                <a:spcPct val="50000"/>
              </a:lnSpc>
              <a:spcBef>
                <a:spcPct val="50000"/>
              </a:spcBef>
              <a:defRPr/>
            </a:pPr>
            <a:r>
              <a:rPr lang="en-US" sz="2400" dirty="0">
                <a:solidFill>
                  <a:schemeClr val="folHlink"/>
                </a:solidFill>
                <a:latin typeface="Arial" panose="020B0604020202020204" pitchFamily="34" charset="0"/>
                <a:ea typeface="+mn-ea"/>
                <a:cs typeface="Arial" panose="020B0604020202020204" pitchFamily="34" charset="0"/>
              </a:rPr>
              <a:t>                </a:t>
            </a:r>
            <a:r>
              <a:rPr lang="ar-JO" sz="2400" dirty="0">
                <a:solidFill>
                  <a:schemeClr val="folHlink"/>
                </a:solidFill>
                <a:latin typeface="Arial" panose="020B0604020202020204" pitchFamily="34" charset="0"/>
                <a:ea typeface="+mn-ea"/>
                <a:cs typeface="Arial" panose="020B0604020202020204" pitchFamily="34" charset="0"/>
              </a:rPr>
              <a:t>الكذب وشهادة الزور</a:t>
            </a:r>
            <a:r>
              <a:rPr lang="en-US" sz="2400" dirty="0">
                <a:solidFill>
                  <a:schemeClr val="folHlink"/>
                </a:solidFill>
                <a:latin typeface="Arial" panose="020B0604020202020204" pitchFamily="34" charset="0"/>
                <a:ea typeface="+mn-ea"/>
                <a:cs typeface="Arial" panose="020B0604020202020204" pitchFamily="34" charset="0"/>
              </a:rPr>
              <a:t> </a:t>
            </a:r>
          </a:p>
          <a:p>
            <a:pPr algn="r" rtl="1">
              <a:lnSpc>
                <a:spcPct val="50000"/>
              </a:lnSpc>
              <a:spcBef>
                <a:spcPct val="50000"/>
              </a:spcBef>
              <a:defRPr/>
            </a:pPr>
            <a:r>
              <a:rPr lang="en-US" sz="2400" dirty="0">
                <a:solidFill>
                  <a:schemeClr val="folHlink"/>
                </a:solidFill>
                <a:latin typeface="Arial" panose="020B0604020202020204" pitchFamily="34" charset="0"/>
                <a:ea typeface="+mn-ea"/>
                <a:cs typeface="Arial" panose="020B0604020202020204" pitchFamily="34" charset="0"/>
              </a:rPr>
              <a:t>                   </a:t>
            </a:r>
            <a:r>
              <a:rPr lang="ar-JO" sz="2400" dirty="0">
                <a:solidFill>
                  <a:schemeClr val="folHlink"/>
                </a:solidFill>
                <a:latin typeface="Arial" panose="020B0604020202020204" pitchFamily="34" charset="0"/>
                <a:ea typeface="+mn-ea"/>
                <a:cs typeface="Arial" panose="020B0604020202020204" pitchFamily="34" charset="0"/>
              </a:rPr>
              <a:t>اشتهاء الأشخاص والأشياء</a:t>
            </a:r>
            <a:endParaRPr lang="en-US" sz="2400" dirty="0">
              <a:solidFill>
                <a:schemeClr val="folHlink"/>
              </a:solidFill>
              <a:latin typeface="Arial" panose="020B0604020202020204" pitchFamily="34" charset="0"/>
              <a:ea typeface="+mn-ea"/>
              <a:cs typeface="Arial" panose="020B0604020202020204" pitchFamily="34" charset="0"/>
            </a:endParaRPr>
          </a:p>
        </p:txBody>
      </p:sp>
      <p:grpSp>
        <p:nvGrpSpPr>
          <p:cNvPr id="24597" name="Group 50"/>
          <p:cNvGrpSpPr>
            <a:grpSpLocks/>
          </p:cNvGrpSpPr>
          <p:nvPr/>
        </p:nvGrpSpPr>
        <p:grpSpPr bwMode="auto">
          <a:xfrm>
            <a:off x="711200" y="1970088"/>
            <a:ext cx="2946400" cy="4570412"/>
            <a:chOff x="448" y="1241"/>
            <a:chExt cx="1856" cy="2879"/>
          </a:xfrm>
        </p:grpSpPr>
        <p:sp>
          <p:nvSpPr>
            <p:cNvPr id="287795" name="Line 51"/>
            <p:cNvSpPr>
              <a:spLocks noChangeShapeType="1"/>
            </p:cNvSpPr>
            <p:nvPr/>
          </p:nvSpPr>
          <p:spPr bwMode="auto">
            <a:xfrm>
              <a:off x="448" y="1241"/>
              <a:ext cx="1856" cy="2879"/>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287796" name="Line 52"/>
            <p:cNvSpPr>
              <a:spLocks noChangeShapeType="1"/>
            </p:cNvSpPr>
            <p:nvPr/>
          </p:nvSpPr>
          <p:spPr bwMode="auto">
            <a:xfrm>
              <a:off x="456" y="1248"/>
              <a:ext cx="616"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
        <p:nvSpPr>
          <p:cNvPr id="287797" name="Text Box 53"/>
          <p:cNvSpPr txBox="1">
            <a:spLocks noChangeArrowheads="1"/>
          </p:cNvSpPr>
          <p:nvPr/>
        </p:nvSpPr>
        <p:spPr bwMode="auto">
          <a:xfrm>
            <a:off x="682625" y="2054225"/>
            <a:ext cx="1719263"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400" dirty="0">
                <a:solidFill>
                  <a:schemeClr val="folHlink"/>
                </a:solidFill>
                <a:latin typeface="Arial" panose="020B0604020202020204" pitchFamily="34" charset="0"/>
                <a:ea typeface="+mn-ea"/>
                <a:cs typeface="Arial" panose="020B0604020202020204" pitchFamily="34" charset="0"/>
              </a:rPr>
              <a:t>أخلاقي</a:t>
            </a:r>
            <a:endParaRPr lang="en-US" sz="2400" dirty="0">
              <a:solidFill>
                <a:schemeClr val="folHlink"/>
              </a:solidFill>
              <a:latin typeface="Arial" panose="020B0604020202020204" pitchFamily="34" charset="0"/>
              <a:ea typeface="+mn-ea"/>
              <a:cs typeface="Arial" panose="020B0604020202020204" pitchFamily="34" charset="0"/>
            </a:endParaRPr>
          </a:p>
        </p:txBody>
      </p:sp>
      <p:sp>
        <p:nvSpPr>
          <p:cNvPr id="287800" name="Rectangle 56"/>
          <p:cNvSpPr>
            <a:spLocks noChangeArrowheads="1"/>
          </p:cNvSpPr>
          <p:nvPr/>
        </p:nvSpPr>
        <p:spPr bwMode="auto">
          <a:xfrm>
            <a:off x="3440242" y="1008063"/>
            <a:ext cx="2271454"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ar-JO" sz="1900" dirty="0">
                <a:solidFill>
                  <a:schemeClr val="folHlink"/>
                </a:solidFill>
                <a:latin typeface="Arial" panose="020B0604020202020204" pitchFamily="34" charset="0"/>
                <a:cs typeface="Arial" panose="020B0604020202020204" pitchFamily="34" charset="0"/>
              </a:rPr>
              <a:t>سفر الخروج الإصحاح 20</a:t>
            </a:r>
            <a:endParaRPr lang="en-US" sz="1900" dirty="0">
              <a:solidFill>
                <a:schemeClr val="folHlink"/>
              </a:solidFill>
              <a:latin typeface="Arial" panose="020B0604020202020204" pitchFamily="34" charset="0"/>
              <a:cs typeface="Arial" panose="020B0604020202020204" pitchFamily="34" charset="0"/>
            </a:endParaRPr>
          </a:p>
          <a:p>
            <a:pPr algn="ctr">
              <a:defRPr/>
            </a:pPr>
            <a:r>
              <a:rPr lang="ar-JO" sz="2500" dirty="0">
                <a:latin typeface="Arial" panose="020B0604020202020204" pitchFamily="34" charset="0"/>
                <a:cs typeface="Arial" panose="020B0604020202020204" pitchFamily="34" charset="0"/>
              </a:rPr>
              <a:t>الوصايا العشر</a:t>
            </a:r>
            <a:endParaRPr lang="en-US" sz="1900" dirty="0">
              <a:solidFill>
                <a:schemeClr val="folHlink"/>
              </a:solidFill>
              <a:latin typeface="Arial" panose="020B0604020202020204" pitchFamily="34" charset="0"/>
              <a:cs typeface="Arial" panose="020B0604020202020204" pitchFamily="34" charset="0"/>
            </a:endParaRPr>
          </a:p>
        </p:txBody>
      </p:sp>
      <p:grpSp>
        <p:nvGrpSpPr>
          <p:cNvPr id="24600" name="Group 71"/>
          <p:cNvGrpSpPr>
            <a:grpSpLocks/>
          </p:cNvGrpSpPr>
          <p:nvPr/>
        </p:nvGrpSpPr>
        <p:grpSpPr bwMode="auto">
          <a:xfrm>
            <a:off x="7127875" y="304800"/>
            <a:ext cx="1470025" cy="1638300"/>
            <a:chOff x="4490" y="192"/>
            <a:chExt cx="926" cy="1032"/>
          </a:xfrm>
        </p:grpSpPr>
        <p:sp>
          <p:nvSpPr>
            <p:cNvPr id="287816" name="Rectangle 7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7817" name="Oval 7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7818" name="Rectangle 7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7819" name="Rectangle 7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7820" name="Oval 7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7821" name="Rectangle 7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4612" name="Rectangle 78"/>
            <p:cNvSpPr>
              <a:spLocks noChangeArrowheads="1"/>
            </p:cNvSpPr>
            <p:nvPr/>
          </p:nvSpPr>
          <p:spPr bwMode="auto">
            <a:xfrm>
              <a:off x="4978" y="356"/>
              <a:ext cx="438" cy="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6</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8</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9</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10</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4613" name="Rectangle 79"/>
            <p:cNvSpPr>
              <a:spLocks noChangeArrowheads="1"/>
            </p:cNvSpPr>
            <p:nvPr/>
          </p:nvSpPr>
          <p:spPr bwMode="auto">
            <a:xfrm>
              <a:off x="4490" y="348"/>
              <a:ext cx="438" cy="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3</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4</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5</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24601" name="Text Box 83"/>
          <p:cNvSpPr txBox="1">
            <a:spLocks noChangeArrowheads="1"/>
          </p:cNvSpPr>
          <p:nvPr/>
        </p:nvSpPr>
        <p:spPr bwMode="auto">
          <a:xfrm>
            <a:off x="8666163" y="4535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FFFF"/>
              </a:solidFill>
              <a:latin typeface="Arial" panose="020B0604020202020204" pitchFamily="34" charset="0"/>
              <a:cs typeface="Arial" panose="020B0604020202020204" pitchFamily="34" charset="0"/>
            </a:endParaRPr>
          </a:p>
        </p:txBody>
      </p:sp>
      <p:sp>
        <p:nvSpPr>
          <p:cNvPr id="24602" name="Text Box 8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287829" name="Rectangle 8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287832" name="Rectangle 88"/>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06</a:t>
            </a:r>
          </a:p>
        </p:txBody>
      </p:sp>
      <p:sp>
        <p:nvSpPr>
          <p:cNvPr id="24605" name="Text Box 90"/>
          <p:cNvSpPr txBox="1">
            <a:spLocks noChangeArrowheads="1"/>
          </p:cNvSpPr>
          <p:nvPr/>
        </p:nvSpPr>
        <p:spPr bwMode="auto">
          <a:xfrm>
            <a:off x="8589963"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panose="020B0604020202020204" pitchFamily="34" charset="0"/>
                <a:cs typeface="Arial" panose="020B0604020202020204" pitchFamily="34" charset="0"/>
              </a:rPr>
              <a:t>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7754"/>
                                        </p:tgtEl>
                                        <p:attrNameLst>
                                          <p:attrName>style.visibility</p:attrName>
                                        </p:attrNameLst>
                                      </p:cBhvr>
                                      <p:to>
                                        <p:strVal val="visible"/>
                                      </p:to>
                                    </p:set>
                                    <p:anim calcmode="lin" valueType="num">
                                      <p:cBhvr>
                                        <p:cTn id="7" dur="500" fill="hold"/>
                                        <p:tgtEl>
                                          <p:spTgt spid="287754"/>
                                        </p:tgtEl>
                                        <p:attrNameLst>
                                          <p:attrName>ppt_w</p:attrName>
                                        </p:attrNameLst>
                                      </p:cBhvr>
                                      <p:tavLst>
                                        <p:tav tm="0">
                                          <p:val>
                                            <p:fltVal val="0"/>
                                          </p:val>
                                        </p:tav>
                                        <p:tav tm="100000">
                                          <p:val>
                                            <p:strVal val="#ppt_w"/>
                                          </p:val>
                                        </p:tav>
                                      </p:tavLst>
                                    </p:anim>
                                    <p:anim calcmode="lin" valueType="num">
                                      <p:cBhvr>
                                        <p:cTn id="8" dur="500" fill="hold"/>
                                        <p:tgtEl>
                                          <p:spTgt spid="287754"/>
                                        </p:tgtEl>
                                        <p:attrNameLst>
                                          <p:attrName>ppt_h</p:attrName>
                                        </p:attrNameLst>
                                      </p:cBhvr>
                                      <p:tavLst>
                                        <p:tav tm="0">
                                          <p:val>
                                            <p:fltVal val="0"/>
                                          </p:val>
                                        </p:tav>
                                        <p:tav tm="100000">
                                          <p:val>
                                            <p:strVal val="#ppt_h"/>
                                          </p:val>
                                        </p:tav>
                                      </p:tavLst>
                                    </p:anim>
                                    <p:anim calcmode="lin" valueType="num">
                                      <p:cBhvr>
                                        <p:cTn id="9" dur="500" fill="hold"/>
                                        <p:tgtEl>
                                          <p:spTgt spid="287754"/>
                                        </p:tgtEl>
                                        <p:attrNameLst>
                                          <p:attrName>ppt_x</p:attrName>
                                        </p:attrNameLst>
                                      </p:cBhvr>
                                      <p:tavLst>
                                        <p:tav tm="0">
                                          <p:val>
                                            <p:fltVal val="0.5"/>
                                          </p:val>
                                        </p:tav>
                                        <p:tav tm="100000">
                                          <p:val>
                                            <p:strVal val="#ppt_x"/>
                                          </p:val>
                                        </p:tav>
                                      </p:tavLst>
                                    </p:anim>
                                    <p:anim calcmode="lin" valueType="num">
                                      <p:cBhvr>
                                        <p:cTn id="10" dur="500" fill="hold"/>
                                        <p:tgtEl>
                                          <p:spTgt spid="28775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87793">
                                            <p:txEl>
                                              <p:pRg st="0" end="0"/>
                                            </p:txEl>
                                          </p:spTgt>
                                        </p:tgtEl>
                                        <p:attrNameLst>
                                          <p:attrName>style.visibility</p:attrName>
                                        </p:attrNameLst>
                                      </p:cBhvr>
                                      <p:to>
                                        <p:strVal val="visible"/>
                                      </p:to>
                                    </p:set>
                                    <p:animEffect transition="in" filter="box(out)">
                                      <p:cBhvr>
                                        <p:cTn id="15" dur="500"/>
                                        <p:tgtEl>
                                          <p:spTgt spid="28779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87793">
                                            <p:txEl>
                                              <p:pRg st="1" end="1"/>
                                            </p:txEl>
                                          </p:spTgt>
                                        </p:tgtEl>
                                        <p:attrNameLst>
                                          <p:attrName>style.visibility</p:attrName>
                                        </p:attrNameLst>
                                      </p:cBhvr>
                                      <p:to>
                                        <p:strVal val="visible"/>
                                      </p:to>
                                    </p:set>
                                    <p:animEffect transition="in" filter="box(out)">
                                      <p:cBhvr>
                                        <p:cTn id="20" dur="500"/>
                                        <p:tgtEl>
                                          <p:spTgt spid="28779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287793">
                                            <p:txEl>
                                              <p:pRg st="2" end="2"/>
                                            </p:txEl>
                                          </p:spTgt>
                                        </p:tgtEl>
                                        <p:attrNameLst>
                                          <p:attrName>style.visibility</p:attrName>
                                        </p:attrNameLst>
                                      </p:cBhvr>
                                      <p:to>
                                        <p:strVal val="visible"/>
                                      </p:to>
                                    </p:set>
                                    <p:animEffect transition="in" filter="box(out)">
                                      <p:cBhvr>
                                        <p:cTn id="25" dur="500"/>
                                        <p:tgtEl>
                                          <p:spTgt spid="28779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287793">
                                            <p:txEl>
                                              <p:pRg st="3" end="3"/>
                                            </p:txEl>
                                          </p:spTgt>
                                        </p:tgtEl>
                                        <p:attrNameLst>
                                          <p:attrName>style.visibility</p:attrName>
                                        </p:attrNameLst>
                                      </p:cBhvr>
                                      <p:to>
                                        <p:strVal val="visible"/>
                                      </p:to>
                                    </p:set>
                                    <p:animEffect transition="in" filter="box(out)">
                                      <p:cBhvr>
                                        <p:cTn id="30" dur="500"/>
                                        <p:tgtEl>
                                          <p:spTgt spid="28779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287793">
                                            <p:txEl>
                                              <p:pRg st="4" end="4"/>
                                            </p:txEl>
                                          </p:spTgt>
                                        </p:tgtEl>
                                        <p:attrNameLst>
                                          <p:attrName>style.visibility</p:attrName>
                                        </p:attrNameLst>
                                      </p:cBhvr>
                                      <p:to>
                                        <p:strVal val="visible"/>
                                      </p:to>
                                    </p:set>
                                    <p:animEffect transition="in" filter="box(out)">
                                      <p:cBhvr>
                                        <p:cTn id="35" dur="500"/>
                                        <p:tgtEl>
                                          <p:spTgt spid="28779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287793">
                                            <p:txEl>
                                              <p:pRg st="5" end="5"/>
                                            </p:txEl>
                                          </p:spTgt>
                                        </p:tgtEl>
                                        <p:attrNameLst>
                                          <p:attrName>style.visibility</p:attrName>
                                        </p:attrNameLst>
                                      </p:cBhvr>
                                      <p:to>
                                        <p:strVal val="visible"/>
                                      </p:to>
                                    </p:set>
                                    <p:animEffect transition="in" filter="box(out)">
                                      <p:cBhvr>
                                        <p:cTn id="40" dur="500"/>
                                        <p:tgtEl>
                                          <p:spTgt spid="28779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287793">
                                            <p:txEl>
                                              <p:pRg st="6" end="6"/>
                                            </p:txEl>
                                          </p:spTgt>
                                        </p:tgtEl>
                                        <p:attrNameLst>
                                          <p:attrName>style.visibility</p:attrName>
                                        </p:attrNameLst>
                                      </p:cBhvr>
                                      <p:to>
                                        <p:strVal val="visible"/>
                                      </p:to>
                                    </p:set>
                                    <p:animEffect transition="in" filter="box(out)">
                                      <p:cBhvr>
                                        <p:cTn id="45" dur="500"/>
                                        <p:tgtEl>
                                          <p:spTgt spid="2877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4" grpId="0" autoUpdateAnimBg="0"/>
      <p:bldP spid="287793"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grpSp>
        <p:nvGrpSpPr>
          <p:cNvPr id="153602" name="Group 3"/>
          <p:cNvGrpSpPr>
            <a:grpSpLocks/>
          </p:cNvGrpSpPr>
          <p:nvPr/>
        </p:nvGrpSpPr>
        <p:grpSpPr bwMode="auto">
          <a:xfrm>
            <a:off x="8146346" y="4983671"/>
            <a:ext cx="169428" cy="177800"/>
            <a:chOff x="4315" y="870"/>
            <a:chExt cx="147" cy="700"/>
          </a:xfrm>
        </p:grpSpPr>
        <p:sp>
          <p:nvSpPr>
            <p:cNvPr id="153653" name="Rectangle 4"/>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dirty="0">
                <a:solidFill>
                  <a:srgbClr val="FF262D"/>
                </a:solidFill>
                <a:latin typeface="Arial" panose="020B0604020202020204" pitchFamily="34" charset="0"/>
                <a:cs typeface="Arial" panose="020B0604020202020204" pitchFamily="34" charset="0"/>
              </a:endParaRPr>
            </a:p>
          </p:txBody>
        </p:sp>
        <p:sp>
          <p:nvSpPr>
            <p:cNvPr id="153654" name="Rectangle 5"/>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dirty="0">
                <a:solidFill>
                  <a:srgbClr val="FF262D"/>
                </a:solidFill>
                <a:latin typeface="Arial" panose="020B0604020202020204" pitchFamily="34" charset="0"/>
                <a:cs typeface="Arial" panose="020B0604020202020204" pitchFamily="34" charset="0"/>
              </a:endParaRPr>
            </a:p>
          </p:txBody>
        </p:sp>
      </p:grpSp>
      <p:grpSp>
        <p:nvGrpSpPr>
          <p:cNvPr id="153603" name="Group 6"/>
          <p:cNvGrpSpPr>
            <a:grpSpLocks/>
          </p:cNvGrpSpPr>
          <p:nvPr/>
        </p:nvGrpSpPr>
        <p:grpSpPr bwMode="auto">
          <a:xfrm>
            <a:off x="1627188" y="2182813"/>
            <a:ext cx="6045200" cy="3983037"/>
            <a:chOff x="610" y="1163"/>
            <a:chExt cx="4583" cy="2701"/>
          </a:xfrm>
        </p:grpSpPr>
        <p:sp>
          <p:nvSpPr>
            <p:cNvPr id="153649"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dirty="0">
                <a:solidFill>
                  <a:srgbClr val="00DFCA"/>
                </a:solidFill>
                <a:latin typeface="Arial" panose="020B0604020202020204" pitchFamily="34" charset="0"/>
                <a:cs typeface="Arial" panose="020B0604020202020204" pitchFamily="34" charset="0"/>
              </a:endParaRPr>
            </a:p>
          </p:txBody>
        </p:sp>
        <p:sp>
          <p:nvSpPr>
            <p:cNvPr id="651272"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1273" name="Rectangle 9"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153652"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dirty="0">
                <a:solidFill>
                  <a:srgbClr val="00DFCA"/>
                </a:solidFill>
                <a:latin typeface="Arial" panose="020B0604020202020204" pitchFamily="34" charset="0"/>
                <a:cs typeface="Arial" panose="020B0604020202020204" pitchFamily="34" charset="0"/>
              </a:endParaRPr>
            </a:p>
          </p:txBody>
        </p:sp>
      </p:grpSp>
      <p:grpSp>
        <p:nvGrpSpPr>
          <p:cNvPr id="153604" name="Group 11"/>
          <p:cNvGrpSpPr>
            <a:grpSpLocks/>
          </p:cNvGrpSpPr>
          <p:nvPr/>
        </p:nvGrpSpPr>
        <p:grpSpPr bwMode="auto">
          <a:xfrm>
            <a:off x="8146346" y="4983671"/>
            <a:ext cx="169428" cy="177800"/>
            <a:chOff x="4315" y="870"/>
            <a:chExt cx="147" cy="700"/>
          </a:xfrm>
        </p:grpSpPr>
        <p:sp>
          <p:nvSpPr>
            <p:cNvPr id="153647" name="Rectangle 12"/>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dirty="0">
                <a:solidFill>
                  <a:srgbClr val="FF262D"/>
                </a:solidFill>
                <a:latin typeface="Arial" panose="020B0604020202020204" pitchFamily="34" charset="0"/>
                <a:cs typeface="Arial" panose="020B0604020202020204" pitchFamily="34" charset="0"/>
              </a:endParaRPr>
            </a:p>
          </p:txBody>
        </p:sp>
        <p:sp>
          <p:nvSpPr>
            <p:cNvPr id="153648" name="Rectangle 13"/>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dirty="0">
                <a:solidFill>
                  <a:srgbClr val="FF262D"/>
                </a:solidFill>
                <a:latin typeface="Arial" panose="020B0604020202020204" pitchFamily="34" charset="0"/>
                <a:cs typeface="Arial" panose="020B0604020202020204" pitchFamily="34" charset="0"/>
              </a:endParaRPr>
            </a:p>
          </p:txBody>
        </p:sp>
      </p:grpSp>
      <p:sp>
        <p:nvSpPr>
          <p:cNvPr id="651278" name="Rectangle 14"/>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dirty="0">
              <a:solidFill>
                <a:srgbClr val="FF262D"/>
              </a:solidFill>
              <a:latin typeface="Arial" panose="020B0604020202020204" pitchFamily="34" charset="0"/>
              <a:ea typeface="+mn-ea"/>
              <a:cs typeface="Arial" panose="020B0604020202020204" pitchFamily="34" charset="0"/>
            </a:endParaRPr>
          </a:p>
        </p:txBody>
      </p:sp>
      <p:sp>
        <p:nvSpPr>
          <p:cNvPr id="651279" name="Rectangle 15"/>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dirty="0">
              <a:solidFill>
                <a:srgbClr val="FF262D"/>
              </a:solidFill>
              <a:latin typeface="Arial" panose="020B0604020202020204" pitchFamily="34" charset="0"/>
              <a:ea typeface="+mn-ea"/>
              <a:cs typeface="Arial" panose="020B0604020202020204" pitchFamily="34" charset="0"/>
            </a:endParaRPr>
          </a:p>
        </p:txBody>
      </p:sp>
      <p:sp>
        <p:nvSpPr>
          <p:cNvPr id="651280" name="Text Box 16"/>
          <p:cNvSpPr txBox="1">
            <a:spLocks noChangeArrowheads="1"/>
          </p:cNvSpPr>
          <p:nvPr/>
        </p:nvSpPr>
        <p:spPr bwMode="auto">
          <a:xfrm>
            <a:off x="2024063" y="2873375"/>
            <a:ext cx="5059362" cy="1569660"/>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4800" dirty="0">
                <a:solidFill>
                  <a:srgbClr val="08F220"/>
                </a:solidFill>
                <a:latin typeface="Arial" panose="020B0604020202020204" pitchFamily="34" charset="0"/>
                <a:cs typeface="Arial" panose="020B0604020202020204" pitchFamily="34" charset="0"/>
              </a:rPr>
              <a:t>نسيج من التسلسل الزمني للكتاب المقدس</a:t>
            </a:r>
          </a:p>
        </p:txBody>
      </p:sp>
      <p:grpSp>
        <p:nvGrpSpPr>
          <p:cNvPr id="153608" name="Group 18"/>
          <p:cNvGrpSpPr>
            <a:grpSpLocks/>
          </p:cNvGrpSpPr>
          <p:nvPr/>
        </p:nvGrpSpPr>
        <p:grpSpPr bwMode="auto">
          <a:xfrm>
            <a:off x="1949450" y="2236788"/>
            <a:ext cx="5273675" cy="3898900"/>
            <a:chOff x="1228" y="1409"/>
            <a:chExt cx="3322" cy="2456"/>
          </a:xfrm>
        </p:grpSpPr>
        <p:grpSp>
          <p:nvGrpSpPr>
            <p:cNvPr id="153615" name="Group 19"/>
            <p:cNvGrpSpPr>
              <a:grpSpLocks/>
            </p:cNvGrpSpPr>
            <p:nvPr/>
          </p:nvGrpSpPr>
          <p:grpSpPr bwMode="auto">
            <a:xfrm>
              <a:off x="1228" y="1409"/>
              <a:ext cx="3303" cy="119"/>
              <a:chOff x="1206" y="1392"/>
              <a:chExt cx="3303" cy="119"/>
            </a:xfrm>
          </p:grpSpPr>
          <p:sp>
            <p:nvSpPr>
              <p:cNvPr id="651284" name="AutoShape 20"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1285" name="AutoShape 21"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1286" name="AutoShape 22"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1287" name="AutoShape 23"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1288" name="AutoShape 24"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1289" name="AutoShape 25"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290" name="AutoShape 26"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291" name="AutoShape 27"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292" name="AutoShape 28"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293" name="AutoShape 29"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294" name="AutoShape 30"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1295" name="AutoShape 31"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1296" name="AutoShape 32"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1297" name="AutoShape 33"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1298" name="AutoShape 34"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grpSp>
        <p:grpSp>
          <p:nvGrpSpPr>
            <p:cNvPr id="153616" name="Group 35"/>
            <p:cNvGrpSpPr>
              <a:grpSpLocks/>
            </p:cNvGrpSpPr>
            <p:nvPr/>
          </p:nvGrpSpPr>
          <p:grpSpPr bwMode="auto">
            <a:xfrm>
              <a:off x="1243" y="3761"/>
              <a:ext cx="3307" cy="104"/>
              <a:chOff x="1231" y="3769"/>
              <a:chExt cx="3307" cy="104"/>
            </a:xfrm>
          </p:grpSpPr>
          <p:sp>
            <p:nvSpPr>
              <p:cNvPr id="651300" name="AutoShape 36" descr="Cork"/>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01" name="AutoShape 37" descr="Cork"/>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02" name="AutoShape 38" descr="Cork"/>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03" name="AutoShape 39" descr="Cork"/>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04" name="AutoShape 40" descr="Cork"/>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05" name="AutoShape 41" descr="Cork"/>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06" name="AutoShape 42" descr="Cork"/>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07" name="AutoShape 43" descr="Cork"/>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08" name="AutoShape 44" descr="Cork"/>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09" name="AutoShape 45" descr="Cork"/>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10" name="AutoShape 46" descr="Cork"/>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11" name="AutoShape 47" descr="Cork"/>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12" name="AutoShape 48" descr="Cork"/>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13" name="AutoShape 49" descr="Cork"/>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1314" name="AutoShape 50" descr="Cork"/>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grpSp>
      </p:grpSp>
      <p:sp>
        <p:nvSpPr>
          <p:cNvPr id="153609" name="Text Box 51"/>
          <p:cNvSpPr txBox="1">
            <a:spLocks noChangeArrowheads="1"/>
          </p:cNvSpPr>
          <p:nvPr/>
        </p:nvSpPr>
        <p:spPr bwMode="auto">
          <a:xfrm>
            <a:off x="82756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dirty="0">
                <a:solidFill>
                  <a:srgbClr val="FFE957"/>
                </a:solidFill>
                <a:latin typeface="Arial" panose="020B0604020202020204" pitchFamily="34" charset="0"/>
                <a:cs typeface="Arial" panose="020B0604020202020204" pitchFamily="34" charset="0"/>
              </a:rPr>
              <a:t> </a:t>
            </a:r>
            <a:endParaRPr lang="en-US" sz="2400" dirty="0">
              <a:solidFill>
                <a:srgbClr val="FFE957"/>
              </a:solidFill>
              <a:latin typeface="Arial" panose="020B0604020202020204" pitchFamily="34" charset="0"/>
              <a:cs typeface="Arial" panose="020B0604020202020204" pitchFamily="34" charset="0"/>
            </a:endParaRPr>
          </a:p>
        </p:txBody>
      </p:sp>
      <p:sp>
        <p:nvSpPr>
          <p:cNvPr id="651318" name="Text Box 54"/>
          <p:cNvSpPr txBox="1">
            <a:spLocks noChangeArrowheads="1"/>
          </p:cNvSpPr>
          <p:nvPr/>
        </p:nvSpPr>
        <p:spPr bwMode="auto">
          <a:xfrm>
            <a:off x="566738" y="198438"/>
            <a:ext cx="7932737"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ar-JO" sz="4800" dirty="0">
                <a:solidFill>
                  <a:srgbClr val="EEFF4B"/>
                </a:solidFill>
                <a:latin typeface="Arial" panose="020B0604020202020204" pitchFamily="34" charset="0"/>
                <a:cs typeface="Arial" panose="020B0604020202020204" pitchFamily="34" charset="0"/>
              </a:rPr>
              <a:t>تذكر أن هذا الخيط </a:t>
            </a:r>
          </a:p>
          <a:p>
            <a:pPr algn="ctr">
              <a:spcBef>
                <a:spcPts val="0"/>
              </a:spcBef>
              <a:defRPr/>
            </a:pPr>
            <a:r>
              <a:rPr lang="ar-JO" sz="4800" dirty="0">
                <a:solidFill>
                  <a:srgbClr val="EEFF4B"/>
                </a:solidFill>
                <a:latin typeface="Arial" panose="020B0604020202020204" pitchFamily="34" charset="0"/>
                <a:cs typeface="Arial" panose="020B0604020202020204" pitchFamily="34" charset="0"/>
              </a:rPr>
              <a:t>قد تم نسجه.</a:t>
            </a:r>
            <a:endParaRPr lang="en-US" sz="4400" dirty="0">
              <a:solidFill>
                <a:srgbClr val="EEFF4B"/>
              </a:solidFill>
              <a:latin typeface="Arial" panose="020B0604020202020204" pitchFamily="34" charset="0"/>
              <a:cs typeface="Arial" panose="020B0604020202020204" pitchFamily="34" charset="0"/>
            </a:endParaRPr>
          </a:p>
        </p:txBody>
      </p:sp>
      <p:sp>
        <p:nvSpPr>
          <p:cNvPr id="651321" name="Text Box 57"/>
          <p:cNvSpPr txBox="1">
            <a:spLocks noChangeArrowheads="1"/>
          </p:cNvSpPr>
          <p:nvPr/>
        </p:nvSpPr>
        <p:spPr bwMode="auto">
          <a:xfrm>
            <a:off x="303213" y="5280967"/>
            <a:ext cx="3233737" cy="461665"/>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JO" sz="2400" dirty="0">
                <a:solidFill>
                  <a:srgbClr val="FFFF00"/>
                </a:solidFill>
                <a:latin typeface="Arial" panose="020B0604020202020204" pitchFamily="34" charset="0"/>
                <a:ea typeface="+mn-ea"/>
                <a:cs typeface="Arial" panose="020B0604020202020204" pitchFamily="34" charset="0"/>
              </a:rPr>
              <a:t>الدراسة المساعدة #8</a:t>
            </a:r>
            <a:endParaRPr lang="en-US" sz="2400" dirty="0">
              <a:solidFill>
                <a:srgbClr val="FFFF00"/>
              </a:solidFill>
              <a:latin typeface="Arial" panose="020B0604020202020204" pitchFamily="34" charset="0"/>
              <a:ea typeface="+mn-ea"/>
              <a:cs typeface="Arial" panose="020B0604020202020204" pitchFamily="34" charset="0"/>
            </a:endParaRPr>
          </a:p>
        </p:txBody>
      </p:sp>
      <p:sp>
        <p:nvSpPr>
          <p:cNvPr id="153612" name="Text Box 58"/>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 </a:t>
            </a:r>
            <a:r>
              <a:rPr lang="en-US" sz="1000" dirty="0">
                <a:solidFill>
                  <a:srgbClr val="FFFFFF"/>
                </a:solidFill>
                <a:latin typeface="Arial" panose="020B0604020202020204" pitchFamily="34" charset="0"/>
                <a:cs typeface="Arial" panose="020B0604020202020204" pitchFamily="34" charset="0"/>
              </a:rPr>
              <a:t>2006</a:t>
            </a:r>
            <a:r>
              <a:rPr lang="en-US" sz="900" dirty="0">
                <a:solidFill>
                  <a:srgbClr val="FFFFFF"/>
                </a:solidFill>
                <a:latin typeface="Arial" panose="020B0604020202020204" pitchFamily="34" charset="0"/>
                <a:cs typeface="Arial" panose="020B0604020202020204" pitchFamily="34" charset="0"/>
              </a:rPr>
              <a:t> TBBMI</a:t>
            </a:r>
          </a:p>
        </p:txBody>
      </p:sp>
      <p:sp>
        <p:nvSpPr>
          <p:cNvPr id="651323" name="Rectangle 59"/>
          <p:cNvSpPr>
            <a:spLocks noChangeArrowheads="1"/>
          </p:cNvSpPr>
          <p:nvPr/>
        </p:nvSpPr>
        <p:spPr bwMode="auto">
          <a:xfrm>
            <a:off x="7509919" y="6525340"/>
            <a:ext cx="736099"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
        <p:nvSpPr>
          <p:cNvPr id="651326" name="Rectangle 62"/>
          <p:cNvSpPr>
            <a:spLocks noChangeArrowheads="1"/>
          </p:cNvSpPr>
          <p:nvPr/>
        </p:nvSpPr>
        <p:spPr bwMode="auto">
          <a:xfrm>
            <a:off x="8091488" y="6519863"/>
            <a:ext cx="325730" cy="246221"/>
          </a:xfrm>
          <a:prstGeom prst="rect">
            <a:avLst/>
          </a:prstGeom>
          <a:noFill/>
          <a:ln w="9525">
            <a:noFill/>
            <a:miter lim="800000"/>
            <a:headEnd/>
            <a:tailEnd/>
          </a:ln>
          <a:effectLst/>
        </p:spPr>
        <p:txBody>
          <a:bodyPr wrap="none">
            <a:spAutoFit/>
          </a:bodyPr>
          <a:lstStyle/>
          <a:p>
            <a:pP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69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1280"/>
                                        </p:tgtEl>
                                        <p:attrNameLst>
                                          <p:attrName>style.visibility</p:attrName>
                                        </p:attrNameLst>
                                      </p:cBhvr>
                                      <p:to>
                                        <p:strVal val="visible"/>
                                      </p:to>
                                    </p:set>
                                    <p:animEffect transition="in" filter="fade">
                                      <p:cBhvr>
                                        <p:cTn id="7" dur="1000"/>
                                        <p:tgtEl>
                                          <p:spTgt spid="651280"/>
                                        </p:tgtEl>
                                      </p:cBhvr>
                                    </p:animEffect>
                                  </p:childTnLst>
                                </p:cTn>
                              </p:par>
                            </p:childTnLst>
                          </p:cTn>
                        </p:par>
                        <p:par>
                          <p:cTn id="8" fill="hold" nodeType="afterGroup">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651321"/>
                                        </p:tgtEl>
                                        <p:attrNameLst>
                                          <p:attrName>style.visibility</p:attrName>
                                        </p:attrNameLst>
                                      </p:cBhvr>
                                      <p:to>
                                        <p:strVal val="visible"/>
                                      </p:to>
                                    </p:set>
                                    <p:anim calcmode="lin" valueType="num">
                                      <p:cBhvr additive="base">
                                        <p:cTn id="11" dur="500" fill="hold"/>
                                        <p:tgtEl>
                                          <p:spTgt spid="651321"/>
                                        </p:tgtEl>
                                        <p:attrNameLst>
                                          <p:attrName>ppt_x</p:attrName>
                                        </p:attrNameLst>
                                      </p:cBhvr>
                                      <p:tavLst>
                                        <p:tav tm="0">
                                          <p:val>
                                            <p:strVal val="1+#ppt_w/2"/>
                                          </p:val>
                                        </p:tav>
                                        <p:tav tm="100000">
                                          <p:val>
                                            <p:strVal val="#ppt_x"/>
                                          </p:val>
                                        </p:tav>
                                      </p:tavLst>
                                    </p:anim>
                                    <p:anim calcmode="lin" valueType="num">
                                      <p:cBhvr additive="base">
                                        <p:cTn id="12" dur="500" fill="hold"/>
                                        <p:tgtEl>
                                          <p:spTgt spid="6513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80" grpId="0" autoUpdateAnimBg="0"/>
      <p:bldP spid="651321"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2291" name="Text Box 3"/>
          <p:cNvSpPr txBox="1">
            <a:spLocks noChangeArrowheads="1"/>
          </p:cNvSpPr>
          <p:nvPr/>
        </p:nvSpPr>
        <p:spPr bwMode="auto">
          <a:xfrm>
            <a:off x="2024063" y="2873375"/>
            <a:ext cx="5059362" cy="1446550"/>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4400" dirty="0">
                <a:solidFill>
                  <a:srgbClr val="08F220"/>
                </a:solidFill>
                <a:latin typeface="Arial" panose="020B0604020202020204" pitchFamily="34" charset="0"/>
                <a:cs typeface="Arial" panose="020B0604020202020204" pitchFamily="34" charset="0"/>
              </a:rPr>
              <a:t>نسيج من التسلسل الزمني للكتاب المقدس</a:t>
            </a:r>
          </a:p>
        </p:txBody>
      </p:sp>
      <p:grpSp>
        <p:nvGrpSpPr>
          <p:cNvPr id="155651" name="Group 4"/>
          <p:cNvGrpSpPr>
            <a:grpSpLocks/>
          </p:cNvGrpSpPr>
          <p:nvPr/>
        </p:nvGrpSpPr>
        <p:grpSpPr bwMode="auto">
          <a:xfrm>
            <a:off x="8146346" y="4983671"/>
            <a:ext cx="169428" cy="177800"/>
            <a:chOff x="4315" y="870"/>
            <a:chExt cx="147" cy="700"/>
          </a:xfrm>
        </p:grpSpPr>
        <p:sp>
          <p:nvSpPr>
            <p:cNvPr id="155716" name="Rectangle 5"/>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panose="020B0604020202020204" pitchFamily="34" charset="0"/>
                <a:cs typeface="Arial" panose="020B0604020202020204" pitchFamily="34" charset="0"/>
              </a:endParaRPr>
            </a:p>
          </p:txBody>
        </p:sp>
        <p:sp>
          <p:nvSpPr>
            <p:cNvPr id="155717" name="Rectangle 6"/>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panose="020B0604020202020204" pitchFamily="34" charset="0"/>
                <a:cs typeface="Arial" panose="020B0604020202020204" pitchFamily="34" charset="0"/>
              </a:endParaRPr>
            </a:p>
          </p:txBody>
        </p:sp>
      </p:grpSp>
      <p:grpSp>
        <p:nvGrpSpPr>
          <p:cNvPr id="155652" name="Group 7"/>
          <p:cNvGrpSpPr>
            <a:grpSpLocks/>
          </p:cNvGrpSpPr>
          <p:nvPr/>
        </p:nvGrpSpPr>
        <p:grpSpPr bwMode="auto">
          <a:xfrm>
            <a:off x="1627188" y="2182813"/>
            <a:ext cx="6045200" cy="3983037"/>
            <a:chOff x="610" y="1163"/>
            <a:chExt cx="4583" cy="2701"/>
          </a:xfrm>
        </p:grpSpPr>
        <p:sp>
          <p:nvSpPr>
            <p:cNvPr id="155712"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panose="020B0604020202020204" pitchFamily="34" charset="0"/>
                <a:cs typeface="Arial" panose="020B0604020202020204" pitchFamily="34" charset="0"/>
              </a:endParaRPr>
            </a:p>
          </p:txBody>
        </p:sp>
        <p:sp>
          <p:nvSpPr>
            <p:cNvPr id="652297"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2298" name="Rectangle 10" descr="Oak"/>
            <p:cNvSpPr>
              <a:spLocks noChangeArrowheads="1"/>
            </p:cNvSpPr>
            <p:nvPr/>
          </p:nvSpPr>
          <p:spPr bwMode="auto">
            <a:xfrm>
              <a:off x="620" y="3701"/>
              <a:ext cx="4423" cy="155"/>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155715"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panose="020B0604020202020204" pitchFamily="34" charset="0"/>
                <a:cs typeface="Arial" panose="020B0604020202020204" pitchFamily="34" charset="0"/>
              </a:endParaRPr>
            </a:p>
          </p:txBody>
        </p:sp>
      </p:grpSp>
      <p:grpSp>
        <p:nvGrpSpPr>
          <p:cNvPr id="155653" name="Group 12"/>
          <p:cNvGrpSpPr>
            <a:grpSpLocks/>
          </p:cNvGrpSpPr>
          <p:nvPr/>
        </p:nvGrpSpPr>
        <p:grpSpPr bwMode="auto">
          <a:xfrm>
            <a:off x="8146346" y="4983671"/>
            <a:ext cx="169428" cy="177800"/>
            <a:chOff x="4315" y="870"/>
            <a:chExt cx="147" cy="700"/>
          </a:xfrm>
        </p:grpSpPr>
        <p:sp>
          <p:nvSpPr>
            <p:cNvPr id="155710" name="Rectangle 13"/>
            <p:cNvSpPr>
              <a:spLocks noChangeArrowheads="1"/>
            </p:cNvSpPr>
            <p:nvPr/>
          </p:nvSpPr>
          <p:spPr bwMode="auto">
            <a:xfrm rot="16200000">
              <a:off x="4389" y="796"/>
              <a:ext cx="0"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1100">
                <a:solidFill>
                  <a:srgbClr val="FF262D"/>
                </a:solidFill>
                <a:latin typeface="Arial" panose="020B0604020202020204" pitchFamily="34" charset="0"/>
                <a:cs typeface="Arial" panose="020B0604020202020204" pitchFamily="34" charset="0"/>
              </a:endParaRPr>
            </a:p>
          </p:txBody>
        </p:sp>
        <p:sp>
          <p:nvSpPr>
            <p:cNvPr id="155711" name="Rectangle 14"/>
            <p:cNvSpPr>
              <a:spLocks noChangeArrowheads="1"/>
            </p:cNvSpPr>
            <p:nvPr/>
          </p:nvSpPr>
          <p:spPr bwMode="auto">
            <a:xfrm rot="16200000">
              <a:off x="4104" y="1237"/>
              <a:ext cx="666"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panose="020B0604020202020204" pitchFamily="34" charset="0"/>
                <a:cs typeface="Arial" panose="020B0604020202020204" pitchFamily="34" charset="0"/>
              </a:endParaRPr>
            </a:p>
          </p:txBody>
        </p:sp>
      </p:grpSp>
      <p:sp>
        <p:nvSpPr>
          <p:cNvPr id="652303" name="Rectangle 15"/>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panose="020B0604020202020204" pitchFamily="34" charset="0"/>
              <a:ea typeface="+mn-ea"/>
              <a:cs typeface="Arial" panose="020B0604020202020204" pitchFamily="34" charset="0"/>
            </a:endParaRPr>
          </a:p>
        </p:txBody>
      </p:sp>
      <p:sp>
        <p:nvSpPr>
          <p:cNvPr id="652304" name="Rectangle 1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panose="020B0604020202020204" pitchFamily="34" charset="0"/>
              <a:ea typeface="+mn-ea"/>
              <a:cs typeface="Arial" panose="020B0604020202020204" pitchFamily="34" charset="0"/>
            </a:endParaRPr>
          </a:p>
        </p:txBody>
      </p:sp>
      <p:grpSp>
        <p:nvGrpSpPr>
          <p:cNvPr id="5" name="Group 71"/>
          <p:cNvGrpSpPr>
            <a:grpSpLocks/>
          </p:cNvGrpSpPr>
          <p:nvPr/>
        </p:nvGrpSpPr>
        <p:grpSpPr bwMode="auto">
          <a:xfrm>
            <a:off x="1855788" y="1868488"/>
            <a:ext cx="5432425" cy="4835525"/>
            <a:chOff x="1169" y="1177"/>
            <a:chExt cx="3422" cy="3046"/>
          </a:xfrm>
        </p:grpSpPr>
        <p:pic>
          <p:nvPicPr>
            <p:cNvPr id="155695" name="Picture 1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57" y="2671"/>
              <a:ext cx="2853"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6"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87" y="2598"/>
              <a:ext cx="290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7" name="Picture 1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027" y="2551"/>
              <a:ext cx="2937"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8" name="Picture 2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17" y="2670"/>
              <a:ext cx="2869"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699" name="Picture 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119" y="2642"/>
              <a:ext cx="2877"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0"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94" y="2698"/>
              <a:ext cx="286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1"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86" y="2624"/>
              <a:ext cx="276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2" name="Picture 2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417" y="2629"/>
              <a:ext cx="2804"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3"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447" y="2649"/>
              <a:ext cx="2822"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4"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013" y="2633"/>
              <a:ext cx="279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5" name="Picture 2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850" y="2634"/>
              <a:ext cx="284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6"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06" y="2663"/>
              <a:ext cx="286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7"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8" y="2671"/>
              <a:ext cx="2795"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8"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98" y="2650"/>
              <a:ext cx="2901"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5709"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 y="2664"/>
              <a:ext cx="2822" cy="1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55657" name="Group 32"/>
          <p:cNvGrpSpPr>
            <a:grpSpLocks/>
          </p:cNvGrpSpPr>
          <p:nvPr/>
        </p:nvGrpSpPr>
        <p:grpSpPr bwMode="auto">
          <a:xfrm>
            <a:off x="1949450" y="2236788"/>
            <a:ext cx="5273675" cy="3898900"/>
            <a:chOff x="1228" y="1409"/>
            <a:chExt cx="3322" cy="2456"/>
          </a:xfrm>
        </p:grpSpPr>
        <p:grpSp>
          <p:nvGrpSpPr>
            <p:cNvPr id="155663" name="Group 33"/>
            <p:cNvGrpSpPr>
              <a:grpSpLocks/>
            </p:cNvGrpSpPr>
            <p:nvPr/>
          </p:nvGrpSpPr>
          <p:grpSpPr bwMode="auto">
            <a:xfrm>
              <a:off x="1228" y="1409"/>
              <a:ext cx="3303" cy="119"/>
              <a:chOff x="1206" y="1392"/>
              <a:chExt cx="3303" cy="119"/>
            </a:xfrm>
          </p:grpSpPr>
          <p:sp>
            <p:nvSpPr>
              <p:cNvPr id="652322" name="AutoShape 34"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2323" name="AutoShape 35"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2324" name="AutoShape 36"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2325" name="AutoShape 37"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2326" name="AutoShape 38"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2327" name="AutoShape 39"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28" name="AutoShape 40"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29" name="AutoShape 41"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30" name="AutoShape 42"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31" name="AutoShape 43"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32" name="AutoShape 44"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2333" name="AutoShape 45"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2334" name="AutoShape 46"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2335" name="AutoShape 47"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2336" name="AutoShape 48"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grpSp>
        <p:grpSp>
          <p:nvGrpSpPr>
            <p:cNvPr id="155664" name="Group 49"/>
            <p:cNvGrpSpPr>
              <a:grpSpLocks/>
            </p:cNvGrpSpPr>
            <p:nvPr/>
          </p:nvGrpSpPr>
          <p:grpSpPr bwMode="auto">
            <a:xfrm>
              <a:off x="1243" y="3761"/>
              <a:ext cx="3307" cy="104"/>
              <a:chOff x="1231" y="3769"/>
              <a:chExt cx="3307" cy="104"/>
            </a:xfrm>
          </p:grpSpPr>
          <p:sp>
            <p:nvSpPr>
              <p:cNvPr id="652338" name="AutoShape 50"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39" name="AutoShape 51"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40" name="AutoShape 52"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41" name="AutoShape 53"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42" name="AutoShape 54"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43" name="AutoShape 55"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44" name="AutoShape 56"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45" name="AutoShape 57"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46" name="AutoShape 58"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47" name="AutoShape 59"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48" name="AutoShape 60"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49" name="AutoShape 61"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50" name="AutoShape 62"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51" name="AutoShape 63"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sp>
            <p:nvSpPr>
              <p:cNvPr id="652352" name="AutoShape 64"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mn-ea"/>
                  <a:cs typeface="Arial" panose="020B0604020202020204" pitchFamily="34" charset="0"/>
                </a:endParaRPr>
              </a:p>
            </p:txBody>
          </p:sp>
        </p:grpSp>
      </p:grpSp>
      <p:sp>
        <p:nvSpPr>
          <p:cNvPr id="155658" name="Text Box 66"/>
          <p:cNvSpPr txBox="1">
            <a:spLocks noChangeArrowheads="1"/>
          </p:cNvSpPr>
          <p:nvPr/>
        </p:nvSpPr>
        <p:spPr bwMode="auto">
          <a:xfrm>
            <a:off x="8027988" y="5133975"/>
            <a:ext cx="6286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latin typeface="Arial" panose="020B0604020202020204" pitchFamily="34" charset="0"/>
              <a:cs typeface="Arial" panose="020B0604020202020204" pitchFamily="34" charset="0"/>
            </a:endParaRPr>
          </a:p>
        </p:txBody>
      </p:sp>
      <p:sp>
        <p:nvSpPr>
          <p:cNvPr id="652355" name="Text Box 67"/>
          <p:cNvSpPr txBox="1">
            <a:spLocks noChangeArrowheads="1"/>
          </p:cNvSpPr>
          <p:nvPr/>
        </p:nvSpPr>
        <p:spPr bwMode="auto">
          <a:xfrm>
            <a:off x="566738" y="198438"/>
            <a:ext cx="7932737" cy="15557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ts val="0"/>
              </a:spcBef>
              <a:defRPr/>
            </a:pPr>
            <a:r>
              <a:rPr lang="ar-JO" sz="4800" dirty="0">
                <a:solidFill>
                  <a:srgbClr val="EEFF4B"/>
                </a:solidFill>
                <a:latin typeface="Arial" panose="020B0604020202020204" pitchFamily="34" charset="0"/>
                <a:cs typeface="Arial" panose="020B0604020202020204" pitchFamily="34" charset="0"/>
              </a:rPr>
              <a:t>تذكر أن هذا الخيط </a:t>
            </a:r>
          </a:p>
          <a:p>
            <a:pPr algn="ctr">
              <a:spcBef>
                <a:spcPts val="0"/>
              </a:spcBef>
              <a:defRPr/>
            </a:pPr>
            <a:r>
              <a:rPr lang="ar-JO" sz="4800" dirty="0">
                <a:solidFill>
                  <a:srgbClr val="EEFF4B"/>
                </a:solidFill>
                <a:latin typeface="Arial" panose="020B0604020202020204" pitchFamily="34" charset="0"/>
                <a:cs typeface="Arial" panose="020B0604020202020204" pitchFamily="34" charset="0"/>
              </a:rPr>
              <a:t>قد تم نسجه</a:t>
            </a:r>
            <a:endParaRPr lang="en-US" sz="4400" dirty="0">
              <a:solidFill>
                <a:srgbClr val="EEFF4B"/>
              </a:solidFill>
              <a:latin typeface="Arial" panose="020B0604020202020204" pitchFamily="34" charset="0"/>
              <a:cs typeface="Arial" panose="020B0604020202020204" pitchFamily="34" charset="0"/>
            </a:endParaRPr>
          </a:p>
        </p:txBody>
      </p:sp>
      <p:sp>
        <p:nvSpPr>
          <p:cNvPr id="155660" name="Text Box 68"/>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 </a:t>
            </a:r>
            <a:r>
              <a:rPr lang="en-US" sz="1000" dirty="0">
                <a:solidFill>
                  <a:srgbClr val="FFFFFF"/>
                </a:solidFill>
                <a:latin typeface="Arial" panose="020B0604020202020204" pitchFamily="34" charset="0"/>
                <a:cs typeface="Arial" panose="020B0604020202020204" pitchFamily="34" charset="0"/>
              </a:rPr>
              <a:t>2006</a:t>
            </a:r>
            <a:r>
              <a:rPr lang="en-US" sz="900" dirty="0">
                <a:solidFill>
                  <a:srgbClr val="FFFFFF"/>
                </a:solidFill>
                <a:latin typeface="Arial" panose="020B0604020202020204" pitchFamily="34" charset="0"/>
                <a:cs typeface="Arial" panose="020B0604020202020204" pitchFamily="34" charset="0"/>
              </a:rPr>
              <a:t> TBBMI</a:t>
            </a:r>
          </a:p>
        </p:txBody>
      </p:sp>
      <p:sp>
        <p:nvSpPr>
          <p:cNvPr id="652357" name="Rectangle 69"/>
          <p:cNvSpPr>
            <a:spLocks noChangeArrowheads="1"/>
          </p:cNvSpPr>
          <p:nvPr/>
        </p:nvSpPr>
        <p:spPr bwMode="auto">
          <a:xfrm>
            <a:off x="7509919" y="6525340"/>
            <a:ext cx="736099"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
        <p:nvSpPr>
          <p:cNvPr id="652358" name="Rectangle 70"/>
          <p:cNvSpPr>
            <a:spLocks noChangeArrowheads="1"/>
          </p:cNvSpPr>
          <p:nvPr/>
        </p:nvSpPr>
        <p:spPr bwMode="auto">
          <a:xfrm>
            <a:off x="8091488" y="6519863"/>
            <a:ext cx="325730" cy="246221"/>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70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descr="Walnut"/>
          <p:cNvSpPr>
            <a:spLocks noChangeArrowheads="1"/>
          </p:cNvSpPr>
          <p:nvPr/>
        </p:nvSpPr>
        <p:spPr bwMode="auto">
          <a:xfrm>
            <a:off x="1270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157698"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dirty="0">
              <a:solidFill>
                <a:srgbClr val="FF262D"/>
              </a:solidFill>
              <a:latin typeface="Arial" panose="020B0604020202020204" pitchFamily="34" charset="0"/>
              <a:cs typeface="Arial" panose="020B0604020202020204" pitchFamily="34" charset="0"/>
            </a:endParaRPr>
          </a:p>
        </p:txBody>
      </p:sp>
      <p:sp>
        <p:nvSpPr>
          <p:cNvPr id="157699"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dirty="0">
              <a:solidFill>
                <a:srgbClr val="FF262D"/>
              </a:solidFill>
              <a:latin typeface="Arial" panose="020B0604020202020204" pitchFamily="34" charset="0"/>
              <a:cs typeface="Arial" panose="020B0604020202020204" pitchFamily="34" charset="0"/>
            </a:endParaRPr>
          </a:p>
        </p:txBody>
      </p:sp>
      <p:sp>
        <p:nvSpPr>
          <p:cNvPr id="157700"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dirty="0">
              <a:solidFill>
                <a:srgbClr val="00DFCA"/>
              </a:solidFill>
              <a:latin typeface="Arial" panose="020B0604020202020204" pitchFamily="34" charset="0"/>
              <a:cs typeface="Arial" panose="020B0604020202020204" pitchFamily="34" charset="0"/>
            </a:endParaRPr>
          </a:p>
        </p:txBody>
      </p:sp>
      <p:sp>
        <p:nvSpPr>
          <p:cNvPr id="653318"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3342"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12700">
            <a:noFill/>
            <a:miter lim="800000"/>
            <a:headEnd/>
            <a:tailEnd/>
          </a:ln>
          <a:effectLst/>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pic>
        <p:nvPicPr>
          <p:cNvPr id="15770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dirty="0">
              <a:solidFill>
                <a:srgbClr val="00DFCA"/>
              </a:solidFill>
              <a:latin typeface="Arial" panose="020B0604020202020204" pitchFamily="34" charset="0"/>
              <a:cs typeface="Arial" panose="020B0604020202020204" pitchFamily="34" charset="0"/>
            </a:endParaRPr>
          </a:p>
        </p:txBody>
      </p:sp>
      <p:sp>
        <p:nvSpPr>
          <p:cNvPr id="157706"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dirty="0">
              <a:solidFill>
                <a:srgbClr val="FF262D"/>
              </a:solidFill>
              <a:latin typeface="Arial" panose="020B0604020202020204" pitchFamily="34" charset="0"/>
              <a:cs typeface="Arial" panose="020B0604020202020204" pitchFamily="34" charset="0"/>
            </a:endParaRPr>
          </a:p>
        </p:txBody>
      </p:sp>
      <p:sp>
        <p:nvSpPr>
          <p:cNvPr id="157707"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endParaRPr lang="en-US" sz="1100" dirty="0">
              <a:solidFill>
                <a:srgbClr val="FF262D"/>
              </a:solidFill>
              <a:latin typeface="Arial" panose="020B0604020202020204" pitchFamily="34" charset="0"/>
              <a:cs typeface="Arial" panose="020B0604020202020204" pitchFamily="34" charset="0"/>
            </a:endParaRPr>
          </a:p>
        </p:txBody>
      </p:sp>
      <p:pic>
        <p:nvPicPr>
          <p:cNvPr id="15770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3350" name="Picture 38"/>
          <p:cNvPicPr>
            <a:picLocks noChangeAspect="1" noChangeArrowheads="1"/>
          </p:cNvPicPr>
          <p:nvPr/>
        </p:nvPicPr>
        <p:blipFill>
          <a:blip r:embed="rId5"/>
          <a:srcRect/>
          <a:stretch>
            <a:fillRect/>
          </a:stretch>
        </p:blipFill>
        <p:spPr bwMode="auto">
          <a:xfrm rot="5361337">
            <a:off x="-296068" y="4123531"/>
            <a:ext cx="4605338" cy="301625"/>
          </a:xfrm>
          <a:prstGeom prst="rect">
            <a:avLst/>
          </a:prstGeom>
          <a:noFill/>
          <a:effectLst>
            <a:outerShdw blurRad="63500" dist="38099" dir="2700000" algn="ctr" rotWithShape="0">
              <a:schemeClr val="accent2">
                <a:alpha val="74998"/>
              </a:schemeClr>
            </a:outerShdw>
          </a:effectLst>
        </p:spPr>
      </p:pic>
      <p:pic>
        <p:nvPicPr>
          <p:cNvPr id="157710"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6157" y="4048919"/>
            <a:ext cx="4662487"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1"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2"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3"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4"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3356" name="Text Box 44"/>
          <p:cNvSpPr txBox="1">
            <a:spLocks noChangeArrowheads="1"/>
          </p:cNvSpPr>
          <p:nvPr/>
        </p:nvSpPr>
        <p:spPr bwMode="auto">
          <a:xfrm>
            <a:off x="120650" y="106363"/>
            <a:ext cx="3097213"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40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نسيج من التسلسل الزمني للكتاب المقدس</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157716"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7"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8"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19"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0"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1"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22" name="Picture 7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7728" name="Group 84"/>
          <p:cNvGrpSpPr>
            <a:grpSpLocks/>
          </p:cNvGrpSpPr>
          <p:nvPr/>
        </p:nvGrpSpPr>
        <p:grpSpPr bwMode="auto">
          <a:xfrm>
            <a:off x="1949450" y="2236788"/>
            <a:ext cx="5273675" cy="3898900"/>
            <a:chOff x="1228" y="1409"/>
            <a:chExt cx="3322" cy="2456"/>
          </a:xfrm>
        </p:grpSpPr>
        <p:grpSp>
          <p:nvGrpSpPr>
            <p:cNvPr id="157735" name="Group 85"/>
            <p:cNvGrpSpPr>
              <a:grpSpLocks/>
            </p:cNvGrpSpPr>
            <p:nvPr/>
          </p:nvGrpSpPr>
          <p:grpSpPr bwMode="auto">
            <a:xfrm>
              <a:off x="1228" y="1409"/>
              <a:ext cx="3303" cy="119"/>
              <a:chOff x="1206" y="1392"/>
              <a:chExt cx="3303" cy="119"/>
            </a:xfrm>
          </p:grpSpPr>
          <p:sp>
            <p:nvSpPr>
              <p:cNvPr id="653398" name="AutoShape 86" descr="Cork"/>
              <p:cNvSpPr>
                <a:spLocks noChangeArrowheads="1"/>
              </p:cNvSpPr>
              <p:nvPr/>
            </p:nvSpPr>
            <p:spPr bwMode="auto">
              <a:xfrm rot="-1822980">
                <a:off x="1206" y="140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3399" name="AutoShape 87" descr="Cork"/>
              <p:cNvSpPr>
                <a:spLocks noChangeArrowheads="1"/>
              </p:cNvSpPr>
              <p:nvPr/>
            </p:nvSpPr>
            <p:spPr bwMode="auto">
              <a:xfrm rot="-1822980">
                <a:off x="1433"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3400" name="AutoShape 88" descr="Cork"/>
              <p:cNvSpPr>
                <a:spLocks noChangeArrowheads="1"/>
              </p:cNvSpPr>
              <p:nvPr/>
            </p:nvSpPr>
            <p:spPr bwMode="auto">
              <a:xfrm rot="-1822980">
                <a:off x="1666"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3401" name="AutoShape 89" descr="Cork"/>
              <p:cNvSpPr>
                <a:spLocks noChangeArrowheads="1"/>
              </p:cNvSpPr>
              <p:nvPr/>
            </p:nvSpPr>
            <p:spPr bwMode="auto">
              <a:xfrm rot="-1822980">
                <a:off x="1894" y="141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3402" name="AutoShape 90" descr="Cork"/>
              <p:cNvSpPr>
                <a:spLocks noChangeArrowheads="1"/>
              </p:cNvSpPr>
              <p:nvPr/>
            </p:nvSpPr>
            <p:spPr bwMode="auto">
              <a:xfrm rot="-1822980">
                <a:off x="2110" y="140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3403" name="AutoShape 91" descr="Cork"/>
              <p:cNvSpPr>
                <a:spLocks noChangeArrowheads="1"/>
              </p:cNvSpPr>
              <p:nvPr/>
            </p:nvSpPr>
            <p:spPr bwMode="auto">
              <a:xfrm rot="-1822980">
                <a:off x="2350" y="1397"/>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04" name="AutoShape 92" descr="Cork"/>
              <p:cNvSpPr>
                <a:spLocks noChangeArrowheads="1"/>
              </p:cNvSpPr>
              <p:nvPr/>
            </p:nvSpPr>
            <p:spPr bwMode="auto">
              <a:xfrm rot="-1822980">
                <a:off x="2577"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05" name="AutoShape 93" descr="Cork"/>
              <p:cNvSpPr>
                <a:spLocks noChangeArrowheads="1"/>
              </p:cNvSpPr>
              <p:nvPr/>
            </p:nvSpPr>
            <p:spPr bwMode="auto">
              <a:xfrm rot="-1822980">
                <a:off x="2803"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06" name="AutoShape 94" descr="Cork"/>
              <p:cNvSpPr>
                <a:spLocks noChangeArrowheads="1"/>
              </p:cNvSpPr>
              <p:nvPr/>
            </p:nvSpPr>
            <p:spPr bwMode="auto">
              <a:xfrm rot="-1822980">
                <a:off x="3034"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07" name="AutoShape 95" descr="Cork"/>
              <p:cNvSpPr>
                <a:spLocks noChangeArrowheads="1"/>
              </p:cNvSpPr>
              <p:nvPr/>
            </p:nvSpPr>
            <p:spPr bwMode="auto">
              <a:xfrm rot="-1822980">
                <a:off x="3286" y="1401"/>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08" name="AutoShape 96" descr="Cork"/>
              <p:cNvSpPr>
                <a:spLocks noChangeArrowheads="1"/>
              </p:cNvSpPr>
              <p:nvPr/>
            </p:nvSpPr>
            <p:spPr bwMode="auto">
              <a:xfrm rot="-1822980">
                <a:off x="3504" y="1399"/>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3409" name="AutoShape 97" descr="Cork"/>
              <p:cNvSpPr>
                <a:spLocks noChangeArrowheads="1"/>
              </p:cNvSpPr>
              <p:nvPr/>
            </p:nvSpPr>
            <p:spPr bwMode="auto">
              <a:xfrm rot="-1822980">
                <a:off x="3757" y="1400"/>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3410" name="AutoShape 98" descr="Cork"/>
              <p:cNvSpPr>
                <a:spLocks noChangeArrowheads="1"/>
              </p:cNvSpPr>
              <p:nvPr/>
            </p:nvSpPr>
            <p:spPr bwMode="auto">
              <a:xfrm rot="-1822980">
                <a:off x="3982" y="140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3411" name="AutoShape 99" descr="Cork"/>
              <p:cNvSpPr>
                <a:spLocks noChangeArrowheads="1"/>
              </p:cNvSpPr>
              <p:nvPr/>
            </p:nvSpPr>
            <p:spPr bwMode="auto">
              <a:xfrm rot="-1822980">
                <a:off x="4210" y="1403"/>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653412" name="AutoShape 100" descr="Cork"/>
              <p:cNvSpPr>
                <a:spLocks noChangeArrowheads="1"/>
              </p:cNvSpPr>
              <p:nvPr/>
            </p:nvSpPr>
            <p:spPr bwMode="auto">
              <a:xfrm rot="-1822980">
                <a:off x="4419" y="1392"/>
                <a:ext cx="90" cy="98"/>
              </a:xfrm>
              <a:prstGeom prst="can">
                <a:avLst>
                  <a:gd name="adj" fmla="val 20351"/>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dirty="0">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grpSp>
        <p:grpSp>
          <p:nvGrpSpPr>
            <p:cNvPr id="157736" name="Group 101"/>
            <p:cNvGrpSpPr>
              <a:grpSpLocks/>
            </p:cNvGrpSpPr>
            <p:nvPr/>
          </p:nvGrpSpPr>
          <p:grpSpPr bwMode="auto">
            <a:xfrm>
              <a:off x="1243" y="3761"/>
              <a:ext cx="3307" cy="104"/>
              <a:chOff x="1231" y="3769"/>
              <a:chExt cx="3307" cy="104"/>
            </a:xfrm>
          </p:grpSpPr>
          <p:sp>
            <p:nvSpPr>
              <p:cNvPr id="653414" name="AutoShape 102" descr="Cork"/>
              <p:cNvSpPr>
                <a:spLocks noChangeArrowheads="1"/>
              </p:cNvSpPr>
              <p:nvPr/>
            </p:nvSpPr>
            <p:spPr bwMode="auto">
              <a:xfrm rot="12494257">
                <a:off x="1231" y="376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15" name="AutoShape 103" descr="Cork"/>
              <p:cNvSpPr>
                <a:spLocks noChangeArrowheads="1"/>
              </p:cNvSpPr>
              <p:nvPr/>
            </p:nvSpPr>
            <p:spPr bwMode="auto">
              <a:xfrm rot="12494257">
                <a:off x="1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16" name="AutoShape 104" descr="Cork"/>
              <p:cNvSpPr>
                <a:spLocks noChangeArrowheads="1"/>
              </p:cNvSpPr>
              <p:nvPr/>
            </p:nvSpPr>
            <p:spPr bwMode="auto">
              <a:xfrm rot="12494257">
                <a:off x="16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17" name="AutoShape 105" descr="Cork"/>
              <p:cNvSpPr>
                <a:spLocks noChangeArrowheads="1"/>
              </p:cNvSpPr>
              <p:nvPr/>
            </p:nvSpPr>
            <p:spPr bwMode="auto">
              <a:xfrm rot="12494257">
                <a:off x="192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18" name="AutoShape 106" descr="Cork"/>
              <p:cNvSpPr>
                <a:spLocks noChangeArrowheads="1"/>
              </p:cNvSpPr>
              <p:nvPr/>
            </p:nvSpPr>
            <p:spPr bwMode="auto">
              <a:xfrm rot="12494257">
                <a:off x="2137"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19" name="AutoShape 107" descr="Cork"/>
              <p:cNvSpPr>
                <a:spLocks noChangeArrowheads="1"/>
              </p:cNvSpPr>
              <p:nvPr/>
            </p:nvSpPr>
            <p:spPr bwMode="auto">
              <a:xfrm rot="12494257">
                <a:off x="2375"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20" name="AutoShape 108" descr="Cork"/>
              <p:cNvSpPr>
                <a:spLocks noChangeArrowheads="1"/>
              </p:cNvSpPr>
              <p:nvPr/>
            </p:nvSpPr>
            <p:spPr bwMode="auto">
              <a:xfrm rot="12494257">
                <a:off x="261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21" name="AutoShape 109" descr="Cork"/>
              <p:cNvSpPr>
                <a:spLocks noChangeArrowheads="1"/>
              </p:cNvSpPr>
              <p:nvPr/>
            </p:nvSpPr>
            <p:spPr bwMode="auto">
              <a:xfrm rot="12494257">
                <a:off x="2830" y="3775"/>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22" name="AutoShape 110" descr="Cork"/>
              <p:cNvSpPr>
                <a:spLocks noChangeArrowheads="1"/>
              </p:cNvSpPr>
              <p:nvPr/>
            </p:nvSpPr>
            <p:spPr bwMode="auto">
              <a:xfrm rot="12494257">
                <a:off x="3299"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23" name="AutoShape 111" descr="Cork"/>
              <p:cNvSpPr>
                <a:spLocks noChangeArrowheads="1"/>
              </p:cNvSpPr>
              <p:nvPr/>
            </p:nvSpPr>
            <p:spPr bwMode="auto">
              <a:xfrm rot="12494257">
                <a:off x="3070"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24" name="AutoShape 112" descr="Cork"/>
              <p:cNvSpPr>
                <a:spLocks noChangeArrowheads="1"/>
              </p:cNvSpPr>
              <p:nvPr/>
            </p:nvSpPr>
            <p:spPr bwMode="auto">
              <a:xfrm rot="12494257">
                <a:off x="3531" y="3779"/>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25" name="AutoShape 113" descr="Cork"/>
              <p:cNvSpPr>
                <a:spLocks noChangeArrowheads="1"/>
              </p:cNvSpPr>
              <p:nvPr/>
            </p:nvSpPr>
            <p:spPr bwMode="auto">
              <a:xfrm rot="12494257">
                <a:off x="3793"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26" name="AutoShape 114" descr="Cork"/>
              <p:cNvSpPr>
                <a:spLocks noChangeArrowheads="1"/>
              </p:cNvSpPr>
              <p:nvPr/>
            </p:nvSpPr>
            <p:spPr bwMode="auto">
              <a:xfrm rot="12494257">
                <a:off x="4021"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27" name="AutoShape 115" descr="Cork"/>
              <p:cNvSpPr>
                <a:spLocks noChangeArrowheads="1"/>
              </p:cNvSpPr>
              <p:nvPr/>
            </p:nvSpPr>
            <p:spPr bwMode="auto">
              <a:xfrm rot="12494257">
                <a:off x="4244"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sp>
            <p:nvSpPr>
              <p:cNvPr id="653428" name="AutoShape 116" descr="Cork"/>
              <p:cNvSpPr>
                <a:spLocks noChangeArrowheads="1"/>
              </p:cNvSpPr>
              <p:nvPr/>
            </p:nvSpPr>
            <p:spPr bwMode="auto">
              <a:xfrm rot="12494257">
                <a:off x="4455" y="3783"/>
                <a:ext cx="83" cy="90"/>
              </a:xfrm>
              <a:prstGeom prst="can">
                <a:avLst>
                  <a:gd name="adj" fmla="val 20266"/>
                </a:avLst>
              </a:prstGeom>
              <a:blipFill dpi="0" rotWithShape="0">
                <a:blip r:embed="rId9"/>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dirty="0">
                  <a:solidFill>
                    <a:srgbClr val="FF262D"/>
                  </a:solidFill>
                  <a:latin typeface="Arial" panose="020B0604020202020204" pitchFamily="34" charset="0"/>
                  <a:ea typeface="+mn-ea"/>
                  <a:cs typeface="Arial" panose="020B0604020202020204" pitchFamily="34" charset="0"/>
                </a:endParaRPr>
              </a:p>
            </p:txBody>
          </p:sp>
        </p:grpSp>
      </p:grpSp>
      <p:sp>
        <p:nvSpPr>
          <p:cNvPr id="157729" name="Text Box 120"/>
          <p:cNvSpPr txBox="1">
            <a:spLocks noChangeArrowheads="1"/>
          </p:cNvSpPr>
          <p:nvPr/>
        </p:nvSpPr>
        <p:spPr bwMode="auto">
          <a:xfrm>
            <a:off x="8224838" y="5589588"/>
            <a:ext cx="86836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r>
              <a:rPr lang="en-US" sz="4000" dirty="0">
                <a:solidFill>
                  <a:srgbClr val="FFE957"/>
                </a:solidFill>
                <a:latin typeface="Arial" panose="020B0604020202020204" pitchFamily="34" charset="0"/>
                <a:cs typeface="Arial" panose="020B0604020202020204" pitchFamily="34" charset="0"/>
              </a:rPr>
              <a:t> </a:t>
            </a:r>
            <a:endParaRPr lang="en-US" sz="2400" dirty="0">
              <a:solidFill>
                <a:srgbClr val="FFE957"/>
              </a:solidFill>
              <a:latin typeface="Arial" panose="020B0604020202020204" pitchFamily="34" charset="0"/>
              <a:cs typeface="Arial" panose="020B0604020202020204" pitchFamily="34" charset="0"/>
            </a:endParaRPr>
          </a:p>
        </p:txBody>
      </p:sp>
      <p:sp>
        <p:nvSpPr>
          <p:cNvPr id="157730"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 </a:t>
            </a:r>
            <a:r>
              <a:rPr lang="en-US" sz="1000" dirty="0">
                <a:solidFill>
                  <a:srgbClr val="FFFFFF"/>
                </a:solidFill>
                <a:latin typeface="Arial" panose="020B0604020202020204" pitchFamily="34" charset="0"/>
                <a:cs typeface="Arial" panose="020B0604020202020204" pitchFamily="34" charset="0"/>
              </a:rPr>
              <a:t>2006</a:t>
            </a:r>
            <a:r>
              <a:rPr lang="en-US" sz="900" dirty="0">
                <a:solidFill>
                  <a:srgbClr val="FFFFFF"/>
                </a:solidFill>
                <a:latin typeface="Arial" panose="020B0604020202020204" pitchFamily="34" charset="0"/>
                <a:cs typeface="Arial" panose="020B0604020202020204" pitchFamily="34" charset="0"/>
              </a:rPr>
              <a:t> TBBMI</a:t>
            </a:r>
          </a:p>
        </p:txBody>
      </p:sp>
      <p:sp>
        <p:nvSpPr>
          <p:cNvPr id="653434" name="Rectangle 122"/>
          <p:cNvSpPr>
            <a:spLocks noChangeArrowheads="1"/>
          </p:cNvSpPr>
          <p:nvPr/>
        </p:nvSpPr>
        <p:spPr bwMode="auto">
          <a:xfrm>
            <a:off x="7509919" y="6525340"/>
            <a:ext cx="736099"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
        <p:nvSpPr>
          <p:cNvPr id="653435" name="Rectangle 123"/>
          <p:cNvSpPr>
            <a:spLocks noChangeArrowheads="1"/>
          </p:cNvSpPr>
          <p:nvPr/>
        </p:nvSpPr>
        <p:spPr bwMode="auto">
          <a:xfrm>
            <a:off x="8091488" y="6524625"/>
            <a:ext cx="325730" cy="246221"/>
          </a:xfrm>
          <a:prstGeom prst="rect">
            <a:avLst/>
          </a:prstGeom>
          <a:noFill/>
          <a:ln w="9525">
            <a:noFill/>
            <a:miter lim="800000"/>
            <a:headEnd/>
            <a:tailEnd/>
          </a:ln>
          <a:effectLst/>
        </p:spPr>
        <p:txBody>
          <a:bodyPr wrap="none">
            <a:spAutoFit/>
          </a:bodyPr>
          <a:lstStyle/>
          <a:p>
            <a:pP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71</a:t>
            </a:r>
          </a:p>
        </p:txBody>
      </p:sp>
      <p:sp>
        <p:nvSpPr>
          <p:cNvPr id="653348" name="Rectangle 3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dirty="0">
              <a:solidFill>
                <a:srgbClr val="FF262D"/>
              </a:solidFill>
              <a:latin typeface="Arial" panose="020B0604020202020204" pitchFamily="34" charset="0"/>
              <a:ea typeface="+mn-ea"/>
              <a:cs typeface="Arial" panose="020B0604020202020204" pitchFamily="34" charset="0"/>
            </a:endParaRPr>
          </a:p>
        </p:txBody>
      </p:sp>
      <p:sp>
        <p:nvSpPr>
          <p:cNvPr id="653349" name="Rectangle 37"/>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dirty="0">
              <a:solidFill>
                <a:srgbClr val="FF262D"/>
              </a:solidFill>
              <a:latin typeface="Arial" panose="020B0604020202020204" pitchFamily="34" charset="0"/>
              <a:ea typeface="+mn-ea"/>
              <a:cs typeface="Arial" panose="020B0604020202020204" pitchFamily="34" charset="0"/>
            </a:endParaRPr>
          </a:p>
        </p:txBody>
      </p:sp>
      <p:sp>
        <p:nvSpPr>
          <p:cNvPr id="94" name="Rectangle 115">
            <a:extLst>
              <a:ext uri="{FF2B5EF4-FFF2-40B4-BE49-F238E27FC236}">
                <a16:creationId xmlns:a16="http://schemas.microsoft.com/office/drawing/2014/main" id="{D43157E4-6A35-4F75-88BD-C55FFB80229B}"/>
              </a:ext>
            </a:extLst>
          </p:cNvPr>
          <p:cNvSpPr>
            <a:spLocks noChangeArrowheads="1"/>
          </p:cNvSpPr>
          <p:nvPr/>
        </p:nvSpPr>
        <p:spPr bwMode="auto">
          <a:xfrm rot="17945350">
            <a:off x="5443329" y="1540386"/>
            <a:ext cx="974626"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90000"/>
              </a:lnSpc>
              <a:spcBef>
                <a:spcPct val="0"/>
              </a:spcBef>
              <a:spcAft>
                <a:spcPct val="0"/>
              </a:spcAft>
              <a:buClrTx/>
              <a:buSzTx/>
              <a:buFontTx/>
              <a:buNone/>
              <a:tabLst/>
              <a:defRPr/>
            </a:pPr>
            <a:r>
              <a:rPr kumimoji="0" lang="ar-SA" sz="110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rPr>
              <a:t>عشاء عرس الخروف</a:t>
            </a:r>
            <a:endParaRPr kumimoji="0" lang="en-US" sz="110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5" name="Rectangle 116">
            <a:extLst>
              <a:ext uri="{FF2B5EF4-FFF2-40B4-BE49-F238E27FC236}">
                <a16:creationId xmlns:a16="http://schemas.microsoft.com/office/drawing/2014/main" id="{7E3396BA-FEE3-424F-BA90-060CD62CCE7F}"/>
              </a:ext>
            </a:extLst>
          </p:cNvPr>
          <p:cNvSpPr>
            <a:spLocks noChangeArrowheads="1"/>
          </p:cNvSpPr>
          <p:nvPr/>
        </p:nvSpPr>
        <p:spPr bwMode="auto">
          <a:xfrm rot="17945350">
            <a:off x="5834356" y="1699915"/>
            <a:ext cx="636393"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80000"/>
              </a:lnSpc>
              <a:spcBef>
                <a:spcPct val="0"/>
              </a:spcBef>
              <a:spcAft>
                <a:spcPct val="0"/>
              </a:spcAft>
              <a:buClrTx/>
              <a:buSzTx/>
              <a:buFontTx/>
              <a:buNone/>
              <a:tabLst/>
              <a:defRPr/>
            </a:pPr>
            <a:r>
              <a:rPr kumimoji="0" lang="ar-SA" sz="1100" u="none" strike="noStrike" kern="1200" cap="none" spc="0" normalizeH="0" baseline="0" noProof="0" dirty="0">
                <a:ln>
                  <a:noFill/>
                </a:ln>
                <a:solidFill>
                  <a:srgbClr val="000066">
                    <a:lumMod val="40000"/>
                    <a:lumOff val="60000"/>
                  </a:srgbClr>
                </a:solidFill>
                <a:effectLst/>
                <a:uLnTx/>
                <a:uFillTx/>
                <a:latin typeface="Arial" panose="020B0604020202020204" pitchFamily="34" charset="0"/>
                <a:ea typeface="Accordance" panose="00000400000000000000" pitchFamily="2" charset="-78"/>
                <a:cs typeface="Arial" panose="020B0604020202020204" pitchFamily="34" charset="0"/>
              </a:rPr>
              <a:t>المج</a:t>
            </a:r>
            <a:r>
              <a:rPr kumimoji="0" lang="ar-JO" sz="1100" u="none" strike="noStrike" kern="1200" cap="none" spc="0" normalizeH="0" baseline="0" noProof="0" dirty="0">
                <a:ln>
                  <a:noFill/>
                </a:ln>
                <a:solidFill>
                  <a:srgbClr val="000066">
                    <a:lumMod val="40000"/>
                    <a:lumOff val="60000"/>
                  </a:srgbClr>
                </a:solidFill>
                <a:effectLst/>
                <a:uLnTx/>
                <a:uFillTx/>
                <a:latin typeface="Arial" panose="020B0604020202020204" pitchFamily="34" charset="0"/>
                <a:ea typeface="Accordance" panose="00000400000000000000" pitchFamily="2" charset="-78"/>
                <a:cs typeface="Arial" panose="020B0604020202020204" pitchFamily="34" charset="0"/>
              </a:rPr>
              <a:t>يء</a:t>
            </a:r>
            <a:r>
              <a:rPr kumimoji="0" lang="ar-SA" sz="1100" u="none" strike="noStrike" kern="1200" cap="none" spc="0" normalizeH="0" baseline="0" noProof="0" dirty="0">
                <a:ln>
                  <a:noFill/>
                </a:ln>
                <a:solidFill>
                  <a:srgbClr val="000066">
                    <a:lumMod val="40000"/>
                    <a:lumOff val="60000"/>
                  </a:srgbClr>
                </a:solidFill>
                <a:effectLst/>
                <a:uLnTx/>
                <a:uFillTx/>
                <a:latin typeface="Arial" panose="020B0604020202020204" pitchFamily="34" charset="0"/>
                <a:ea typeface="Accordance" panose="00000400000000000000" pitchFamily="2" charset="-78"/>
                <a:cs typeface="Arial" panose="020B0604020202020204" pitchFamily="34" charset="0"/>
              </a:rPr>
              <a:t> الثانى</a:t>
            </a:r>
            <a:endParaRPr kumimoji="0" lang="en-US" sz="1100" u="none" strike="noStrike" kern="1200" cap="none" spc="0" normalizeH="0" baseline="0" noProof="0" dirty="0">
              <a:ln>
                <a:noFill/>
              </a:ln>
              <a:solidFill>
                <a:srgbClr val="000066">
                  <a:lumMod val="40000"/>
                  <a:lumOff val="60000"/>
                </a:srgbClr>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6" name="Rectangle 117">
            <a:extLst>
              <a:ext uri="{FF2B5EF4-FFF2-40B4-BE49-F238E27FC236}">
                <a16:creationId xmlns:a16="http://schemas.microsoft.com/office/drawing/2014/main" id="{F9E58A96-6545-483A-834A-46C7BDCDEE98}"/>
              </a:ext>
            </a:extLst>
          </p:cNvPr>
          <p:cNvSpPr>
            <a:spLocks noChangeArrowheads="1"/>
          </p:cNvSpPr>
          <p:nvPr/>
        </p:nvSpPr>
        <p:spPr bwMode="auto">
          <a:xfrm rot="17945350">
            <a:off x="6090290" y="1505436"/>
            <a:ext cx="104836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80000"/>
              </a:lnSpc>
              <a:spcBef>
                <a:spcPct val="0"/>
              </a:spcBef>
              <a:spcAft>
                <a:spcPct val="0"/>
              </a:spcAft>
              <a:buClrTx/>
              <a:buSzTx/>
              <a:buFontTx/>
              <a:buNone/>
              <a:tabLst/>
              <a:defRPr/>
            </a:pPr>
            <a:r>
              <a:rPr kumimoji="0" lang="ar-SA" sz="110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rPr>
              <a:t>ملك المسيح في الأرض</a:t>
            </a:r>
            <a:endParaRPr kumimoji="0" lang="en-US" sz="110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7" name="Rectangle 118">
            <a:extLst>
              <a:ext uri="{FF2B5EF4-FFF2-40B4-BE49-F238E27FC236}">
                <a16:creationId xmlns:a16="http://schemas.microsoft.com/office/drawing/2014/main" id="{01A96D2A-7A18-440A-A6F2-E684E6B0D2CE}"/>
              </a:ext>
            </a:extLst>
          </p:cNvPr>
          <p:cNvSpPr>
            <a:spLocks noChangeArrowheads="1"/>
          </p:cNvSpPr>
          <p:nvPr/>
        </p:nvSpPr>
        <p:spPr bwMode="auto">
          <a:xfrm rot="17945350">
            <a:off x="6411611" y="1386930"/>
            <a:ext cx="1311256"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90000"/>
              </a:lnSpc>
              <a:spcBef>
                <a:spcPct val="0"/>
              </a:spcBef>
              <a:spcAft>
                <a:spcPct val="0"/>
              </a:spcAft>
              <a:buClrTx/>
              <a:buSzTx/>
              <a:buFontTx/>
              <a:buNone/>
              <a:tabLst/>
              <a:defRPr/>
            </a:pPr>
            <a:r>
              <a:rPr kumimoji="0" lang="ar-SA" sz="110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دينونة العرش الأبيض العظيم</a:t>
            </a:r>
            <a:endParaRPr kumimoji="0" lang="en-US" sz="110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8" name="Rectangle 119">
            <a:extLst>
              <a:ext uri="{FF2B5EF4-FFF2-40B4-BE49-F238E27FC236}">
                <a16:creationId xmlns:a16="http://schemas.microsoft.com/office/drawing/2014/main" id="{B48723AB-B7F4-457D-94DA-AD4CFDD5A8CE}"/>
              </a:ext>
            </a:extLst>
          </p:cNvPr>
          <p:cNvSpPr>
            <a:spLocks noChangeArrowheads="1"/>
          </p:cNvSpPr>
          <p:nvPr/>
        </p:nvSpPr>
        <p:spPr bwMode="auto">
          <a:xfrm rot="17945350">
            <a:off x="6769958" y="1325266"/>
            <a:ext cx="146033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80000"/>
              </a:lnSpc>
              <a:spcBef>
                <a:spcPct val="0"/>
              </a:spcBef>
              <a:spcAft>
                <a:spcPct val="0"/>
              </a:spcAft>
              <a:buClrTx/>
              <a:buSzTx/>
              <a:buFontTx/>
              <a:buNone/>
              <a:tabLst/>
              <a:defRPr/>
            </a:pPr>
            <a:r>
              <a:rPr kumimoji="0" lang="ar-SA" sz="1100" u="none" strike="noStrike" kern="1200" cap="none" spc="0" normalizeH="0" baseline="0" noProof="0" dirty="0">
                <a:ln>
                  <a:noFill/>
                </a:ln>
                <a:solidFill>
                  <a:srgbClr val="F87B57"/>
                </a:solidFill>
                <a:effectLst/>
                <a:uLnTx/>
                <a:uFillTx/>
                <a:latin typeface="Arial" panose="020B0604020202020204" pitchFamily="34" charset="0"/>
                <a:ea typeface="Accordance" panose="00000400000000000000" pitchFamily="2" charset="-78"/>
                <a:cs typeface="Arial" panose="020B0604020202020204" pitchFamily="34" charset="0"/>
              </a:rPr>
              <a:t>السماء الجديدة ، الأرض الجديدة</a:t>
            </a:r>
            <a:endParaRPr kumimoji="0" lang="en-US" sz="1100" u="none" strike="noStrike" kern="1200" cap="none" spc="0" normalizeH="0" baseline="0" noProof="0" dirty="0">
              <a:ln>
                <a:noFill/>
              </a:ln>
              <a:solidFill>
                <a:srgbClr val="F87B57"/>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102" name="Group 126">
            <a:extLst>
              <a:ext uri="{FF2B5EF4-FFF2-40B4-BE49-F238E27FC236}">
                <a16:creationId xmlns:a16="http://schemas.microsoft.com/office/drawing/2014/main" id="{00625ECB-7C7E-4554-82F9-1E4DC73ADE0C}"/>
              </a:ext>
            </a:extLst>
          </p:cNvPr>
          <p:cNvGrpSpPr>
            <a:grpSpLocks/>
          </p:cNvGrpSpPr>
          <p:nvPr/>
        </p:nvGrpSpPr>
        <p:grpSpPr bwMode="auto">
          <a:xfrm>
            <a:off x="1818005" y="466532"/>
            <a:ext cx="3800263" cy="1907515"/>
            <a:chOff x="1188" y="346"/>
            <a:chExt cx="2379" cy="1150"/>
          </a:xfrm>
        </p:grpSpPr>
        <p:sp>
          <p:nvSpPr>
            <p:cNvPr id="103" name="Rectangle 102">
              <a:extLst>
                <a:ext uri="{FF2B5EF4-FFF2-40B4-BE49-F238E27FC236}">
                  <a16:creationId xmlns:a16="http://schemas.microsoft.com/office/drawing/2014/main" id="{7B5E6328-4CC2-424E-A29F-861357361473}"/>
                </a:ext>
              </a:extLst>
            </p:cNvPr>
            <p:cNvSpPr>
              <a:spLocks noChangeArrowheads="1"/>
            </p:cNvSpPr>
            <p:nvPr/>
          </p:nvSpPr>
          <p:spPr bwMode="auto">
            <a:xfrm>
              <a:off x="3280" y="1162"/>
              <a:ext cx="0" cy="33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4" name="Rectangle 103">
              <a:extLst>
                <a:ext uri="{FF2B5EF4-FFF2-40B4-BE49-F238E27FC236}">
                  <a16:creationId xmlns:a16="http://schemas.microsoft.com/office/drawing/2014/main" id="{089D2470-6ACB-4AF8-889F-24B630A7AE62}"/>
                </a:ext>
              </a:extLst>
            </p:cNvPr>
            <p:cNvSpPr>
              <a:spLocks noChangeArrowheads="1"/>
            </p:cNvSpPr>
            <p:nvPr/>
          </p:nvSpPr>
          <p:spPr bwMode="auto">
            <a:xfrm>
              <a:off x="3280" y="1162"/>
              <a:ext cx="0" cy="33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5" name="Text Box 104">
              <a:extLst>
                <a:ext uri="{FF2B5EF4-FFF2-40B4-BE49-F238E27FC236}">
                  <a16:creationId xmlns:a16="http://schemas.microsoft.com/office/drawing/2014/main" id="{20E47168-C39F-4984-B352-9321BB01C1DB}"/>
                </a:ext>
              </a:extLst>
            </p:cNvPr>
            <p:cNvSpPr txBox="1">
              <a:spLocks noChangeArrowheads="1"/>
            </p:cNvSpPr>
            <p:nvPr/>
          </p:nvSpPr>
          <p:spPr bwMode="auto">
            <a:xfrm>
              <a:off x="3168" y="1159"/>
              <a:ext cx="399" cy="22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يسوع</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106" name="Group 105">
              <a:extLst>
                <a:ext uri="{FF2B5EF4-FFF2-40B4-BE49-F238E27FC236}">
                  <a16:creationId xmlns:a16="http://schemas.microsoft.com/office/drawing/2014/main" id="{2B61FE1C-5F65-4BD5-8E53-E74E7D5F0F79}"/>
                </a:ext>
              </a:extLst>
            </p:cNvPr>
            <p:cNvGrpSpPr>
              <a:grpSpLocks/>
            </p:cNvGrpSpPr>
            <p:nvPr/>
          </p:nvGrpSpPr>
          <p:grpSpPr bwMode="auto">
            <a:xfrm>
              <a:off x="1428" y="789"/>
              <a:ext cx="1728" cy="334"/>
              <a:chOff x="1428" y="789"/>
              <a:chExt cx="1728" cy="334"/>
            </a:xfrm>
          </p:grpSpPr>
          <p:sp>
            <p:nvSpPr>
              <p:cNvPr id="123" name="Rectangle 106">
                <a:extLst>
                  <a:ext uri="{FF2B5EF4-FFF2-40B4-BE49-F238E27FC236}">
                    <a16:creationId xmlns:a16="http://schemas.microsoft.com/office/drawing/2014/main" id="{415E51AB-96D6-4B52-9D51-CEADAC2F79CF}"/>
                  </a:ext>
                </a:extLst>
              </p:cNvPr>
              <p:cNvSpPr>
                <a:spLocks noChangeArrowheads="1"/>
              </p:cNvSpPr>
              <p:nvPr/>
            </p:nvSpPr>
            <p:spPr bwMode="auto">
              <a:xfrm>
                <a:off x="1428" y="936"/>
                <a:ext cx="723" cy="18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rPr>
                  <a:t>٤ شخصيات</a:t>
                </a:r>
                <a:endParaRPr kumimoji="0" lang="en-US" sz="3200" b="0"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4" name="Rectangle 107">
                <a:extLst>
                  <a:ext uri="{FF2B5EF4-FFF2-40B4-BE49-F238E27FC236}">
                    <a16:creationId xmlns:a16="http://schemas.microsoft.com/office/drawing/2014/main" id="{71060D47-0918-4016-8E67-EA26C4D214C8}"/>
                  </a:ext>
                </a:extLst>
              </p:cNvPr>
              <p:cNvSpPr>
                <a:spLocks noChangeArrowheads="1"/>
              </p:cNvSpPr>
              <p:nvPr/>
            </p:nvSpPr>
            <p:spPr bwMode="auto">
              <a:xfrm>
                <a:off x="2218" y="789"/>
                <a:ext cx="938" cy="33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SA" sz="2000" b="1"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rPr>
                  <a:t>٣ عصور</a:t>
                </a:r>
                <a:endParaRPr kumimoji="0" lang="en-US" sz="4800" b="0"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107" name="Group 108">
              <a:extLst>
                <a:ext uri="{FF2B5EF4-FFF2-40B4-BE49-F238E27FC236}">
                  <a16:creationId xmlns:a16="http://schemas.microsoft.com/office/drawing/2014/main" id="{B5DB890A-DE67-4040-AFB8-E5C2F8D028DB}"/>
                </a:ext>
              </a:extLst>
            </p:cNvPr>
            <p:cNvGrpSpPr>
              <a:grpSpLocks/>
            </p:cNvGrpSpPr>
            <p:nvPr/>
          </p:nvGrpSpPr>
          <p:grpSpPr bwMode="auto">
            <a:xfrm>
              <a:off x="1188" y="1174"/>
              <a:ext cx="2013" cy="232"/>
              <a:chOff x="1188" y="1174"/>
              <a:chExt cx="2013" cy="232"/>
            </a:xfrm>
          </p:grpSpPr>
          <p:grpSp>
            <p:nvGrpSpPr>
              <p:cNvPr id="113" name="Group 109">
                <a:extLst>
                  <a:ext uri="{FF2B5EF4-FFF2-40B4-BE49-F238E27FC236}">
                    <a16:creationId xmlns:a16="http://schemas.microsoft.com/office/drawing/2014/main" id="{E17186E1-80A0-4E60-B832-731FD9DD49F0}"/>
                  </a:ext>
                </a:extLst>
              </p:cNvPr>
              <p:cNvGrpSpPr>
                <a:grpSpLocks/>
              </p:cNvGrpSpPr>
              <p:nvPr/>
            </p:nvGrpSpPr>
            <p:grpSpPr bwMode="auto">
              <a:xfrm>
                <a:off x="1188" y="1174"/>
                <a:ext cx="1751" cy="232"/>
                <a:chOff x="1188" y="1174"/>
                <a:chExt cx="1751" cy="232"/>
              </a:xfrm>
            </p:grpSpPr>
            <p:sp>
              <p:nvSpPr>
                <p:cNvPr id="115" name="Rectangle 110">
                  <a:extLst>
                    <a:ext uri="{FF2B5EF4-FFF2-40B4-BE49-F238E27FC236}">
                      <a16:creationId xmlns:a16="http://schemas.microsoft.com/office/drawing/2014/main" id="{411C7528-7E6D-4FCB-986F-EE6BB1EA7230}"/>
                    </a:ext>
                  </a:extLst>
                </p:cNvPr>
                <p:cNvSpPr>
                  <a:spLocks noChangeArrowheads="1"/>
                </p:cNvSpPr>
                <p:nvPr/>
              </p:nvSpPr>
              <p:spPr bwMode="auto">
                <a:xfrm>
                  <a:off x="1188" y="1205"/>
                  <a:ext cx="185" cy="18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000" b="0" i="0" u="none" strike="noStrike" kern="1200" cap="none" spc="0" normalizeH="0" baseline="0" noProof="0" dirty="0">
                      <a:ln>
                        <a:noFill/>
                      </a:ln>
                      <a:solidFill>
                        <a:srgbClr val="F09F32"/>
                      </a:solidFill>
                      <a:effectLst/>
                      <a:uLnTx/>
                      <a:uFillTx/>
                      <a:latin typeface="Arial" panose="020B0604020202020204" pitchFamily="34" charset="0"/>
                      <a:ea typeface="Accordance" panose="00000400000000000000" pitchFamily="2" charset="-78"/>
                      <a:cs typeface="Arial" panose="020B0604020202020204" pitchFamily="34" charset="0"/>
                    </a:rPr>
                    <a:t>خل</a:t>
                  </a:r>
                  <a:endParaRPr kumimoji="0" lang="en-US" sz="3200" b="0"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6" name="Rectangle 111">
                  <a:extLst>
                    <a:ext uri="{FF2B5EF4-FFF2-40B4-BE49-F238E27FC236}">
                      <a16:creationId xmlns:a16="http://schemas.microsoft.com/office/drawing/2014/main" id="{A25C6B8B-2B7C-4B01-8AA5-0E3CC3891649}"/>
                    </a:ext>
                  </a:extLst>
                </p:cNvPr>
                <p:cNvSpPr>
                  <a:spLocks noChangeArrowheads="1"/>
                </p:cNvSpPr>
                <p:nvPr/>
              </p:nvSpPr>
              <p:spPr bwMode="auto">
                <a:xfrm>
                  <a:off x="1419" y="1233"/>
                  <a:ext cx="135" cy="167"/>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rPr>
                    <a:t>إ</a:t>
                  </a:r>
                  <a:r>
                    <a:rPr kumimoji="0" lang="ar-SA" sz="1800" b="0"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rPr>
                    <a:t>بر</a:t>
                  </a:r>
                  <a:endParaRPr kumimoji="0" lang="en-US" sz="3600" b="1"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7" name="Rectangle 112">
                  <a:extLst>
                    <a:ext uri="{FF2B5EF4-FFF2-40B4-BE49-F238E27FC236}">
                      <a16:creationId xmlns:a16="http://schemas.microsoft.com/office/drawing/2014/main" id="{96CAEB78-C2FF-42DA-AD82-9E403DAA9C52}"/>
                    </a:ext>
                  </a:extLst>
                </p:cNvPr>
                <p:cNvSpPr>
                  <a:spLocks noChangeArrowheads="1"/>
                </p:cNvSpPr>
                <p:nvPr/>
              </p:nvSpPr>
              <p:spPr bwMode="auto">
                <a:xfrm>
                  <a:off x="1603" y="1174"/>
                  <a:ext cx="166" cy="22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0" noProof="0" dirty="0" err="1">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rPr>
                    <a:t>يو</a:t>
                  </a:r>
                  <a:endParaRPr kumimoji="0" lang="en-US" sz="3600" b="0"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8" name="Rectangle 113">
                  <a:extLst>
                    <a:ext uri="{FF2B5EF4-FFF2-40B4-BE49-F238E27FC236}">
                      <a16:creationId xmlns:a16="http://schemas.microsoft.com/office/drawing/2014/main" id="{65173C17-EB01-4ECF-9E4D-B162EA292FAD}"/>
                    </a:ext>
                  </a:extLst>
                </p:cNvPr>
                <p:cNvSpPr>
                  <a:spLocks noChangeArrowheads="1"/>
                </p:cNvSpPr>
                <p:nvPr/>
              </p:nvSpPr>
              <p:spPr bwMode="auto">
                <a:xfrm>
                  <a:off x="1822" y="1183"/>
                  <a:ext cx="184" cy="22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0" noProof="0" dirty="0" err="1">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rPr>
                    <a:t>مو</a:t>
                  </a:r>
                  <a:endParaRPr kumimoji="0" lang="en-US" sz="3600" b="0"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9" name="Rectangle 114">
                  <a:extLst>
                    <a:ext uri="{FF2B5EF4-FFF2-40B4-BE49-F238E27FC236}">
                      <a16:creationId xmlns:a16="http://schemas.microsoft.com/office/drawing/2014/main" id="{D697716A-0EA6-4CB9-A271-2AA5E89EADF2}"/>
                    </a:ext>
                  </a:extLst>
                </p:cNvPr>
                <p:cNvSpPr>
                  <a:spLocks noChangeArrowheads="1"/>
                </p:cNvSpPr>
                <p:nvPr/>
              </p:nvSpPr>
              <p:spPr bwMode="auto">
                <a:xfrm>
                  <a:off x="2059" y="1233"/>
                  <a:ext cx="182" cy="14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rPr>
                    <a:t>يش</a:t>
                  </a:r>
                  <a:endParaRPr kumimoji="0" lang="en-US" sz="2400" b="1"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0" name="Rectangle 115">
                  <a:extLst>
                    <a:ext uri="{FF2B5EF4-FFF2-40B4-BE49-F238E27FC236}">
                      <a16:creationId xmlns:a16="http://schemas.microsoft.com/office/drawing/2014/main" id="{3670399E-269E-4E4D-9D2D-A158E3B77796}"/>
                    </a:ext>
                  </a:extLst>
                </p:cNvPr>
                <p:cNvSpPr>
                  <a:spLocks noChangeArrowheads="1"/>
                </p:cNvSpPr>
                <p:nvPr/>
              </p:nvSpPr>
              <p:spPr bwMode="auto">
                <a:xfrm>
                  <a:off x="2264" y="1227"/>
                  <a:ext cx="446"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rPr>
                    <a:t>فوض</a:t>
                  </a:r>
                  <a:endParaRPr kumimoji="0" lang="en-US" sz="20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1" name="Rectangle 116">
                  <a:extLst>
                    <a:ext uri="{FF2B5EF4-FFF2-40B4-BE49-F238E27FC236}">
                      <a16:creationId xmlns:a16="http://schemas.microsoft.com/office/drawing/2014/main" id="{9CBC05B9-C25E-4061-809A-1C571357E22E}"/>
                    </a:ext>
                  </a:extLst>
                </p:cNvPr>
                <p:cNvSpPr>
                  <a:spLocks noChangeArrowheads="1"/>
                </p:cNvSpPr>
                <p:nvPr/>
              </p:nvSpPr>
              <p:spPr bwMode="auto">
                <a:xfrm>
                  <a:off x="2521" y="1230"/>
                  <a:ext cx="189"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rPr>
                    <a:t>ملك</a:t>
                  </a:r>
                  <a:endParaRPr kumimoji="0" lang="en-US" sz="20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2" name="Rectangle 117">
                  <a:extLst>
                    <a:ext uri="{FF2B5EF4-FFF2-40B4-BE49-F238E27FC236}">
                      <a16:creationId xmlns:a16="http://schemas.microsoft.com/office/drawing/2014/main" id="{D8E99997-003A-4A72-B576-395C52C071E2}"/>
                    </a:ext>
                  </a:extLst>
                </p:cNvPr>
                <p:cNvSpPr>
                  <a:spLocks noChangeArrowheads="1"/>
                </p:cNvSpPr>
                <p:nvPr/>
              </p:nvSpPr>
              <p:spPr bwMode="auto">
                <a:xfrm>
                  <a:off x="2729" y="1213"/>
                  <a:ext cx="210"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rPr>
                    <a:t>سبي</a:t>
                  </a:r>
                  <a:endParaRPr kumimoji="0" lang="en-US" sz="24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14" name="Rectangle 118">
                <a:extLst>
                  <a:ext uri="{FF2B5EF4-FFF2-40B4-BE49-F238E27FC236}">
                    <a16:creationId xmlns:a16="http://schemas.microsoft.com/office/drawing/2014/main" id="{CA38BBAB-79F8-4933-A9E4-BF60D2BB4C63}"/>
                  </a:ext>
                </a:extLst>
              </p:cNvPr>
              <p:cNvSpPr>
                <a:spLocks noChangeArrowheads="1"/>
              </p:cNvSpPr>
              <p:nvPr/>
            </p:nvSpPr>
            <p:spPr bwMode="auto">
              <a:xfrm>
                <a:off x="2979" y="1227"/>
                <a:ext cx="222"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11B0C5"/>
                    </a:solidFill>
                    <a:effectLst/>
                    <a:uLnTx/>
                    <a:uFillTx/>
                    <a:latin typeface="Arial" panose="020B0604020202020204" pitchFamily="34" charset="0"/>
                    <a:ea typeface="Accordance" panose="00000400000000000000" pitchFamily="2" charset="-78"/>
                    <a:cs typeface="Arial" panose="020B0604020202020204" pitchFamily="34" charset="0"/>
                  </a:rPr>
                  <a:t>صمت</a:t>
                </a:r>
                <a:endParaRPr kumimoji="0" lang="en-US" sz="2000" b="1" i="0" u="none" strike="noStrike" kern="1200" cap="none" spc="0" normalizeH="0" baseline="0" noProof="0" dirty="0">
                  <a:ln>
                    <a:noFill/>
                  </a:ln>
                  <a:solidFill>
                    <a:srgbClr val="11B0C5"/>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108" name="Group 120">
              <a:extLst>
                <a:ext uri="{FF2B5EF4-FFF2-40B4-BE49-F238E27FC236}">
                  <a16:creationId xmlns:a16="http://schemas.microsoft.com/office/drawing/2014/main" id="{2571092A-7B4B-4A48-8D61-BE7B5F723329}"/>
                </a:ext>
              </a:extLst>
            </p:cNvPr>
            <p:cNvGrpSpPr>
              <a:grpSpLocks/>
            </p:cNvGrpSpPr>
            <p:nvPr/>
          </p:nvGrpSpPr>
          <p:grpSpPr bwMode="auto">
            <a:xfrm>
              <a:off x="2137" y="346"/>
              <a:ext cx="455" cy="798"/>
              <a:chOff x="1814" y="109"/>
              <a:chExt cx="455" cy="798"/>
            </a:xfrm>
          </p:grpSpPr>
          <p:sp>
            <p:nvSpPr>
              <p:cNvPr id="111" name="Text Box 121">
                <a:extLst>
                  <a:ext uri="{FF2B5EF4-FFF2-40B4-BE49-F238E27FC236}">
                    <a16:creationId xmlns:a16="http://schemas.microsoft.com/office/drawing/2014/main" id="{42D2F6D2-64FF-4300-80BB-1A43078B1267}"/>
                  </a:ext>
                </a:extLst>
              </p:cNvPr>
              <p:cNvSpPr txBox="1">
                <a:spLocks noChangeArrowheads="1"/>
              </p:cNvSpPr>
              <p:nvPr/>
            </p:nvSpPr>
            <p:spPr bwMode="auto">
              <a:xfrm>
                <a:off x="1814" y="109"/>
                <a:ext cx="455" cy="7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8000" b="1" i="0" u="none" strike="noStrike" kern="1200" cap="none" spc="0" normalizeH="0" baseline="0" noProof="0" dirty="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rPr>
                  <a:t>٧</a:t>
                </a:r>
                <a:endParaRPr kumimoji="0" lang="en-US" sz="8000" b="1" i="0" u="none" strike="noStrike" kern="1200" cap="none" spc="0" normalizeH="0" baseline="0" noProof="0" dirty="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2" name="Line 122">
                <a:extLst>
                  <a:ext uri="{FF2B5EF4-FFF2-40B4-BE49-F238E27FC236}">
                    <a16:creationId xmlns:a16="http://schemas.microsoft.com/office/drawing/2014/main" id="{D59AAB7E-06CA-4F08-8EF7-22AE34E95C41}"/>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09" name="Rectangle 124">
              <a:extLst>
                <a:ext uri="{FF2B5EF4-FFF2-40B4-BE49-F238E27FC236}">
                  <a16:creationId xmlns:a16="http://schemas.microsoft.com/office/drawing/2014/main" id="{2A934943-B92D-4008-A462-FBFA3D176254}"/>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DDC07"/>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0" name="Rectangle 125">
              <a:extLst>
                <a:ext uri="{FF2B5EF4-FFF2-40B4-BE49-F238E27FC236}">
                  <a16:creationId xmlns:a16="http://schemas.microsoft.com/office/drawing/2014/main" id="{A5A0584A-A74F-447A-B12E-5A43A296B41C}"/>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842"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843"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844"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845"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84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35847"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8"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849"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850"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35851"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220" name="Rectangle 3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21" name="Rectangle 37"/>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605222" name="Picture 38"/>
          <p:cNvPicPr>
            <a:picLocks noChangeAspect="1" noChangeArrowheads="1"/>
          </p:cNvPicPr>
          <p:nvPr/>
        </p:nvPicPr>
        <p:blipFill>
          <a:blip r:embed="rId5"/>
          <a:srcRect/>
          <a:stretch>
            <a:fillRect/>
          </a:stretch>
        </p:blipFill>
        <p:spPr bwMode="auto">
          <a:xfrm rot="5361337">
            <a:off x="-289718" y="4152106"/>
            <a:ext cx="4605338" cy="301625"/>
          </a:xfrm>
          <a:prstGeom prst="rect">
            <a:avLst/>
          </a:prstGeom>
          <a:noFill/>
          <a:effectLst>
            <a:outerShdw blurRad="63500" dist="38099" dir="2700000" algn="ctr" rotWithShape="0">
              <a:schemeClr val="accent2">
                <a:alpha val="74998"/>
              </a:schemeClr>
            </a:outerShdw>
          </a:effectLst>
        </p:spPr>
      </p:pic>
      <p:pic>
        <p:nvPicPr>
          <p:cNvPr id="35855"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2982" y="4177506"/>
            <a:ext cx="46624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6"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7"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8"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9"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228" name="Text Box 44"/>
          <p:cNvSpPr txBox="1">
            <a:spLocks noChangeArrowheads="1"/>
          </p:cNvSpPr>
          <p:nvPr/>
        </p:nvSpPr>
        <p:spPr bwMode="auto">
          <a:xfrm>
            <a:off x="120650" y="106363"/>
            <a:ext cx="3097213"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نسيج من التسلسل الزمني للكتاب المقدس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2" name="Group 45"/>
          <p:cNvGrpSpPr>
            <a:grpSpLocks/>
          </p:cNvGrpSpPr>
          <p:nvPr/>
        </p:nvGrpSpPr>
        <p:grpSpPr bwMode="auto">
          <a:xfrm>
            <a:off x="2098675" y="2589213"/>
            <a:ext cx="6496050" cy="936625"/>
            <a:chOff x="1322" y="1631"/>
            <a:chExt cx="4092" cy="590"/>
          </a:xfrm>
        </p:grpSpPr>
        <p:pic>
          <p:nvPicPr>
            <p:cNvPr id="605230"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05231"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05232"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05233"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05234"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05235"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3" name="Group 52"/>
          <p:cNvGrpSpPr>
            <a:grpSpLocks/>
          </p:cNvGrpSpPr>
          <p:nvPr/>
        </p:nvGrpSpPr>
        <p:grpSpPr bwMode="auto">
          <a:xfrm>
            <a:off x="2836863" y="3608388"/>
            <a:ext cx="5664200" cy="669925"/>
            <a:chOff x="1787" y="2273"/>
            <a:chExt cx="3568" cy="422"/>
          </a:xfrm>
        </p:grpSpPr>
        <p:pic>
          <p:nvPicPr>
            <p:cNvPr id="605237"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05238"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05239"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05240"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4" name="Group 57"/>
          <p:cNvGrpSpPr>
            <a:grpSpLocks/>
          </p:cNvGrpSpPr>
          <p:nvPr/>
        </p:nvGrpSpPr>
        <p:grpSpPr bwMode="auto">
          <a:xfrm>
            <a:off x="3941763" y="4387850"/>
            <a:ext cx="4672012" cy="592138"/>
            <a:chOff x="2483" y="2764"/>
            <a:chExt cx="2943" cy="373"/>
          </a:xfrm>
        </p:grpSpPr>
        <p:pic>
          <p:nvPicPr>
            <p:cNvPr id="605242"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05243"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05244"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05245"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35864"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63"/>
          <p:cNvGrpSpPr>
            <a:grpSpLocks/>
          </p:cNvGrpSpPr>
          <p:nvPr/>
        </p:nvGrpSpPr>
        <p:grpSpPr bwMode="auto">
          <a:xfrm>
            <a:off x="3832225" y="5137150"/>
            <a:ext cx="4697413" cy="603250"/>
            <a:chOff x="2414" y="3236"/>
            <a:chExt cx="2959" cy="380"/>
          </a:xfrm>
        </p:grpSpPr>
        <p:pic>
          <p:nvPicPr>
            <p:cNvPr id="605248"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05249"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05250"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05251"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05252"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44"/>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pic>
        <p:nvPicPr>
          <p:cNvPr id="35866"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7"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8"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9"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w="12700">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0"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1"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259" name="Text Box 75"/>
          <p:cNvSpPr txBox="1">
            <a:spLocks noChangeArrowheads="1"/>
          </p:cNvSpPr>
          <p:nvPr/>
        </p:nvSpPr>
        <p:spPr bwMode="auto">
          <a:xfrm>
            <a:off x="3897314" y="3578801"/>
            <a:ext cx="2791454" cy="707886"/>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rPr>
              <a:t>عهد الأرض</a:t>
            </a:r>
            <a:endParaRPr kumimoji="0" lang="en-US"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60" name="Text Box 76"/>
          <p:cNvSpPr txBox="1">
            <a:spLocks noChangeArrowheads="1"/>
          </p:cNvSpPr>
          <p:nvPr/>
        </p:nvSpPr>
        <p:spPr bwMode="auto">
          <a:xfrm>
            <a:off x="2376488" y="2755900"/>
            <a:ext cx="5697537" cy="707886"/>
          </a:xfrm>
          <a:prstGeom prst="rect">
            <a:avLst/>
          </a:prstGeom>
          <a:noFill/>
          <a:ln w="12700">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Accordance" panose="00000400000000000000" pitchFamily="2" charset="-78"/>
                <a:cs typeface="Arial" panose="020B0604020202020204" pitchFamily="34" charset="0"/>
              </a:rPr>
              <a:t>العهد ال</a:t>
            </a:r>
            <a:r>
              <a:rPr kumimoji="0" lang="ar-JO" sz="4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Accordance" panose="00000400000000000000" pitchFamily="2" charset="-78"/>
                <a:cs typeface="Arial" panose="020B0604020202020204" pitchFamily="34" charset="0"/>
              </a:rPr>
              <a:t>إ</a:t>
            </a:r>
            <a:r>
              <a:rPr kumimoji="0" lang="ar-SA" sz="4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Accordance" panose="00000400000000000000" pitchFamily="2" charset="-78"/>
                <a:cs typeface="Arial" panose="020B0604020202020204" pitchFamily="34" charset="0"/>
              </a:rPr>
              <a:t>براهيمي </a:t>
            </a:r>
            <a:endParaRPr kumimoji="0" lang="en-US" sz="4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61" name="Text Box 77"/>
          <p:cNvSpPr txBox="1">
            <a:spLocks noChangeArrowheads="1"/>
          </p:cNvSpPr>
          <p:nvPr/>
        </p:nvSpPr>
        <p:spPr bwMode="auto">
          <a:xfrm>
            <a:off x="4504750" y="5089524"/>
            <a:ext cx="3752850" cy="707886"/>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rPr>
              <a:t>العهد الجديد</a:t>
            </a:r>
            <a:endParaRPr kumimoji="0" lang="en-US"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62" name="Text Box 78"/>
          <p:cNvSpPr txBox="1">
            <a:spLocks noChangeArrowheads="1"/>
          </p:cNvSpPr>
          <p:nvPr/>
        </p:nvSpPr>
        <p:spPr bwMode="auto">
          <a:xfrm>
            <a:off x="4306888" y="4333008"/>
            <a:ext cx="3624262" cy="707886"/>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rPr>
              <a:t>العهد الدا</a:t>
            </a:r>
            <a:r>
              <a:rPr kumimoji="0" lang="ar-JO"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rPr>
              <a:t>و</a:t>
            </a:r>
            <a:r>
              <a:rPr kumimoji="0" lang="ar-SA"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rPr>
              <a:t>ودي</a:t>
            </a:r>
            <a:endParaRPr kumimoji="0" lang="en-US"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35879" name="Group 82"/>
          <p:cNvGrpSpPr>
            <a:grpSpLocks/>
          </p:cNvGrpSpPr>
          <p:nvPr/>
        </p:nvGrpSpPr>
        <p:grpSpPr bwMode="auto">
          <a:xfrm>
            <a:off x="1949450" y="2236788"/>
            <a:ext cx="5273675" cy="3898900"/>
            <a:chOff x="1228" y="1409"/>
            <a:chExt cx="3322" cy="2456"/>
          </a:xfrm>
        </p:grpSpPr>
        <p:grpSp>
          <p:nvGrpSpPr>
            <p:cNvPr id="35914" name="Group 83"/>
            <p:cNvGrpSpPr>
              <a:grpSpLocks/>
            </p:cNvGrpSpPr>
            <p:nvPr/>
          </p:nvGrpSpPr>
          <p:grpSpPr bwMode="auto">
            <a:xfrm>
              <a:off x="1228" y="1409"/>
              <a:ext cx="3303" cy="119"/>
              <a:chOff x="1206" y="1392"/>
              <a:chExt cx="3303" cy="119"/>
            </a:xfrm>
          </p:grpSpPr>
          <p:sp>
            <p:nvSpPr>
              <p:cNvPr id="605268" name="AutoShape 84"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69" name="AutoShape 85"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70" name="AutoShape 86"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71" name="AutoShape 87"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72" name="AutoShape 88"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73" name="AutoShape 89"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74" name="AutoShape 90"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75" name="AutoShape 91"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76" name="AutoShape 92"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77" name="AutoShape 93"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78" name="AutoShape 94"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79" name="AutoShape 95"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80" name="AutoShape 96"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81" name="AutoShape 97"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82" name="AutoShape 98"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35915" name="Group 99"/>
            <p:cNvGrpSpPr>
              <a:grpSpLocks/>
            </p:cNvGrpSpPr>
            <p:nvPr/>
          </p:nvGrpSpPr>
          <p:grpSpPr bwMode="auto">
            <a:xfrm>
              <a:off x="1243" y="3761"/>
              <a:ext cx="3307" cy="104"/>
              <a:chOff x="1231" y="3769"/>
              <a:chExt cx="3307" cy="104"/>
            </a:xfrm>
          </p:grpSpPr>
          <p:sp>
            <p:nvSpPr>
              <p:cNvPr id="605284" name="AutoShape 100"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85" name="AutoShape 101"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86" name="AutoShape 102"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87" name="AutoShape 103"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88" name="AutoShape 104"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89" name="AutoShape 105"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90" name="AutoShape 106"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91" name="AutoShape 107"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92" name="AutoShape 108"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93" name="AutoShape 109"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94" name="AutoShape 110"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95" name="AutoShape 111"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96" name="AutoShape 112"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97" name="AutoShape 113"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5298" name="AutoShape 114"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sp>
        <p:nvSpPr>
          <p:cNvPr id="35885"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2006</a:t>
            </a:r>
            <a:r>
              <a:rPr kumimoji="0" lang="en-US" sz="9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TBBMI</a:t>
            </a:r>
          </a:p>
        </p:txBody>
      </p:sp>
      <p:sp>
        <p:nvSpPr>
          <p:cNvPr id="605306" name="Rectangle 122"/>
          <p:cNvSpPr>
            <a:spLocks noChangeArrowheads="1"/>
          </p:cNvSpPr>
          <p:nvPr/>
        </p:nvSpPr>
        <p:spPr bwMode="auto">
          <a:xfrm>
            <a:off x="7594788" y="6526134"/>
            <a:ext cx="748923"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9.65.05a..</a:t>
            </a:r>
          </a:p>
        </p:txBody>
      </p:sp>
      <p:sp>
        <p:nvSpPr>
          <p:cNvPr id="605307" name="Rectangle 123"/>
          <p:cNvSpPr>
            <a:spLocks noChangeArrowheads="1"/>
          </p:cNvSpPr>
          <p:nvPr/>
        </p:nvSpPr>
        <p:spPr bwMode="auto">
          <a:xfrm>
            <a:off x="8155635" y="6526927"/>
            <a:ext cx="325731"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10</a:t>
            </a:r>
          </a:p>
        </p:txBody>
      </p:sp>
      <p:sp>
        <p:nvSpPr>
          <p:cNvPr id="35888" name="Text Box 125"/>
          <p:cNvSpPr txBox="1">
            <a:spLocks noChangeArrowheads="1"/>
          </p:cNvSpPr>
          <p:nvPr/>
        </p:nvSpPr>
        <p:spPr bwMode="auto">
          <a:xfrm>
            <a:off x="8428038" y="6465888"/>
            <a:ext cx="63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6</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126" name="Group 126"/>
          <p:cNvGrpSpPr>
            <a:grpSpLocks/>
          </p:cNvGrpSpPr>
          <p:nvPr/>
        </p:nvGrpSpPr>
        <p:grpSpPr bwMode="auto">
          <a:xfrm>
            <a:off x="1818005" y="466532"/>
            <a:ext cx="3800263" cy="1907515"/>
            <a:chOff x="1188" y="346"/>
            <a:chExt cx="2379" cy="1150"/>
          </a:xfrm>
        </p:grpSpPr>
        <p:sp>
          <p:nvSpPr>
            <p:cNvPr id="127" name="Rectangle 102"/>
            <p:cNvSpPr>
              <a:spLocks noChangeArrowheads="1"/>
            </p:cNvSpPr>
            <p:nvPr/>
          </p:nvSpPr>
          <p:spPr bwMode="auto">
            <a:xfrm>
              <a:off x="3280" y="1162"/>
              <a:ext cx="0" cy="33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8" name="Rectangle 103"/>
            <p:cNvSpPr>
              <a:spLocks noChangeArrowheads="1"/>
            </p:cNvSpPr>
            <p:nvPr/>
          </p:nvSpPr>
          <p:spPr bwMode="auto">
            <a:xfrm>
              <a:off x="3280" y="1162"/>
              <a:ext cx="0" cy="33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9" name="Text Box 104"/>
            <p:cNvSpPr txBox="1">
              <a:spLocks noChangeArrowheads="1"/>
            </p:cNvSpPr>
            <p:nvPr/>
          </p:nvSpPr>
          <p:spPr bwMode="auto">
            <a:xfrm>
              <a:off x="3168" y="1159"/>
              <a:ext cx="399" cy="22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يسوع</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130" name="Group 105"/>
            <p:cNvGrpSpPr>
              <a:grpSpLocks/>
            </p:cNvGrpSpPr>
            <p:nvPr/>
          </p:nvGrpSpPr>
          <p:grpSpPr bwMode="auto">
            <a:xfrm>
              <a:off x="1428" y="789"/>
              <a:ext cx="1728" cy="334"/>
              <a:chOff x="1428" y="789"/>
              <a:chExt cx="1728" cy="334"/>
            </a:xfrm>
          </p:grpSpPr>
          <p:sp>
            <p:nvSpPr>
              <p:cNvPr id="147" name="Rectangle 106"/>
              <p:cNvSpPr>
                <a:spLocks noChangeArrowheads="1"/>
              </p:cNvSpPr>
              <p:nvPr/>
            </p:nvSpPr>
            <p:spPr bwMode="auto">
              <a:xfrm>
                <a:off x="1428" y="936"/>
                <a:ext cx="723" cy="18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rPr>
                  <a:t>٤ شخصيات</a:t>
                </a:r>
                <a:endParaRPr kumimoji="0" lang="en-US" sz="3200" b="0"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8" name="Rectangle 107"/>
              <p:cNvSpPr>
                <a:spLocks noChangeArrowheads="1"/>
              </p:cNvSpPr>
              <p:nvPr/>
            </p:nvSpPr>
            <p:spPr bwMode="auto">
              <a:xfrm>
                <a:off x="2218" y="789"/>
                <a:ext cx="938" cy="33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SA" sz="2000" b="1"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rPr>
                  <a:t>٣ عصور</a:t>
                </a:r>
                <a:endParaRPr kumimoji="0" lang="en-US" sz="4800" b="0"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131" name="Group 108"/>
            <p:cNvGrpSpPr>
              <a:grpSpLocks/>
            </p:cNvGrpSpPr>
            <p:nvPr/>
          </p:nvGrpSpPr>
          <p:grpSpPr bwMode="auto">
            <a:xfrm>
              <a:off x="1188" y="1174"/>
              <a:ext cx="2013" cy="232"/>
              <a:chOff x="1188" y="1174"/>
              <a:chExt cx="2013" cy="232"/>
            </a:xfrm>
          </p:grpSpPr>
          <p:grpSp>
            <p:nvGrpSpPr>
              <p:cNvPr id="137" name="Group 109"/>
              <p:cNvGrpSpPr>
                <a:grpSpLocks/>
              </p:cNvGrpSpPr>
              <p:nvPr/>
            </p:nvGrpSpPr>
            <p:grpSpPr bwMode="auto">
              <a:xfrm>
                <a:off x="1188" y="1174"/>
                <a:ext cx="1751" cy="232"/>
                <a:chOff x="1188" y="1174"/>
                <a:chExt cx="1751" cy="232"/>
              </a:xfrm>
            </p:grpSpPr>
            <p:sp>
              <p:nvSpPr>
                <p:cNvPr id="139" name="Rectangle 110"/>
                <p:cNvSpPr>
                  <a:spLocks noChangeArrowheads="1"/>
                </p:cNvSpPr>
                <p:nvPr/>
              </p:nvSpPr>
              <p:spPr bwMode="auto">
                <a:xfrm>
                  <a:off x="1188" y="1205"/>
                  <a:ext cx="185" cy="18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000" b="0" i="0" u="none" strike="noStrike" kern="1200" cap="none" spc="0" normalizeH="0" baseline="0" noProof="0" dirty="0">
                      <a:ln>
                        <a:noFill/>
                      </a:ln>
                      <a:solidFill>
                        <a:srgbClr val="F09F32"/>
                      </a:solidFill>
                      <a:effectLst/>
                      <a:uLnTx/>
                      <a:uFillTx/>
                      <a:latin typeface="Arial" panose="020B0604020202020204" pitchFamily="34" charset="0"/>
                      <a:ea typeface="Accordance" panose="00000400000000000000" pitchFamily="2" charset="-78"/>
                      <a:cs typeface="Arial" panose="020B0604020202020204" pitchFamily="34" charset="0"/>
                    </a:rPr>
                    <a:t>خل</a:t>
                  </a:r>
                  <a:endParaRPr kumimoji="0" lang="en-US" sz="3200" b="0"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0" name="Rectangle 111"/>
                <p:cNvSpPr>
                  <a:spLocks noChangeArrowheads="1"/>
                </p:cNvSpPr>
                <p:nvPr/>
              </p:nvSpPr>
              <p:spPr bwMode="auto">
                <a:xfrm>
                  <a:off x="1419" y="1233"/>
                  <a:ext cx="135" cy="167"/>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rPr>
                    <a:t>أبر</a:t>
                  </a:r>
                  <a:endParaRPr kumimoji="0" lang="en-US" sz="3600" b="1"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1" name="Rectangle 112"/>
                <p:cNvSpPr>
                  <a:spLocks noChangeArrowheads="1"/>
                </p:cNvSpPr>
                <p:nvPr/>
              </p:nvSpPr>
              <p:spPr bwMode="auto">
                <a:xfrm>
                  <a:off x="1603" y="1174"/>
                  <a:ext cx="166" cy="22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0" noProof="0" dirty="0" err="1">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rPr>
                    <a:t>يو</a:t>
                  </a:r>
                  <a:endParaRPr kumimoji="0" lang="en-US" sz="3600" b="0"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2" name="Rectangle 113"/>
                <p:cNvSpPr>
                  <a:spLocks noChangeArrowheads="1"/>
                </p:cNvSpPr>
                <p:nvPr/>
              </p:nvSpPr>
              <p:spPr bwMode="auto">
                <a:xfrm>
                  <a:off x="1822" y="1183"/>
                  <a:ext cx="184" cy="22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0" noProof="0" dirty="0" err="1">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rPr>
                    <a:t>مو</a:t>
                  </a:r>
                  <a:endParaRPr kumimoji="0" lang="en-US" sz="3600" b="0"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3" name="Rectangle 114"/>
                <p:cNvSpPr>
                  <a:spLocks noChangeArrowheads="1"/>
                </p:cNvSpPr>
                <p:nvPr/>
              </p:nvSpPr>
              <p:spPr bwMode="auto">
                <a:xfrm>
                  <a:off x="2059" y="1233"/>
                  <a:ext cx="182" cy="14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rPr>
                    <a:t>يش</a:t>
                  </a:r>
                  <a:endParaRPr kumimoji="0" lang="en-US" sz="2400" b="1"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4" name="Rectangle 115"/>
                <p:cNvSpPr>
                  <a:spLocks noChangeArrowheads="1"/>
                </p:cNvSpPr>
                <p:nvPr/>
              </p:nvSpPr>
              <p:spPr bwMode="auto">
                <a:xfrm>
                  <a:off x="2264" y="1227"/>
                  <a:ext cx="446"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rPr>
                    <a:t>فوض</a:t>
                  </a:r>
                  <a:endParaRPr kumimoji="0" lang="en-US" sz="20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5" name="Rectangle 116"/>
                <p:cNvSpPr>
                  <a:spLocks noChangeArrowheads="1"/>
                </p:cNvSpPr>
                <p:nvPr/>
              </p:nvSpPr>
              <p:spPr bwMode="auto">
                <a:xfrm>
                  <a:off x="2521" y="1230"/>
                  <a:ext cx="189"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rPr>
                    <a:t>ملك</a:t>
                  </a:r>
                  <a:endParaRPr kumimoji="0" lang="en-US" sz="20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6" name="Rectangle 117"/>
                <p:cNvSpPr>
                  <a:spLocks noChangeArrowheads="1"/>
                </p:cNvSpPr>
                <p:nvPr/>
              </p:nvSpPr>
              <p:spPr bwMode="auto">
                <a:xfrm>
                  <a:off x="2729" y="1213"/>
                  <a:ext cx="210"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rPr>
                    <a:t>سبي</a:t>
                  </a:r>
                  <a:endParaRPr kumimoji="0" lang="en-US" sz="24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38" name="Rectangle 118"/>
              <p:cNvSpPr>
                <a:spLocks noChangeArrowheads="1"/>
              </p:cNvSpPr>
              <p:nvPr/>
            </p:nvSpPr>
            <p:spPr bwMode="auto">
              <a:xfrm>
                <a:off x="2979" y="1227"/>
                <a:ext cx="222"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11B0C5"/>
                    </a:solidFill>
                    <a:effectLst/>
                    <a:uLnTx/>
                    <a:uFillTx/>
                    <a:latin typeface="Arial" panose="020B0604020202020204" pitchFamily="34" charset="0"/>
                    <a:ea typeface="Accordance" panose="00000400000000000000" pitchFamily="2" charset="-78"/>
                    <a:cs typeface="Arial" panose="020B0604020202020204" pitchFamily="34" charset="0"/>
                  </a:rPr>
                  <a:t>صمت</a:t>
                </a:r>
                <a:endParaRPr kumimoji="0" lang="en-US" sz="2000" b="1" i="0" u="none" strike="noStrike" kern="1200" cap="none" spc="0" normalizeH="0" baseline="0" noProof="0" dirty="0">
                  <a:ln>
                    <a:noFill/>
                  </a:ln>
                  <a:solidFill>
                    <a:srgbClr val="11B0C5"/>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132" name="Group 120"/>
            <p:cNvGrpSpPr>
              <a:grpSpLocks/>
            </p:cNvGrpSpPr>
            <p:nvPr/>
          </p:nvGrpSpPr>
          <p:grpSpPr bwMode="auto">
            <a:xfrm>
              <a:off x="2137" y="346"/>
              <a:ext cx="455" cy="798"/>
              <a:chOff x="1814" y="109"/>
              <a:chExt cx="455" cy="798"/>
            </a:xfrm>
          </p:grpSpPr>
          <p:sp>
            <p:nvSpPr>
              <p:cNvPr id="135" name="Text Box 121"/>
              <p:cNvSpPr txBox="1">
                <a:spLocks noChangeArrowheads="1"/>
              </p:cNvSpPr>
              <p:nvPr/>
            </p:nvSpPr>
            <p:spPr bwMode="auto">
              <a:xfrm>
                <a:off x="1814" y="109"/>
                <a:ext cx="455" cy="7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8000" b="1" i="0" u="none" strike="noStrike" kern="1200" cap="none" spc="0" normalizeH="0" baseline="0" noProof="0" dirty="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rPr>
                  <a:t>٧</a:t>
                </a:r>
                <a:endParaRPr kumimoji="0" lang="en-US" sz="8000" b="1" i="0" u="none" strike="noStrike" kern="1200" cap="none" spc="0" normalizeH="0" baseline="0" noProof="0" dirty="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6" name="Line 122"/>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33" name="Rectangle 12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DDC07"/>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4" name="Rectangle 12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24" name="Rectangle 115">
            <a:extLst>
              <a:ext uri="{FF2B5EF4-FFF2-40B4-BE49-F238E27FC236}">
                <a16:creationId xmlns:a16="http://schemas.microsoft.com/office/drawing/2014/main" id="{7B294126-28DB-1349-9330-B8F7A1C92612}"/>
              </a:ext>
            </a:extLst>
          </p:cNvPr>
          <p:cNvSpPr>
            <a:spLocks noChangeArrowheads="1"/>
          </p:cNvSpPr>
          <p:nvPr/>
        </p:nvSpPr>
        <p:spPr bwMode="auto">
          <a:xfrm rot="17945350">
            <a:off x="5443329" y="1540386"/>
            <a:ext cx="974626"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90000"/>
              </a:lnSpc>
              <a:spcBef>
                <a:spcPct val="0"/>
              </a:spcBef>
              <a:spcAft>
                <a:spcPct val="0"/>
              </a:spcAft>
              <a:buClrTx/>
              <a:buSzTx/>
              <a:buFontTx/>
              <a:buNone/>
              <a:tabLst/>
              <a:defRPr/>
            </a:pPr>
            <a:r>
              <a:rPr kumimoji="0" lang="ar-SA" sz="1100" b="1"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rPr>
              <a:t>عشاء عرس الخروف</a:t>
            </a:r>
            <a:endParaRPr kumimoji="0" lang="en-US" sz="1100" b="1"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5" name="Rectangle 116">
            <a:extLst>
              <a:ext uri="{FF2B5EF4-FFF2-40B4-BE49-F238E27FC236}">
                <a16:creationId xmlns:a16="http://schemas.microsoft.com/office/drawing/2014/main" id="{276AF414-E2D6-6D4B-B323-FACB4887ABE4}"/>
              </a:ext>
            </a:extLst>
          </p:cNvPr>
          <p:cNvSpPr>
            <a:spLocks noChangeArrowheads="1"/>
          </p:cNvSpPr>
          <p:nvPr/>
        </p:nvSpPr>
        <p:spPr bwMode="auto">
          <a:xfrm rot="17945350">
            <a:off x="5835959" y="1699915"/>
            <a:ext cx="633187"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80000"/>
              </a:lnSpc>
              <a:spcBef>
                <a:spcPct val="0"/>
              </a:spcBef>
              <a:spcAft>
                <a:spcPct val="0"/>
              </a:spcAft>
              <a:buClrTx/>
              <a:buSzTx/>
              <a:buFontTx/>
              <a:buNone/>
              <a:tabLst/>
              <a:defRPr/>
            </a:pPr>
            <a:r>
              <a:rPr kumimoji="0" lang="ar-SA" sz="1100" b="1" i="0" u="none" strike="noStrike" kern="1200" cap="none" spc="0" normalizeH="0" baseline="0" noProof="0" dirty="0" err="1">
                <a:ln>
                  <a:noFill/>
                </a:ln>
                <a:solidFill>
                  <a:srgbClr val="000066">
                    <a:lumMod val="40000"/>
                    <a:lumOff val="60000"/>
                  </a:srgbClr>
                </a:solidFill>
                <a:effectLst/>
                <a:uLnTx/>
                <a:uFillTx/>
                <a:latin typeface="Arial" panose="020B0604020202020204" pitchFamily="34" charset="0"/>
                <a:ea typeface="Accordance" panose="00000400000000000000" pitchFamily="2" charset="-78"/>
                <a:cs typeface="Arial" panose="020B0604020202020204" pitchFamily="34" charset="0"/>
              </a:rPr>
              <a:t>المجىء</a:t>
            </a:r>
            <a:r>
              <a:rPr kumimoji="0" lang="ar-SA" sz="1100" b="1" i="0" u="none" strike="noStrike" kern="1200" cap="none" spc="0" normalizeH="0" baseline="0" noProof="0" dirty="0">
                <a:ln>
                  <a:noFill/>
                </a:ln>
                <a:solidFill>
                  <a:srgbClr val="000066">
                    <a:lumMod val="40000"/>
                    <a:lumOff val="60000"/>
                  </a:srgbClr>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SA" sz="1100" b="1" i="0" u="none" strike="noStrike" kern="1200" cap="none" spc="0" normalizeH="0" baseline="0" noProof="0" dirty="0" err="1">
                <a:ln>
                  <a:noFill/>
                </a:ln>
                <a:solidFill>
                  <a:srgbClr val="000066">
                    <a:lumMod val="40000"/>
                    <a:lumOff val="60000"/>
                  </a:srgbClr>
                </a:solidFill>
                <a:effectLst/>
                <a:uLnTx/>
                <a:uFillTx/>
                <a:latin typeface="Arial" panose="020B0604020202020204" pitchFamily="34" charset="0"/>
                <a:ea typeface="Accordance" panose="00000400000000000000" pitchFamily="2" charset="-78"/>
                <a:cs typeface="Arial" panose="020B0604020202020204" pitchFamily="34" charset="0"/>
              </a:rPr>
              <a:t>الثانى</a:t>
            </a:r>
            <a:endParaRPr kumimoji="0" lang="en-US" sz="1100" b="1" i="0" u="none" strike="noStrike" kern="1200" cap="none" spc="0" normalizeH="0" baseline="0" noProof="0" dirty="0">
              <a:ln>
                <a:noFill/>
              </a:ln>
              <a:solidFill>
                <a:srgbClr val="000066">
                  <a:lumMod val="40000"/>
                  <a:lumOff val="60000"/>
                </a:srgbClr>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9" name="Rectangle 117">
            <a:extLst>
              <a:ext uri="{FF2B5EF4-FFF2-40B4-BE49-F238E27FC236}">
                <a16:creationId xmlns:a16="http://schemas.microsoft.com/office/drawing/2014/main" id="{A968421C-EEEA-DF43-A287-47CC298A3825}"/>
              </a:ext>
            </a:extLst>
          </p:cNvPr>
          <p:cNvSpPr>
            <a:spLocks noChangeArrowheads="1"/>
          </p:cNvSpPr>
          <p:nvPr/>
        </p:nvSpPr>
        <p:spPr bwMode="auto">
          <a:xfrm rot="17945350">
            <a:off x="6090290" y="1505436"/>
            <a:ext cx="104836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80000"/>
              </a:lnSpc>
              <a:spcBef>
                <a:spcPct val="0"/>
              </a:spcBef>
              <a:spcAft>
                <a:spcPct val="0"/>
              </a:spcAft>
              <a:buClrTx/>
              <a:buSzTx/>
              <a:buFontTx/>
              <a:buNone/>
              <a:tabLst/>
              <a:defRPr/>
            </a:pPr>
            <a:r>
              <a:rPr kumimoji="0" lang="ar-SA" sz="11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rPr>
              <a:t>ملك المسيح في الأرض</a:t>
            </a:r>
            <a:endParaRPr kumimoji="0" lang="en-US" sz="1100" b="1"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50" name="Rectangle 118">
            <a:extLst>
              <a:ext uri="{FF2B5EF4-FFF2-40B4-BE49-F238E27FC236}">
                <a16:creationId xmlns:a16="http://schemas.microsoft.com/office/drawing/2014/main" id="{BD9CE1A7-C63A-C347-B42A-F611A97CC5FD}"/>
              </a:ext>
            </a:extLst>
          </p:cNvPr>
          <p:cNvSpPr>
            <a:spLocks noChangeArrowheads="1"/>
          </p:cNvSpPr>
          <p:nvPr/>
        </p:nvSpPr>
        <p:spPr bwMode="auto">
          <a:xfrm rot="17945350">
            <a:off x="6411611" y="1386930"/>
            <a:ext cx="1311256"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90000"/>
              </a:lnSpc>
              <a:spcBef>
                <a:spcPct val="0"/>
              </a:spcBef>
              <a:spcAft>
                <a:spcPct val="0"/>
              </a:spcAft>
              <a:buClrTx/>
              <a:buSzTx/>
              <a:buFontTx/>
              <a:buNone/>
              <a:tabLst/>
              <a:defRPr/>
            </a:pPr>
            <a:r>
              <a:rPr kumimoji="0" lang="ar-SA" sz="11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دينونة العرش الأبيض العظيم</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51" name="Rectangle 119">
            <a:extLst>
              <a:ext uri="{FF2B5EF4-FFF2-40B4-BE49-F238E27FC236}">
                <a16:creationId xmlns:a16="http://schemas.microsoft.com/office/drawing/2014/main" id="{99EB8C5A-4759-C248-BFB9-218E495D2A72}"/>
              </a:ext>
            </a:extLst>
          </p:cNvPr>
          <p:cNvSpPr>
            <a:spLocks noChangeArrowheads="1"/>
          </p:cNvSpPr>
          <p:nvPr/>
        </p:nvSpPr>
        <p:spPr bwMode="auto">
          <a:xfrm rot="17945350">
            <a:off x="6769958" y="1325266"/>
            <a:ext cx="146033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80000"/>
              </a:lnSpc>
              <a:spcBef>
                <a:spcPct val="0"/>
              </a:spcBef>
              <a:spcAft>
                <a:spcPct val="0"/>
              </a:spcAft>
              <a:buClrTx/>
              <a:buSzTx/>
              <a:buFontTx/>
              <a:buNone/>
              <a:tabLst/>
              <a:defRPr/>
            </a:pPr>
            <a:r>
              <a:rPr kumimoji="0" lang="ar-SA" sz="1100" b="1" i="0" u="none" strike="noStrike" kern="1200" cap="none" spc="0" normalizeH="0" baseline="0" noProof="0" dirty="0">
                <a:ln>
                  <a:noFill/>
                </a:ln>
                <a:solidFill>
                  <a:srgbClr val="F87B57"/>
                </a:solidFill>
                <a:effectLst/>
                <a:uLnTx/>
                <a:uFillTx/>
                <a:latin typeface="Arial" panose="020B0604020202020204" pitchFamily="34" charset="0"/>
                <a:ea typeface="Accordance" panose="00000400000000000000" pitchFamily="2" charset="-78"/>
                <a:cs typeface="Arial" panose="020B0604020202020204" pitchFamily="34" charset="0"/>
              </a:rPr>
              <a:t>السماء الجديدة ، الأرض الجديدة</a:t>
            </a:r>
            <a:endParaRPr kumimoji="0" lang="en-US" sz="1100" b="1" i="0" u="none" strike="noStrike" kern="1200" cap="none" spc="0" normalizeH="0" baseline="0" noProof="0" dirty="0">
              <a:ln>
                <a:noFill/>
              </a:ln>
              <a:solidFill>
                <a:srgbClr val="F87B57"/>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52" name="AutoShape 165" descr="Large confetti">
            <a:extLst>
              <a:ext uri="{FF2B5EF4-FFF2-40B4-BE49-F238E27FC236}">
                <a16:creationId xmlns:a16="http://schemas.microsoft.com/office/drawing/2014/main" id="{2DEE20DF-FF22-4105-8F1F-382357F9A98E}"/>
              </a:ext>
            </a:extLst>
          </p:cNvPr>
          <p:cNvSpPr>
            <a:spLocks noChangeArrowheads="1"/>
          </p:cNvSpPr>
          <p:nvPr/>
        </p:nvSpPr>
        <p:spPr bwMode="auto">
          <a:xfrm>
            <a:off x="5429250" y="17716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153" name="Group 166">
            <a:extLst>
              <a:ext uri="{FF2B5EF4-FFF2-40B4-BE49-F238E27FC236}">
                <a16:creationId xmlns:a16="http://schemas.microsoft.com/office/drawing/2014/main" id="{C5930092-8638-47A0-BA5A-4C5F5F2C4060}"/>
              </a:ext>
            </a:extLst>
          </p:cNvPr>
          <p:cNvGrpSpPr>
            <a:grpSpLocks/>
          </p:cNvGrpSpPr>
          <p:nvPr/>
        </p:nvGrpSpPr>
        <p:grpSpPr bwMode="auto">
          <a:xfrm>
            <a:off x="5384800" y="339725"/>
            <a:ext cx="2278063" cy="1296988"/>
            <a:chOff x="3400" y="350"/>
            <a:chExt cx="1435" cy="817"/>
          </a:xfrm>
        </p:grpSpPr>
        <p:sp>
          <p:nvSpPr>
            <p:cNvPr id="154" name="AutoShape 158">
              <a:extLst>
                <a:ext uri="{FF2B5EF4-FFF2-40B4-BE49-F238E27FC236}">
                  <a16:creationId xmlns:a16="http://schemas.microsoft.com/office/drawing/2014/main" id="{4FDA3831-4FF1-4C34-97BE-D2E5AB9D2015}"/>
                </a:ext>
              </a:extLst>
            </p:cNvPr>
            <p:cNvSpPr>
              <a:spLocks noChangeArrowheads="1"/>
            </p:cNvSpPr>
            <p:nvPr/>
          </p:nvSpPr>
          <p:spPr bwMode="auto">
            <a:xfrm>
              <a:off x="3409" y="350"/>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55" name="Text Box 159">
              <a:extLst>
                <a:ext uri="{FF2B5EF4-FFF2-40B4-BE49-F238E27FC236}">
                  <a16:creationId xmlns:a16="http://schemas.microsoft.com/office/drawing/2014/main" id="{EFF6AB78-3405-40B2-A914-0429DD30D3DF}"/>
                </a:ext>
              </a:extLst>
            </p:cNvPr>
            <p:cNvSpPr txBox="1">
              <a:spLocks noChangeArrowheads="1"/>
            </p:cNvSpPr>
            <p:nvPr/>
          </p:nvSpPr>
          <p:spPr bwMode="auto">
            <a:xfrm>
              <a:off x="3400" y="465"/>
              <a:ext cx="1400" cy="33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2800" dirty="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الكنيسة</a:t>
              </a:r>
              <a:endParaRPr lang="en-US" sz="2800" dirty="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grpSp>
      <p:sp>
        <p:nvSpPr>
          <p:cNvPr id="156" name="Line 118">
            <a:extLst>
              <a:ext uri="{FF2B5EF4-FFF2-40B4-BE49-F238E27FC236}">
                <a16:creationId xmlns:a16="http://schemas.microsoft.com/office/drawing/2014/main" id="{18F37B09-FE5E-4BB0-9BEC-CE3651752EA3}"/>
              </a:ext>
            </a:extLst>
          </p:cNvPr>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05260"/>
                                        </p:tgtEl>
                                        <p:attrNameLst>
                                          <p:attrName>style.visibility</p:attrName>
                                        </p:attrNameLst>
                                      </p:cBhvr>
                                      <p:to>
                                        <p:strVal val="visible"/>
                                      </p:to>
                                    </p:set>
                                    <p:animEffect transition="in" filter="wipe(left)">
                                      <p:cBhvr>
                                        <p:cTn id="24" dur="500"/>
                                        <p:tgtEl>
                                          <p:spTgt spid="6052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05259"/>
                                        </p:tgtEl>
                                        <p:attrNameLst>
                                          <p:attrName>style.visibility</p:attrName>
                                        </p:attrNameLst>
                                      </p:cBhvr>
                                      <p:to>
                                        <p:strVal val="visible"/>
                                      </p:to>
                                    </p:set>
                                    <p:animEffect transition="in" filter="wipe(left)">
                                      <p:cBhvr>
                                        <p:cTn id="29" dur="500"/>
                                        <p:tgtEl>
                                          <p:spTgt spid="60525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05262"/>
                                        </p:tgtEl>
                                        <p:attrNameLst>
                                          <p:attrName>style.visibility</p:attrName>
                                        </p:attrNameLst>
                                      </p:cBhvr>
                                      <p:to>
                                        <p:strVal val="visible"/>
                                      </p:to>
                                    </p:set>
                                    <p:animEffect transition="in" filter="wipe(left)">
                                      <p:cBhvr>
                                        <p:cTn id="34" dur="500"/>
                                        <p:tgtEl>
                                          <p:spTgt spid="6052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05261"/>
                                        </p:tgtEl>
                                        <p:attrNameLst>
                                          <p:attrName>style.visibility</p:attrName>
                                        </p:attrNameLst>
                                      </p:cBhvr>
                                      <p:to>
                                        <p:strVal val="visible"/>
                                      </p:to>
                                    </p:set>
                                    <p:animEffect transition="in" filter="wipe(left)">
                                      <p:cBhvr>
                                        <p:cTn id="39" dur="500"/>
                                        <p:tgtEl>
                                          <p:spTgt spid="605261"/>
                                        </p:tgtEl>
                                      </p:cBhvr>
                                    </p:animEffect>
                                  </p:childTnLst>
                                </p:cTn>
                              </p:par>
                            </p:childTnLst>
                          </p:cTn>
                        </p:par>
                        <p:par>
                          <p:cTn id="40" fill="hold">
                            <p:stCondLst>
                              <p:cond delay="500"/>
                            </p:stCondLst>
                            <p:childTnLst>
                              <p:par>
                                <p:cTn id="41" presetID="2" presetClass="entr" presetSubtype="1" fill="hold" grpId="0" nodeType="afterEffect">
                                  <p:stCondLst>
                                    <p:cond delay="0"/>
                                  </p:stCondLst>
                                  <p:childTnLst>
                                    <p:set>
                                      <p:cBhvr>
                                        <p:cTn id="42" dur="1" fill="hold">
                                          <p:stCondLst>
                                            <p:cond delay="0"/>
                                          </p:stCondLst>
                                        </p:cTn>
                                        <p:tgtEl>
                                          <p:spTgt spid="152"/>
                                        </p:tgtEl>
                                        <p:attrNameLst>
                                          <p:attrName>style.visibility</p:attrName>
                                        </p:attrNameLst>
                                      </p:cBhvr>
                                      <p:to>
                                        <p:strVal val="visible"/>
                                      </p:to>
                                    </p:set>
                                    <p:anim calcmode="lin" valueType="num">
                                      <p:cBhvr additive="base">
                                        <p:cTn id="43" dur="500" fill="hold"/>
                                        <p:tgtEl>
                                          <p:spTgt spid="152"/>
                                        </p:tgtEl>
                                        <p:attrNameLst>
                                          <p:attrName>ppt_x</p:attrName>
                                        </p:attrNameLst>
                                      </p:cBhvr>
                                      <p:tavLst>
                                        <p:tav tm="0">
                                          <p:val>
                                            <p:strVal val="#ppt_x"/>
                                          </p:val>
                                        </p:tav>
                                        <p:tav tm="100000">
                                          <p:val>
                                            <p:strVal val="#ppt_x"/>
                                          </p:val>
                                        </p:tav>
                                      </p:tavLst>
                                    </p:anim>
                                    <p:anim calcmode="lin" valueType="num">
                                      <p:cBhvr additive="base">
                                        <p:cTn id="44" dur="500" fill="hold"/>
                                        <p:tgtEl>
                                          <p:spTgt spid="15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3"/>
                                        </p:tgtEl>
                                        <p:attrNameLst>
                                          <p:attrName>style.visibility</p:attrName>
                                        </p:attrNameLst>
                                      </p:cBhvr>
                                      <p:to>
                                        <p:strVal val="visible"/>
                                      </p:to>
                                    </p:set>
                                    <p:anim calcmode="lin" valueType="num">
                                      <p:cBhvr additive="base">
                                        <p:cTn id="49" dur="500" fill="hold"/>
                                        <p:tgtEl>
                                          <p:spTgt spid="153"/>
                                        </p:tgtEl>
                                        <p:attrNameLst>
                                          <p:attrName>ppt_x</p:attrName>
                                        </p:attrNameLst>
                                      </p:cBhvr>
                                      <p:tavLst>
                                        <p:tav tm="0">
                                          <p:val>
                                            <p:strVal val="#ppt_x"/>
                                          </p:val>
                                        </p:tav>
                                        <p:tav tm="100000">
                                          <p:val>
                                            <p:strVal val="#ppt_x"/>
                                          </p:val>
                                        </p:tav>
                                      </p:tavLst>
                                    </p:anim>
                                    <p:anim calcmode="lin" valueType="num">
                                      <p:cBhvr additive="base">
                                        <p:cTn id="50"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000"/>
                                        <p:tgtEl>
                                          <p:spTgt spid="153"/>
                                        </p:tgtEl>
                                      </p:cBhvr>
                                    </p:animEffect>
                                    <p:set>
                                      <p:cBhvr>
                                        <p:cTn id="55" dur="1" fill="hold">
                                          <p:stCondLst>
                                            <p:cond delay="1999"/>
                                          </p:stCondLst>
                                        </p:cTn>
                                        <p:tgtEl>
                                          <p:spTgt spid="1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59" grpId="0" autoUpdateAnimBg="0"/>
      <p:bldP spid="605260" grpId="0" autoUpdateAnimBg="0"/>
      <p:bldP spid="605261" grpId="0" autoUpdateAnimBg="0"/>
      <p:bldP spid="605262" grpId="0" autoUpdateAnimBg="0"/>
      <p:bldP spid="15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defRPr/>
            </a:pPr>
            <a:endParaRPr lang="en-US">
              <a:effectLst>
                <a:outerShdw blurRad="38100" dist="38100" dir="2700000" algn="tl">
                  <a:srgbClr val="DDDDDD"/>
                </a:outerShdw>
              </a:effectLst>
              <a:latin typeface="Arial" panose="020B0604020202020204" pitchFamily="34" charset="0"/>
              <a:ea typeface="+mn-ea"/>
              <a:cs typeface="Arial" panose="020B0604020202020204" pitchFamily="34" charset="0"/>
            </a:endParaRPr>
          </a:p>
        </p:txBody>
      </p:sp>
      <p:sp>
        <p:nvSpPr>
          <p:cNvPr id="161843" name="Text Box 13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 </a:t>
            </a:r>
            <a:r>
              <a:rPr lang="en-US" sz="1000" dirty="0">
                <a:solidFill>
                  <a:srgbClr val="FFFFFF"/>
                </a:solidFill>
                <a:latin typeface="Arial" panose="020B0604020202020204" pitchFamily="34" charset="0"/>
                <a:cs typeface="Arial" panose="020B0604020202020204" pitchFamily="34" charset="0"/>
              </a:rPr>
              <a:t>2006</a:t>
            </a:r>
            <a:r>
              <a:rPr lang="en-US" sz="900" dirty="0">
                <a:solidFill>
                  <a:srgbClr val="FFFFFF"/>
                </a:solidFill>
                <a:latin typeface="Arial" panose="020B0604020202020204" pitchFamily="34" charset="0"/>
                <a:cs typeface="Arial" panose="020B0604020202020204" pitchFamily="34" charset="0"/>
              </a:rPr>
              <a:t> TBBMI</a:t>
            </a:r>
          </a:p>
        </p:txBody>
      </p:sp>
      <p:sp>
        <p:nvSpPr>
          <p:cNvPr id="658570" name="Rectangle 138"/>
          <p:cNvSpPr>
            <a:spLocks noChangeArrowheads="1"/>
          </p:cNvSpPr>
          <p:nvPr/>
        </p:nvSpPr>
        <p:spPr bwMode="auto">
          <a:xfrm>
            <a:off x="7509919" y="6525340"/>
            <a:ext cx="736099"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
        <p:nvSpPr>
          <p:cNvPr id="658571" name="Rectangle 139"/>
          <p:cNvSpPr>
            <a:spLocks noChangeArrowheads="1"/>
          </p:cNvSpPr>
          <p:nvPr/>
        </p:nvSpPr>
        <p:spPr bwMode="auto">
          <a:xfrm>
            <a:off x="8091488" y="6519863"/>
            <a:ext cx="325730" cy="246221"/>
          </a:xfrm>
          <a:prstGeom prst="rect">
            <a:avLst/>
          </a:prstGeom>
          <a:noFill/>
          <a:ln w="9525">
            <a:noFill/>
            <a:miter lim="800000"/>
            <a:headEnd/>
            <a:tailEnd/>
          </a:ln>
          <a:effectLst/>
        </p:spPr>
        <p:txBody>
          <a:bodyPr wrap="none">
            <a:spAutoFit/>
          </a:bodyPr>
          <a:lstStyle/>
          <a:p>
            <a:pP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73</a:t>
            </a:r>
          </a:p>
        </p:txBody>
      </p:sp>
      <p:sp>
        <p:nvSpPr>
          <p:cNvPr id="161846" name="Text Box 140"/>
          <p:cNvSpPr txBox="1">
            <a:spLocks noChangeArrowheads="1"/>
          </p:cNvSpPr>
          <p:nvPr/>
        </p:nvSpPr>
        <p:spPr bwMode="auto">
          <a:xfrm>
            <a:off x="8586788"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panose="020B0604020202020204" pitchFamily="34" charset="0"/>
                <a:cs typeface="Arial" panose="020B0604020202020204" pitchFamily="34" charset="0"/>
              </a:rPr>
              <a:t>4</a:t>
            </a:r>
          </a:p>
        </p:txBody>
      </p:sp>
      <p:sp>
        <p:nvSpPr>
          <p:cNvPr id="253" name="Rectangle 3">
            <a:extLst>
              <a:ext uri="{FF2B5EF4-FFF2-40B4-BE49-F238E27FC236}">
                <a16:creationId xmlns:a16="http://schemas.microsoft.com/office/drawing/2014/main" id="{36657709-DBFD-4E0E-AA58-98F17873FE0C}"/>
              </a:ext>
            </a:extLst>
          </p:cNvPr>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4" name="Rectangle 4">
            <a:extLst>
              <a:ext uri="{FF2B5EF4-FFF2-40B4-BE49-F238E27FC236}">
                <a16:creationId xmlns:a16="http://schemas.microsoft.com/office/drawing/2014/main" id="{4A1FF6F5-7751-4404-962D-13EB22F1FADA}"/>
              </a:ext>
            </a:extLst>
          </p:cNvPr>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 name="Rectangle 5" descr="Oak">
            <a:extLst>
              <a:ext uri="{FF2B5EF4-FFF2-40B4-BE49-F238E27FC236}">
                <a16:creationId xmlns:a16="http://schemas.microsoft.com/office/drawing/2014/main" id="{AD864C90-6507-4152-BD46-4091B8F8F6C1}"/>
              </a:ext>
            </a:extLst>
          </p:cNvPr>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6" name="Rectangle 6" descr="Oak">
            <a:extLst>
              <a:ext uri="{FF2B5EF4-FFF2-40B4-BE49-F238E27FC236}">
                <a16:creationId xmlns:a16="http://schemas.microsoft.com/office/drawing/2014/main" id="{EB4FD41B-017C-4C53-9CCD-C6BD7E3D0F8C}"/>
              </a:ext>
            </a:extLst>
          </p:cNvPr>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7" name="Rectangle 30" descr="Oak">
            <a:extLst>
              <a:ext uri="{FF2B5EF4-FFF2-40B4-BE49-F238E27FC236}">
                <a16:creationId xmlns:a16="http://schemas.microsoft.com/office/drawing/2014/main" id="{E400DC85-4246-4FC9-BE51-B2D81E843FEB}"/>
              </a:ext>
            </a:extLst>
          </p:cNvPr>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258" name="Picture 31">
            <a:extLst>
              <a:ext uri="{FF2B5EF4-FFF2-40B4-BE49-F238E27FC236}">
                <a16:creationId xmlns:a16="http://schemas.microsoft.com/office/drawing/2014/main" id="{68F4F70B-7E9E-46CB-9BB4-797FDDA9F62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 name="Rectangle 32" descr="Oak">
            <a:extLst>
              <a:ext uri="{FF2B5EF4-FFF2-40B4-BE49-F238E27FC236}">
                <a16:creationId xmlns:a16="http://schemas.microsoft.com/office/drawing/2014/main" id="{724D8F03-9ECF-4C6D-8B6F-51CA17C0555F}"/>
              </a:ext>
            </a:extLst>
          </p:cNvPr>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60" name="Rectangle 33">
            <a:extLst>
              <a:ext uri="{FF2B5EF4-FFF2-40B4-BE49-F238E27FC236}">
                <a16:creationId xmlns:a16="http://schemas.microsoft.com/office/drawing/2014/main" id="{0AF7173D-04B7-4186-B9FB-4CD16CD78358}"/>
              </a:ext>
            </a:extLst>
          </p:cNvPr>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61" name="Rectangle 34">
            <a:extLst>
              <a:ext uri="{FF2B5EF4-FFF2-40B4-BE49-F238E27FC236}">
                <a16:creationId xmlns:a16="http://schemas.microsoft.com/office/drawing/2014/main" id="{A3291846-6E07-4691-B319-9DAC70273F1E}"/>
              </a:ext>
            </a:extLst>
          </p:cNvPr>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262" name="Picture 35">
            <a:extLst>
              <a:ext uri="{FF2B5EF4-FFF2-40B4-BE49-F238E27FC236}">
                <a16:creationId xmlns:a16="http://schemas.microsoft.com/office/drawing/2014/main" id="{38399A17-3A38-4E6A-8D05-AFE0E346BF7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 name="Rectangle 36">
            <a:extLst>
              <a:ext uri="{FF2B5EF4-FFF2-40B4-BE49-F238E27FC236}">
                <a16:creationId xmlns:a16="http://schemas.microsoft.com/office/drawing/2014/main" id="{C985E7E5-7A74-48EC-ADB2-E977754508D7}"/>
              </a:ext>
            </a:extLst>
          </p:cNvPr>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64" name="Rectangle 37">
            <a:extLst>
              <a:ext uri="{FF2B5EF4-FFF2-40B4-BE49-F238E27FC236}">
                <a16:creationId xmlns:a16="http://schemas.microsoft.com/office/drawing/2014/main" id="{4264F225-E122-4CCE-8867-DFE5751DBEC9}"/>
              </a:ext>
            </a:extLst>
          </p:cNvPr>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265" name="Picture 38">
            <a:extLst>
              <a:ext uri="{FF2B5EF4-FFF2-40B4-BE49-F238E27FC236}">
                <a16:creationId xmlns:a16="http://schemas.microsoft.com/office/drawing/2014/main" id="{DC3C129A-D2E7-42FD-AC13-B1F7AF7ACB08}"/>
              </a:ext>
            </a:extLst>
          </p:cNvPr>
          <p:cNvPicPr>
            <a:picLocks noChangeAspect="1" noChangeArrowheads="1"/>
          </p:cNvPicPr>
          <p:nvPr/>
        </p:nvPicPr>
        <p:blipFill>
          <a:blip r:embed="rId5"/>
          <a:srcRect/>
          <a:stretch>
            <a:fillRect/>
          </a:stretch>
        </p:blipFill>
        <p:spPr bwMode="auto">
          <a:xfrm rot="5361337">
            <a:off x="-289718" y="4152106"/>
            <a:ext cx="4605338" cy="301625"/>
          </a:xfrm>
          <a:prstGeom prst="rect">
            <a:avLst/>
          </a:prstGeom>
          <a:noFill/>
          <a:effectLst>
            <a:outerShdw blurRad="63500" dist="38099" dir="2700000" algn="ctr" rotWithShape="0">
              <a:schemeClr val="accent2">
                <a:alpha val="74998"/>
              </a:schemeClr>
            </a:outerShdw>
          </a:effectLst>
        </p:spPr>
      </p:pic>
      <p:pic>
        <p:nvPicPr>
          <p:cNvPr id="266" name="Picture 39">
            <a:extLst>
              <a:ext uri="{FF2B5EF4-FFF2-40B4-BE49-F238E27FC236}">
                <a16:creationId xmlns:a16="http://schemas.microsoft.com/office/drawing/2014/main" id="{EB3A785B-64C8-438F-88A2-E6D33793C71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2982" y="4177506"/>
            <a:ext cx="46624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7" name="Picture 40">
            <a:extLst>
              <a:ext uri="{FF2B5EF4-FFF2-40B4-BE49-F238E27FC236}">
                <a16:creationId xmlns:a16="http://schemas.microsoft.com/office/drawing/2014/main" id="{F6226A13-05EB-4E04-8535-1970BE16A6C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8" name="Picture 41">
            <a:extLst>
              <a:ext uri="{FF2B5EF4-FFF2-40B4-BE49-F238E27FC236}">
                <a16:creationId xmlns:a16="http://schemas.microsoft.com/office/drawing/2014/main" id="{B19724F0-A58B-4D6F-B7EE-AF9E0BF0AA4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9" name="Picture 42">
            <a:extLst>
              <a:ext uri="{FF2B5EF4-FFF2-40B4-BE49-F238E27FC236}">
                <a16:creationId xmlns:a16="http://schemas.microsoft.com/office/drawing/2014/main" id="{113A5FC7-100D-4AFA-BCB9-168740F9D8F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0" name="Picture 43">
            <a:extLst>
              <a:ext uri="{FF2B5EF4-FFF2-40B4-BE49-F238E27FC236}">
                <a16:creationId xmlns:a16="http://schemas.microsoft.com/office/drawing/2014/main" id="{DC512D0D-A361-4ABC-BC94-29610321B7A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 name="Text Box 44">
            <a:extLst>
              <a:ext uri="{FF2B5EF4-FFF2-40B4-BE49-F238E27FC236}">
                <a16:creationId xmlns:a16="http://schemas.microsoft.com/office/drawing/2014/main" id="{1462B898-6AE3-4C03-BD04-CEA58B2D795C}"/>
              </a:ext>
            </a:extLst>
          </p:cNvPr>
          <p:cNvSpPr txBox="1">
            <a:spLocks noChangeArrowheads="1"/>
          </p:cNvSpPr>
          <p:nvPr/>
        </p:nvSpPr>
        <p:spPr bwMode="auto">
          <a:xfrm>
            <a:off x="120650" y="106363"/>
            <a:ext cx="3097213"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نسيج من التسلسل الزمني للكتاب المقدس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272" name="Group 45">
            <a:extLst>
              <a:ext uri="{FF2B5EF4-FFF2-40B4-BE49-F238E27FC236}">
                <a16:creationId xmlns:a16="http://schemas.microsoft.com/office/drawing/2014/main" id="{17F9EE1E-A497-4F5F-B84C-1BFD2D3E7FB5}"/>
              </a:ext>
            </a:extLst>
          </p:cNvPr>
          <p:cNvGrpSpPr>
            <a:grpSpLocks/>
          </p:cNvGrpSpPr>
          <p:nvPr/>
        </p:nvGrpSpPr>
        <p:grpSpPr bwMode="auto">
          <a:xfrm>
            <a:off x="2098675" y="2589213"/>
            <a:ext cx="6496050" cy="936625"/>
            <a:chOff x="1322" y="1631"/>
            <a:chExt cx="4092" cy="590"/>
          </a:xfrm>
        </p:grpSpPr>
        <p:pic>
          <p:nvPicPr>
            <p:cNvPr id="273" name="Picture 46">
              <a:extLst>
                <a:ext uri="{FF2B5EF4-FFF2-40B4-BE49-F238E27FC236}">
                  <a16:creationId xmlns:a16="http://schemas.microsoft.com/office/drawing/2014/main" id="{9FA3563D-F156-474B-8D90-9A2914E6A5D6}"/>
                </a:ext>
              </a:extLst>
            </p:cNvPr>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274" name="Picture 47">
              <a:extLst>
                <a:ext uri="{FF2B5EF4-FFF2-40B4-BE49-F238E27FC236}">
                  <a16:creationId xmlns:a16="http://schemas.microsoft.com/office/drawing/2014/main" id="{7DBCB24D-E9F2-4560-A59F-F6245E3B2101}"/>
                </a:ext>
              </a:extLst>
            </p:cNvPr>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275" name="Picture 48">
              <a:extLst>
                <a:ext uri="{FF2B5EF4-FFF2-40B4-BE49-F238E27FC236}">
                  <a16:creationId xmlns:a16="http://schemas.microsoft.com/office/drawing/2014/main" id="{93CD671B-5E50-4B5E-B703-8919DB46C604}"/>
                </a:ext>
              </a:extLst>
            </p:cNvPr>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276" name="Picture 49">
              <a:extLst>
                <a:ext uri="{FF2B5EF4-FFF2-40B4-BE49-F238E27FC236}">
                  <a16:creationId xmlns:a16="http://schemas.microsoft.com/office/drawing/2014/main" id="{B391F383-0188-4391-9C64-F17BD6C9C5DC}"/>
                </a:ext>
              </a:extLst>
            </p:cNvPr>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277" name="Picture 50">
              <a:extLst>
                <a:ext uri="{FF2B5EF4-FFF2-40B4-BE49-F238E27FC236}">
                  <a16:creationId xmlns:a16="http://schemas.microsoft.com/office/drawing/2014/main" id="{CF9FC705-B294-4028-8F59-12B0D5AC301E}"/>
                </a:ext>
              </a:extLst>
            </p:cNvPr>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278" name="Picture 51">
              <a:extLst>
                <a:ext uri="{FF2B5EF4-FFF2-40B4-BE49-F238E27FC236}">
                  <a16:creationId xmlns:a16="http://schemas.microsoft.com/office/drawing/2014/main" id="{2BD30305-42E5-4FE1-92AE-AA268A4CEEFF}"/>
                </a:ext>
              </a:extLst>
            </p:cNvPr>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279" name="Group 52">
            <a:extLst>
              <a:ext uri="{FF2B5EF4-FFF2-40B4-BE49-F238E27FC236}">
                <a16:creationId xmlns:a16="http://schemas.microsoft.com/office/drawing/2014/main" id="{5EF5F26A-6F11-4D59-BF48-B824EF1C1FA2}"/>
              </a:ext>
            </a:extLst>
          </p:cNvPr>
          <p:cNvGrpSpPr>
            <a:grpSpLocks/>
          </p:cNvGrpSpPr>
          <p:nvPr/>
        </p:nvGrpSpPr>
        <p:grpSpPr bwMode="auto">
          <a:xfrm>
            <a:off x="2836863" y="3608388"/>
            <a:ext cx="5664200" cy="669925"/>
            <a:chOff x="1787" y="2273"/>
            <a:chExt cx="3568" cy="422"/>
          </a:xfrm>
        </p:grpSpPr>
        <p:pic>
          <p:nvPicPr>
            <p:cNvPr id="280" name="Picture 53">
              <a:extLst>
                <a:ext uri="{FF2B5EF4-FFF2-40B4-BE49-F238E27FC236}">
                  <a16:creationId xmlns:a16="http://schemas.microsoft.com/office/drawing/2014/main" id="{778FDC9B-F8A0-4038-9B66-E86EBB89849F}"/>
                </a:ext>
              </a:extLst>
            </p:cNvPr>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281" name="Picture 54">
              <a:extLst>
                <a:ext uri="{FF2B5EF4-FFF2-40B4-BE49-F238E27FC236}">
                  <a16:creationId xmlns:a16="http://schemas.microsoft.com/office/drawing/2014/main" id="{2383A4F3-238A-4207-A1A9-08E3A72A661C}"/>
                </a:ext>
              </a:extLst>
            </p:cNvPr>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282" name="Picture 55">
              <a:extLst>
                <a:ext uri="{FF2B5EF4-FFF2-40B4-BE49-F238E27FC236}">
                  <a16:creationId xmlns:a16="http://schemas.microsoft.com/office/drawing/2014/main" id="{E4B223DE-AD3D-4C26-A78C-A7889B581D28}"/>
                </a:ext>
              </a:extLst>
            </p:cNvPr>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283" name="Picture 56">
              <a:extLst>
                <a:ext uri="{FF2B5EF4-FFF2-40B4-BE49-F238E27FC236}">
                  <a16:creationId xmlns:a16="http://schemas.microsoft.com/office/drawing/2014/main" id="{A3FC2A8A-3AA2-4963-8A6A-8EB5018AC765}"/>
                </a:ext>
              </a:extLst>
            </p:cNvPr>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284" name="Group 57">
            <a:extLst>
              <a:ext uri="{FF2B5EF4-FFF2-40B4-BE49-F238E27FC236}">
                <a16:creationId xmlns:a16="http://schemas.microsoft.com/office/drawing/2014/main" id="{D41CBC93-CE07-4624-84DE-BF65CB7B09D8}"/>
              </a:ext>
            </a:extLst>
          </p:cNvPr>
          <p:cNvGrpSpPr>
            <a:grpSpLocks/>
          </p:cNvGrpSpPr>
          <p:nvPr/>
        </p:nvGrpSpPr>
        <p:grpSpPr bwMode="auto">
          <a:xfrm>
            <a:off x="3941763" y="4387850"/>
            <a:ext cx="4672012" cy="592138"/>
            <a:chOff x="2483" y="2764"/>
            <a:chExt cx="2943" cy="373"/>
          </a:xfrm>
        </p:grpSpPr>
        <p:pic>
          <p:nvPicPr>
            <p:cNvPr id="285" name="Picture 58">
              <a:extLst>
                <a:ext uri="{FF2B5EF4-FFF2-40B4-BE49-F238E27FC236}">
                  <a16:creationId xmlns:a16="http://schemas.microsoft.com/office/drawing/2014/main" id="{BC10D4DC-F5A8-4D1A-BD17-5404A4C3D39B}"/>
                </a:ext>
              </a:extLst>
            </p:cNvPr>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286" name="Picture 59">
              <a:extLst>
                <a:ext uri="{FF2B5EF4-FFF2-40B4-BE49-F238E27FC236}">
                  <a16:creationId xmlns:a16="http://schemas.microsoft.com/office/drawing/2014/main" id="{FF7FD62C-8B2C-4719-9D5E-EF1DA9EB8ED2}"/>
                </a:ext>
              </a:extLst>
            </p:cNvPr>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287" name="Picture 60">
              <a:extLst>
                <a:ext uri="{FF2B5EF4-FFF2-40B4-BE49-F238E27FC236}">
                  <a16:creationId xmlns:a16="http://schemas.microsoft.com/office/drawing/2014/main" id="{053B0CD6-2F46-4117-9794-81C51B75F036}"/>
                </a:ext>
              </a:extLst>
            </p:cNvPr>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288" name="Picture 61">
              <a:extLst>
                <a:ext uri="{FF2B5EF4-FFF2-40B4-BE49-F238E27FC236}">
                  <a16:creationId xmlns:a16="http://schemas.microsoft.com/office/drawing/2014/main" id="{72221A98-279A-40D3-8822-64FECDB839FE}"/>
                </a:ext>
              </a:extLst>
            </p:cNvPr>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289" name="Picture 62">
            <a:extLst>
              <a:ext uri="{FF2B5EF4-FFF2-40B4-BE49-F238E27FC236}">
                <a16:creationId xmlns:a16="http://schemas.microsoft.com/office/drawing/2014/main" id="{201AE81C-6BBE-48EC-B671-2907FDEABC0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90" name="Group 63">
            <a:extLst>
              <a:ext uri="{FF2B5EF4-FFF2-40B4-BE49-F238E27FC236}">
                <a16:creationId xmlns:a16="http://schemas.microsoft.com/office/drawing/2014/main" id="{B48E1B90-5DCC-41E0-BC69-4AF48920EC15}"/>
              </a:ext>
            </a:extLst>
          </p:cNvPr>
          <p:cNvGrpSpPr>
            <a:grpSpLocks/>
          </p:cNvGrpSpPr>
          <p:nvPr/>
        </p:nvGrpSpPr>
        <p:grpSpPr bwMode="auto">
          <a:xfrm>
            <a:off x="3832225" y="5137150"/>
            <a:ext cx="4697413" cy="603250"/>
            <a:chOff x="2414" y="3236"/>
            <a:chExt cx="2959" cy="380"/>
          </a:xfrm>
        </p:grpSpPr>
        <p:pic>
          <p:nvPicPr>
            <p:cNvPr id="291" name="Picture 64">
              <a:extLst>
                <a:ext uri="{FF2B5EF4-FFF2-40B4-BE49-F238E27FC236}">
                  <a16:creationId xmlns:a16="http://schemas.microsoft.com/office/drawing/2014/main" id="{7D114FA8-C016-4AEB-8970-8C54869CB110}"/>
                </a:ext>
              </a:extLst>
            </p:cNvPr>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292" name="Picture 65">
              <a:extLst>
                <a:ext uri="{FF2B5EF4-FFF2-40B4-BE49-F238E27FC236}">
                  <a16:creationId xmlns:a16="http://schemas.microsoft.com/office/drawing/2014/main" id="{93EC011A-F15C-4AFD-8506-621577CD296B}"/>
                </a:ext>
              </a:extLst>
            </p:cNvPr>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293" name="Picture 66">
              <a:extLst>
                <a:ext uri="{FF2B5EF4-FFF2-40B4-BE49-F238E27FC236}">
                  <a16:creationId xmlns:a16="http://schemas.microsoft.com/office/drawing/2014/main" id="{70564816-31E5-4A55-9949-F32D16C5E29A}"/>
                </a:ext>
              </a:extLst>
            </p:cNvPr>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294" name="Picture 67">
              <a:extLst>
                <a:ext uri="{FF2B5EF4-FFF2-40B4-BE49-F238E27FC236}">
                  <a16:creationId xmlns:a16="http://schemas.microsoft.com/office/drawing/2014/main" id="{C36D431D-E506-4BF3-9B7C-BEF9266B7737}"/>
                </a:ext>
              </a:extLst>
            </p:cNvPr>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295" name="Text Box 68">
              <a:extLst>
                <a:ext uri="{FF2B5EF4-FFF2-40B4-BE49-F238E27FC236}">
                  <a16:creationId xmlns:a16="http://schemas.microsoft.com/office/drawing/2014/main" id="{B2DC30FE-145B-46C2-B1B5-E9ED99B87C95}"/>
                </a:ext>
              </a:extLst>
            </p:cNvPr>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44"/>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pic>
        <p:nvPicPr>
          <p:cNvPr id="296" name="Picture 69">
            <a:extLst>
              <a:ext uri="{FF2B5EF4-FFF2-40B4-BE49-F238E27FC236}">
                <a16:creationId xmlns:a16="http://schemas.microsoft.com/office/drawing/2014/main" id="{D11AF0C9-7D19-42E1-A6C7-981ABDB1E94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 name="Picture 70">
            <a:extLst>
              <a:ext uri="{FF2B5EF4-FFF2-40B4-BE49-F238E27FC236}">
                <a16:creationId xmlns:a16="http://schemas.microsoft.com/office/drawing/2014/main" id="{5AF493C7-0047-451A-9425-828CC2D0AAB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8" name="Picture 71">
            <a:extLst>
              <a:ext uri="{FF2B5EF4-FFF2-40B4-BE49-F238E27FC236}">
                <a16:creationId xmlns:a16="http://schemas.microsoft.com/office/drawing/2014/main" id="{39FB1C16-7670-4C5B-AC97-939E7567E08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9" name="Picture 72">
            <a:extLst>
              <a:ext uri="{FF2B5EF4-FFF2-40B4-BE49-F238E27FC236}">
                <a16:creationId xmlns:a16="http://schemas.microsoft.com/office/drawing/2014/main" id="{4BA4A6F1-917F-49E0-8CA3-85A295913B5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w="12700">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0" name="Picture 73">
            <a:extLst>
              <a:ext uri="{FF2B5EF4-FFF2-40B4-BE49-F238E27FC236}">
                <a16:creationId xmlns:a16="http://schemas.microsoft.com/office/drawing/2014/main" id="{D25B3FF1-A5BD-4380-9D50-D00FF0F8CD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1" name="Picture 74">
            <a:extLst>
              <a:ext uri="{FF2B5EF4-FFF2-40B4-BE49-F238E27FC236}">
                <a16:creationId xmlns:a16="http://schemas.microsoft.com/office/drawing/2014/main" id="{81B0A0C6-F741-411D-BAF7-B85C66EE04F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 name="Text Box 75">
            <a:extLst>
              <a:ext uri="{FF2B5EF4-FFF2-40B4-BE49-F238E27FC236}">
                <a16:creationId xmlns:a16="http://schemas.microsoft.com/office/drawing/2014/main" id="{4D72C1C0-8EF4-4897-91FD-6D3237E275E6}"/>
              </a:ext>
            </a:extLst>
          </p:cNvPr>
          <p:cNvSpPr txBox="1">
            <a:spLocks noChangeArrowheads="1"/>
          </p:cNvSpPr>
          <p:nvPr/>
        </p:nvSpPr>
        <p:spPr bwMode="auto">
          <a:xfrm>
            <a:off x="3897314" y="3578801"/>
            <a:ext cx="2791454" cy="707886"/>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rPr>
              <a:t>عهد الأرض</a:t>
            </a:r>
            <a:endParaRPr kumimoji="0" lang="en-US"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03" name="Text Box 76">
            <a:extLst>
              <a:ext uri="{FF2B5EF4-FFF2-40B4-BE49-F238E27FC236}">
                <a16:creationId xmlns:a16="http://schemas.microsoft.com/office/drawing/2014/main" id="{0BCC09F3-027B-4F7C-BB7B-B538E8E5637C}"/>
              </a:ext>
            </a:extLst>
          </p:cNvPr>
          <p:cNvSpPr txBox="1">
            <a:spLocks noChangeArrowheads="1"/>
          </p:cNvSpPr>
          <p:nvPr/>
        </p:nvSpPr>
        <p:spPr bwMode="auto">
          <a:xfrm>
            <a:off x="2376488" y="2755900"/>
            <a:ext cx="5697537" cy="707886"/>
          </a:xfrm>
          <a:prstGeom prst="rect">
            <a:avLst/>
          </a:prstGeom>
          <a:noFill/>
          <a:ln w="12700">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Accordance" panose="00000400000000000000" pitchFamily="2" charset="-78"/>
                <a:cs typeface="Arial" panose="020B0604020202020204" pitchFamily="34" charset="0"/>
              </a:rPr>
              <a:t>العهد </a:t>
            </a:r>
            <a:r>
              <a:rPr kumimoji="0" lang="ar-SA" sz="4000" b="1" i="0" u="none" strike="noStrike" kern="1200" cap="none" spc="0" normalizeH="0" baseline="0" noProof="0" dirty="0" err="1">
                <a:ln>
                  <a:noFill/>
                </a:ln>
                <a:solidFill>
                  <a:schemeClr val="accent1">
                    <a:lumMod val="50000"/>
                  </a:schemeClr>
                </a:solidFill>
                <a:effectLst/>
                <a:uLnTx/>
                <a:uFillTx/>
                <a:latin typeface="Arial" panose="020B0604020202020204" pitchFamily="34" charset="0"/>
                <a:ea typeface="Accordance" panose="00000400000000000000" pitchFamily="2" charset="-78"/>
                <a:cs typeface="Arial" panose="020B0604020202020204" pitchFamily="34" charset="0"/>
              </a:rPr>
              <a:t>الأبراهيمي</a:t>
            </a:r>
            <a:r>
              <a:rPr kumimoji="0" lang="ar-SA" sz="4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4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04" name="Text Box 77">
            <a:extLst>
              <a:ext uri="{FF2B5EF4-FFF2-40B4-BE49-F238E27FC236}">
                <a16:creationId xmlns:a16="http://schemas.microsoft.com/office/drawing/2014/main" id="{58390353-DAF5-4E67-8905-EAC775412D40}"/>
              </a:ext>
            </a:extLst>
          </p:cNvPr>
          <p:cNvSpPr txBox="1">
            <a:spLocks noChangeArrowheads="1"/>
          </p:cNvSpPr>
          <p:nvPr/>
        </p:nvSpPr>
        <p:spPr bwMode="auto">
          <a:xfrm>
            <a:off x="4504750" y="5089524"/>
            <a:ext cx="3752850" cy="707886"/>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rPr>
              <a:t>العهد الجديد</a:t>
            </a:r>
            <a:endParaRPr kumimoji="0" lang="en-US"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05" name="Text Box 78">
            <a:extLst>
              <a:ext uri="{FF2B5EF4-FFF2-40B4-BE49-F238E27FC236}">
                <a16:creationId xmlns:a16="http://schemas.microsoft.com/office/drawing/2014/main" id="{F8A7C5CB-4FEB-41FA-9D7A-3F29B3666D5D}"/>
              </a:ext>
            </a:extLst>
          </p:cNvPr>
          <p:cNvSpPr txBox="1">
            <a:spLocks noChangeArrowheads="1"/>
          </p:cNvSpPr>
          <p:nvPr/>
        </p:nvSpPr>
        <p:spPr bwMode="auto">
          <a:xfrm>
            <a:off x="4306888" y="4333008"/>
            <a:ext cx="3624262" cy="707886"/>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rPr>
              <a:t>العهد الداودي</a:t>
            </a:r>
            <a:endParaRPr kumimoji="0" lang="en-US" sz="4000" b="1" i="0" u="none" strike="noStrike" kern="1200" cap="none" spc="0" normalizeH="0" baseline="0" noProof="0" dirty="0">
              <a:ln>
                <a:noFill/>
              </a:ln>
              <a:solidFill>
                <a:srgbClr val="000066"/>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306" name="Group 82">
            <a:extLst>
              <a:ext uri="{FF2B5EF4-FFF2-40B4-BE49-F238E27FC236}">
                <a16:creationId xmlns:a16="http://schemas.microsoft.com/office/drawing/2014/main" id="{7F2B2E01-55E8-45E3-98DE-DA744ABAC605}"/>
              </a:ext>
            </a:extLst>
          </p:cNvPr>
          <p:cNvGrpSpPr>
            <a:grpSpLocks/>
          </p:cNvGrpSpPr>
          <p:nvPr/>
        </p:nvGrpSpPr>
        <p:grpSpPr bwMode="auto">
          <a:xfrm>
            <a:off x="1949450" y="2236788"/>
            <a:ext cx="5273675" cy="3898900"/>
            <a:chOff x="1228" y="1409"/>
            <a:chExt cx="3322" cy="2456"/>
          </a:xfrm>
        </p:grpSpPr>
        <p:grpSp>
          <p:nvGrpSpPr>
            <p:cNvPr id="307" name="Group 83">
              <a:extLst>
                <a:ext uri="{FF2B5EF4-FFF2-40B4-BE49-F238E27FC236}">
                  <a16:creationId xmlns:a16="http://schemas.microsoft.com/office/drawing/2014/main" id="{B0D57BA9-CB3E-4FA3-B01D-147941A5DAB2}"/>
                </a:ext>
              </a:extLst>
            </p:cNvPr>
            <p:cNvGrpSpPr>
              <a:grpSpLocks/>
            </p:cNvGrpSpPr>
            <p:nvPr/>
          </p:nvGrpSpPr>
          <p:grpSpPr bwMode="auto">
            <a:xfrm>
              <a:off x="1228" y="1409"/>
              <a:ext cx="3303" cy="119"/>
              <a:chOff x="1206" y="1392"/>
              <a:chExt cx="3303" cy="119"/>
            </a:xfrm>
          </p:grpSpPr>
          <p:sp>
            <p:nvSpPr>
              <p:cNvPr id="324" name="AutoShape 84" descr="Cork">
                <a:extLst>
                  <a:ext uri="{FF2B5EF4-FFF2-40B4-BE49-F238E27FC236}">
                    <a16:creationId xmlns:a16="http://schemas.microsoft.com/office/drawing/2014/main" id="{CA27201E-2B15-4247-923B-7FE0764EF69C}"/>
                  </a:ext>
                </a:extLst>
              </p:cNvPr>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25" name="AutoShape 85" descr="Cork">
                <a:extLst>
                  <a:ext uri="{FF2B5EF4-FFF2-40B4-BE49-F238E27FC236}">
                    <a16:creationId xmlns:a16="http://schemas.microsoft.com/office/drawing/2014/main" id="{BFCBF582-F278-4FB3-9B21-ECE8E9F4FF0C}"/>
                  </a:ext>
                </a:extLst>
              </p:cNvPr>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26" name="AutoShape 86" descr="Cork">
                <a:extLst>
                  <a:ext uri="{FF2B5EF4-FFF2-40B4-BE49-F238E27FC236}">
                    <a16:creationId xmlns:a16="http://schemas.microsoft.com/office/drawing/2014/main" id="{0E425D44-85DC-438C-ACD3-6356F8FE3B03}"/>
                  </a:ext>
                </a:extLst>
              </p:cNvPr>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27" name="AutoShape 87" descr="Cork">
                <a:extLst>
                  <a:ext uri="{FF2B5EF4-FFF2-40B4-BE49-F238E27FC236}">
                    <a16:creationId xmlns:a16="http://schemas.microsoft.com/office/drawing/2014/main" id="{8FFFB996-6C77-44F6-AD05-8C0AD6868C5D}"/>
                  </a:ext>
                </a:extLst>
              </p:cNvPr>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28" name="AutoShape 88" descr="Cork">
                <a:extLst>
                  <a:ext uri="{FF2B5EF4-FFF2-40B4-BE49-F238E27FC236}">
                    <a16:creationId xmlns:a16="http://schemas.microsoft.com/office/drawing/2014/main" id="{FAD3490D-B4EC-4D8D-9CF4-B9FC236F15B0}"/>
                  </a:ext>
                </a:extLst>
              </p:cNvPr>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29" name="AutoShape 89" descr="Cork">
                <a:extLst>
                  <a:ext uri="{FF2B5EF4-FFF2-40B4-BE49-F238E27FC236}">
                    <a16:creationId xmlns:a16="http://schemas.microsoft.com/office/drawing/2014/main" id="{A420C7C2-D833-456F-8636-CC6280EC5609}"/>
                  </a:ext>
                </a:extLst>
              </p:cNvPr>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0" name="AutoShape 90" descr="Cork">
                <a:extLst>
                  <a:ext uri="{FF2B5EF4-FFF2-40B4-BE49-F238E27FC236}">
                    <a16:creationId xmlns:a16="http://schemas.microsoft.com/office/drawing/2014/main" id="{AC55C8A1-3249-4C8F-8E9A-B04D37A4B25A}"/>
                  </a:ext>
                </a:extLst>
              </p:cNvPr>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1" name="AutoShape 91" descr="Cork">
                <a:extLst>
                  <a:ext uri="{FF2B5EF4-FFF2-40B4-BE49-F238E27FC236}">
                    <a16:creationId xmlns:a16="http://schemas.microsoft.com/office/drawing/2014/main" id="{BC7514E7-6100-476D-B7CA-01A66BFD37CC}"/>
                  </a:ext>
                </a:extLst>
              </p:cNvPr>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2" name="AutoShape 92" descr="Cork">
                <a:extLst>
                  <a:ext uri="{FF2B5EF4-FFF2-40B4-BE49-F238E27FC236}">
                    <a16:creationId xmlns:a16="http://schemas.microsoft.com/office/drawing/2014/main" id="{48ED683F-DCE6-42E7-BF14-60D6074DAFD6}"/>
                  </a:ext>
                </a:extLst>
              </p:cNvPr>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3" name="AutoShape 93" descr="Cork">
                <a:extLst>
                  <a:ext uri="{FF2B5EF4-FFF2-40B4-BE49-F238E27FC236}">
                    <a16:creationId xmlns:a16="http://schemas.microsoft.com/office/drawing/2014/main" id="{DE68D641-13B8-4F29-B1D3-248C8CCFC399}"/>
                  </a:ext>
                </a:extLst>
              </p:cNvPr>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4" name="AutoShape 94" descr="Cork">
                <a:extLst>
                  <a:ext uri="{FF2B5EF4-FFF2-40B4-BE49-F238E27FC236}">
                    <a16:creationId xmlns:a16="http://schemas.microsoft.com/office/drawing/2014/main" id="{8DB0B16C-C5F4-4683-BF22-CC19825AD047}"/>
                  </a:ext>
                </a:extLst>
              </p:cNvPr>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5" name="AutoShape 95" descr="Cork">
                <a:extLst>
                  <a:ext uri="{FF2B5EF4-FFF2-40B4-BE49-F238E27FC236}">
                    <a16:creationId xmlns:a16="http://schemas.microsoft.com/office/drawing/2014/main" id="{DA3D271C-70D6-4597-8F10-C1461EA9DC57}"/>
                  </a:ext>
                </a:extLst>
              </p:cNvPr>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6" name="AutoShape 96" descr="Cork">
                <a:extLst>
                  <a:ext uri="{FF2B5EF4-FFF2-40B4-BE49-F238E27FC236}">
                    <a16:creationId xmlns:a16="http://schemas.microsoft.com/office/drawing/2014/main" id="{111D8336-2136-48D9-AAE1-5AC7F21B19C2}"/>
                  </a:ext>
                </a:extLst>
              </p:cNvPr>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7" name="AutoShape 97" descr="Cork">
                <a:extLst>
                  <a:ext uri="{FF2B5EF4-FFF2-40B4-BE49-F238E27FC236}">
                    <a16:creationId xmlns:a16="http://schemas.microsoft.com/office/drawing/2014/main" id="{4C6732FA-A755-4DB3-BC0D-DD1795662692}"/>
                  </a:ext>
                </a:extLst>
              </p:cNvPr>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38" name="AutoShape 98" descr="Cork">
                <a:extLst>
                  <a:ext uri="{FF2B5EF4-FFF2-40B4-BE49-F238E27FC236}">
                    <a16:creationId xmlns:a16="http://schemas.microsoft.com/office/drawing/2014/main" id="{EE2CA90F-99DE-4065-9877-F54C3A9D2FDB}"/>
                  </a:ext>
                </a:extLst>
              </p:cNvPr>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308" name="Group 99">
              <a:extLst>
                <a:ext uri="{FF2B5EF4-FFF2-40B4-BE49-F238E27FC236}">
                  <a16:creationId xmlns:a16="http://schemas.microsoft.com/office/drawing/2014/main" id="{B4270208-1A06-4E1C-B7F6-9A152DE869C6}"/>
                </a:ext>
              </a:extLst>
            </p:cNvPr>
            <p:cNvGrpSpPr>
              <a:grpSpLocks/>
            </p:cNvGrpSpPr>
            <p:nvPr/>
          </p:nvGrpSpPr>
          <p:grpSpPr bwMode="auto">
            <a:xfrm>
              <a:off x="1243" y="3761"/>
              <a:ext cx="3307" cy="104"/>
              <a:chOff x="1231" y="3769"/>
              <a:chExt cx="3307" cy="104"/>
            </a:xfrm>
          </p:grpSpPr>
          <p:sp>
            <p:nvSpPr>
              <p:cNvPr id="309" name="AutoShape 100" descr="Cork">
                <a:extLst>
                  <a:ext uri="{FF2B5EF4-FFF2-40B4-BE49-F238E27FC236}">
                    <a16:creationId xmlns:a16="http://schemas.microsoft.com/office/drawing/2014/main" id="{D62B5742-307F-4E69-A276-B0F2DBED3A58}"/>
                  </a:ext>
                </a:extLst>
              </p:cNvPr>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10" name="AutoShape 101" descr="Cork">
                <a:extLst>
                  <a:ext uri="{FF2B5EF4-FFF2-40B4-BE49-F238E27FC236}">
                    <a16:creationId xmlns:a16="http://schemas.microsoft.com/office/drawing/2014/main" id="{05533E59-795A-4530-B516-F680DEE2C11D}"/>
                  </a:ext>
                </a:extLst>
              </p:cNvPr>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11" name="AutoShape 102" descr="Cork">
                <a:extLst>
                  <a:ext uri="{FF2B5EF4-FFF2-40B4-BE49-F238E27FC236}">
                    <a16:creationId xmlns:a16="http://schemas.microsoft.com/office/drawing/2014/main" id="{E542AFA7-AD96-478B-977C-F2B0516E745E}"/>
                  </a:ext>
                </a:extLst>
              </p:cNvPr>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12" name="AutoShape 103" descr="Cork">
                <a:extLst>
                  <a:ext uri="{FF2B5EF4-FFF2-40B4-BE49-F238E27FC236}">
                    <a16:creationId xmlns:a16="http://schemas.microsoft.com/office/drawing/2014/main" id="{EDBB44BC-F301-40F1-9447-381F529B2843}"/>
                  </a:ext>
                </a:extLst>
              </p:cNvPr>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13" name="AutoShape 104" descr="Cork">
                <a:extLst>
                  <a:ext uri="{FF2B5EF4-FFF2-40B4-BE49-F238E27FC236}">
                    <a16:creationId xmlns:a16="http://schemas.microsoft.com/office/drawing/2014/main" id="{DBE95805-4DF2-4AF7-9C48-D927C43B8994}"/>
                  </a:ext>
                </a:extLst>
              </p:cNvPr>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14" name="AutoShape 105" descr="Cork">
                <a:extLst>
                  <a:ext uri="{FF2B5EF4-FFF2-40B4-BE49-F238E27FC236}">
                    <a16:creationId xmlns:a16="http://schemas.microsoft.com/office/drawing/2014/main" id="{E400A7F9-8090-4DE4-9C2A-52271BDBC4CB}"/>
                  </a:ext>
                </a:extLst>
              </p:cNvPr>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15" name="AutoShape 106" descr="Cork">
                <a:extLst>
                  <a:ext uri="{FF2B5EF4-FFF2-40B4-BE49-F238E27FC236}">
                    <a16:creationId xmlns:a16="http://schemas.microsoft.com/office/drawing/2014/main" id="{FFEE5F67-F0C5-41DB-87C3-5B46DA60057E}"/>
                  </a:ext>
                </a:extLst>
              </p:cNvPr>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16" name="AutoShape 107" descr="Cork">
                <a:extLst>
                  <a:ext uri="{FF2B5EF4-FFF2-40B4-BE49-F238E27FC236}">
                    <a16:creationId xmlns:a16="http://schemas.microsoft.com/office/drawing/2014/main" id="{5F3348AA-C02C-43EE-8D34-33F01458595A}"/>
                  </a:ext>
                </a:extLst>
              </p:cNvPr>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17" name="AutoShape 108" descr="Cork">
                <a:extLst>
                  <a:ext uri="{FF2B5EF4-FFF2-40B4-BE49-F238E27FC236}">
                    <a16:creationId xmlns:a16="http://schemas.microsoft.com/office/drawing/2014/main" id="{4071C06D-B1E8-48AC-A07E-559E76F0F648}"/>
                  </a:ext>
                </a:extLst>
              </p:cNvPr>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18" name="AutoShape 109" descr="Cork">
                <a:extLst>
                  <a:ext uri="{FF2B5EF4-FFF2-40B4-BE49-F238E27FC236}">
                    <a16:creationId xmlns:a16="http://schemas.microsoft.com/office/drawing/2014/main" id="{64F568F7-AEC7-43CB-8871-F59F8AB92E7D}"/>
                  </a:ext>
                </a:extLst>
              </p:cNvPr>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19" name="AutoShape 110" descr="Cork">
                <a:extLst>
                  <a:ext uri="{FF2B5EF4-FFF2-40B4-BE49-F238E27FC236}">
                    <a16:creationId xmlns:a16="http://schemas.microsoft.com/office/drawing/2014/main" id="{24CC7175-EF28-48F7-8CC5-E2DDD7A80A63}"/>
                  </a:ext>
                </a:extLst>
              </p:cNvPr>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20" name="AutoShape 111" descr="Cork">
                <a:extLst>
                  <a:ext uri="{FF2B5EF4-FFF2-40B4-BE49-F238E27FC236}">
                    <a16:creationId xmlns:a16="http://schemas.microsoft.com/office/drawing/2014/main" id="{7E6FC263-27BA-4F62-A389-47856EB1DF8B}"/>
                  </a:ext>
                </a:extLst>
              </p:cNvPr>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21" name="AutoShape 112" descr="Cork">
                <a:extLst>
                  <a:ext uri="{FF2B5EF4-FFF2-40B4-BE49-F238E27FC236}">
                    <a16:creationId xmlns:a16="http://schemas.microsoft.com/office/drawing/2014/main" id="{82E9875E-F34F-4AF6-BBCD-CA4974B14C5A}"/>
                  </a:ext>
                </a:extLst>
              </p:cNvPr>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22" name="AutoShape 113" descr="Cork">
                <a:extLst>
                  <a:ext uri="{FF2B5EF4-FFF2-40B4-BE49-F238E27FC236}">
                    <a16:creationId xmlns:a16="http://schemas.microsoft.com/office/drawing/2014/main" id="{60C220C9-288B-4D0B-8A8F-9AC732AAD92A}"/>
                  </a:ext>
                </a:extLst>
              </p:cNvPr>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23" name="AutoShape 114" descr="Cork">
                <a:extLst>
                  <a:ext uri="{FF2B5EF4-FFF2-40B4-BE49-F238E27FC236}">
                    <a16:creationId xmlns:a16="http://schemas.microsoft.com/office/drawing/2014/main" id="{435E9F1F-D410-4214-9E36-DF236AAF00FF}"/>
                  </a:ext>
                </a:extLst>
              </p:cNvPr>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sp>
        <p:nvSpPr>
          <p:cNvPr id="339" name="Text Box 121">
            <a:extLst>
              <a:ext uri="{FF2B5EF4-FFF2-40B4-BE49-F238E27FC236}">
                <a16:creationId xmlns:a16="http://schemas.microsoft.com/office/drawing/2014/main" id="{59E4BBDE-D495-47B9-94E0-C6840A350BE6}"/>
              </a:ext>
            </a:extLst>
          </p:cNvPr>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en-US" sz="10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2006</a:t>
            </a:r>
            <a:r>
              <a:rPr kumimoji="0" lang="en-US" sz="9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TBBMI</a:t>
            </a:r>
          </a:p>
        </p:txBody>
      </p:sp>
      <p:sp>
        <p:nvSpPr>
          <p:cNvPr id="340" name="Rectangle 122">
            <a:extLst>
              <a:ext uri="{FF2B5EF4-FFF2-40B4-BE49-F238E27FC236}">
                <a16:creationId xmlns:a16="http://schemas.microsoft.com/office/drawing/2014/main" id="{D1A6A733-1AC4-4649-9D7B-2A1B46EA2547}"/>
              </a:ext>
            </a:extLst>
          </p:cNvPr>
          <p:cNvSpPr>
            <a:spLocks noChangeArrowheads="1"/>
          </p:cNvSpPr>
          <p:nvPr/>
        </p:nvSpPr>
        <p:spPr bwMode="auto">
          <a:xfrm>
            <a:off x="7594788" y="6526134"/>
            <a:ext cx="748923"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9.65.05a..</a:t>
            </a:r>
          </a:p>
        </p:txBody>
      </p:sp>
      <p:sp>
        <p:nvSpPr>
          <p:cNvPr id="341" name="Rectangle 123">
            <a:extLst>
              <a:ext uri="{FF2B5EF4-FFF2-40B4-BE49-F238E27FC236}">
                <a16:creationId xmlns:a16="http://schemas.microsoft.com/office/drawing/2014/main" id="{E1F6BC90-8855-49D8-AE98-02CC63F9DC07}"/>
              </a:ext>
            </a:extLst>
          </p:cNvPr>
          <p:cNvSpPr>
            <a:spLocks noChangeArrowheads="1"/>
          </p:cNvSpPr>
          <p:nvPr/>
        </p:nvSpPr>
        <p:spPr bwMode="auto">
          <a:xfrm>
            <a:off x="8155635" y="6526927"/>
            <a:ext cx="325731"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10</a:t>
            </a:r>
          </a:p>
        </p:txBody>
      </p:sp>
      <p:sp>
        <p:nvSpPr>
          <p:cNvPr id="342" name="Text Box 125">
            <a:extLst>
              <a:ext uri="{FF2B5EF4-FFF2-40B4-BE49-F238E27FC236}">
                <a16:creationId xmlns:a16="http://schemas.microsoft.com/office/drawing/2014/main" id="{00A8CCFD-D214-4ABE-90E6-095F3B3658DE}"/>
              </a:ext>
            </a:extLst>
          </p:cNvPr>
          <p:cNvSpPr txBox="1">
            <a:spLocks noChangeArrowheads="1"/>
          </p:cNvSpPr>
          <p:nvPr/>
        </p:nvSpPr>
        <p:spPr bwMode="auto">
          <a:xfrm>
            <a:off x="8428038" y="6465888"/>
            <a:ext cx="63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6</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343" name="Group 126">
            <a:extLst>
              <a:ext uri="{FF2B5EF4-FFF2-40B4-BE49-F238E27FC236}">
                <a16:creationId xmlns:a16="http://schemas.microsoft.com/office/drawing/2014/main" id="{C8E2B033-3B1F-449B-9E33-F51FEB9E875D}"/>
              </a:ext>
            </a:extLst>
          </p:cNvPr>
          <p:cNvGrpSpPr>
            <a:grpSpLocks/>
          </p:cNvGrpSpPr>
          <p:nvPr/>
        </p:nvGrpSpPr>
        <p:grpSpPr bwMode="auto">
          <a:xfrm>
            <a:off x="1818005" y="466532"/>
            <a:ext cx="3800263" cy="1907515"/>
            <a:chOff x="1188" y="346"/>
            <a:chExt cx="2379" cy="1150"/>
          </a:xfrm>
        </p:grpSpPr>
        <p:sp>
          <p:nvSpPr>
            <p:cNvPr id="344" name="Rectangle 102">
              <a:extLst>
                <a:ext uri="{FF2B5EF4-FFF2-40B4-BE49-F238E27FC236}">
                  <a16:creationId xmlns:a16="http://schemas.microsoft.com/office/drawing/2014/main" id="{7D070225-8FDD-4AD2-B762-68AE6C243D71}"/>
                </a:ext>
              </a:extLst>
            </p:cNvPr>
            <p:cNvSpPr>
              <a:spLocks noChangeArrowheads="1"/>
            </p:cNvSpPr>
            <p:nvPr/>
          </p:nvSpPr>
          <p:spPr bwMode="auto">
            <a:xfrm>
              <a:off x="3280" y="1162"/>
              <a:ext cx="0" cy="33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5" name="Rectangle 103">
              <a:extLst>
                <a:ext uri="{FF2B5EF4-FFF2-40B4-BE49-F238E27FC236}">
                  <a16:creationId xmlns:a16="http://schemas.microsoft.com/office/drawing/2014/main" id="{C8DC001D-ECC2-4E80-85BB-0082C7B325A1}"/>
                </a:ext>
              </a:extLst>
            </p:cNvPr>
            <p:cNvSpPr>
              <a:spLocks noChangeArrowheads="1"/>
            </p:cNvSpPr>
            <p:nvPr/>
          </p:nvSpPr>
          <p:spPr bwMode="auto">
            <a:xfrm>
              <a:off x="3280" y="1162"/>
              <a:ext cx="0" cy="33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46" name="Text Box 104">
              <a:extLst>
                <a:ext uri="{FF2B5EF4-FFF2-40B4-BE49-F238E27FC236}">
                  <a16:creationId xmlns:a16="http://schemas.microsoft.com/office/drawing/2014/main" id="{C6D07ACB-4ABD-4056-B4E4-EFFBC886257A}"/>
                </a:ext>
              </a:extLst>
            </p:cNvPr>
            <p:cNvSpPr txBox="1">
              <a:spLocks noChangeArrowheads="1"/>
            </p:cNvSpPr>
            <p:nvPr/>
          </p:nvSpPr>
          <p:spPr bwMode="auto">
            <a:xfrm>
              <a:off x="3168" y="1159"/>
              <a:ext cx="399" cy="22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يسوع</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nvGrpSpPr>
            <p:cNvPr id="347" name="Group 105">
              <a:extLst>
                <a:ext uri="{FF2B5EF4-FFF2-40B4-BE49-F238E27FC236}">
                  <a16:creationId xmlns:a16="http://schemas.microsoft.com/office/drawing/2014/main" id="{51A4D51D-1416-449A-AC74-2B0265797085}"/>
                </a:ext>
              </a:extLst>
            </p:cNvPr>
            <p:cNvGrpSpPr>
              <a:grpSpLocks/>
            </p:cNvGrpSpPr>
            <p:nvPr/>
          </p:nvGrpSpPr>
          <p:grpSpPr bwMode="auto">
            <a:xfrm>
              <a:off x="1428" y="789"/>
              <a:ext cx="1728" cy="334"/>
              <a:chOff x="1428" y="789"/>
              <a:chExt cx="1728" cy="334"/>
            </a:xfrm>
          </p:grpSpPr>
          <p:sp>
            <p:nvSpPr>
              <p:cNvPr id="364" name="Rectangle 106">
                <a:extLst>
                  <a:ext uri="{FF2B5EF4-FFF2-40B4-BE49-F238E27FC236}">
                    <a16:creationId xmlns:a16="http://schemas.microsoft.com/office/drawing/2014/main" id="{2EDD6AE7-7950-4EFE-A0E0-9723EC034368}"/>
                  </a:ext>
                </a:extLst>
              </p:cNvPr>
              <p:cNvSpPr>
                <a:spLocks noChangeArrowheads="1"/>
              </p:cNvSpPr>
              <p:nvPr/>
            </p:nvSpPr>
            <p:spPr bwMode="auto">
              <a:xfrm>
                <a:off x="1428" y="936"/>
                <a:ext cx="723" cy="18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rPr>
                  <a:t>٤ شخصيات</a:t>
                </a:r>
                <a:endParaRPr kumimoji="0" lang="en-US" sz="3200" b="0"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65" name="Rectangle 107">
                <a:extLst>
                  <a:ext uri="{FF2B5EF4-FFF2-40B4-BE49-F238E27FC236}">
                    <a16:creationId xmlns:a16="http://schemas.microsoft.com/office/drawing/2014/main" id="{F98246EC-0D5C-4DBA-AD75-E6B8241F04D8}"/>
                  </a:ext>
                </a:extLst>
              </p:cNvPr>
              <p:cNvSpPr>
                <a:spLocks noChangeArrowheads="1"/>
              </p:cNvSpPr>
              <p:nvPr/>
            </p:nvSpPr>
            <p:spPr bwMode="auto">
              <a:xfrm>
                <a:off x="2218" y="789"/>
                <a:ext cx="938" cy="33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SA" sz="2000" b="1"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rPr>
                  <a:t>٣ عصور</a:t>
                </a:r>
                <a:endParaRPr kumimoji="0" lang="en-US" sz="4800" b="0"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348" name="Group 108">
              <a:extLst>
                <a:ext uri="{FF2B5EF4-FFF2-40B4-BE49-F238E27FC236}">
                  <a16:creationId xmlns:a16="http://schemas.microsoft.com/office/drawing/2014/main" id="{E2E45663-3F53-4676-A365-E89FE9ECF897}"/>
                </a:ext>
              </a:extLst>
            </p:cNvPr>
            <p:cNvGrpSpPr>
              <a:grpSpLocks/>
            </p:cNvGrpSpPr>
            <p:nvPr/>
          </p:nvGrpSpPr>
          <p:grpSpPr bwMode="auto">
            <a:xfrm>
              <a:off x="1188" y="1174"/>
              <a:ext cx="2013" cy="232"/>
              <a:chOff x="1188" y="1174"/>
              <a:chExt cx="2013" cy="232"/>
            </a:xfrm>
          </p:grpSpPr>
          <p:grpSp>
            <p:nvGrpSpPr>
              <p:cNvPr id="354" name="Group 109">
                <a:extLst>
                  <a:ext uri="{FF2B5EF4-FFF2-40B4-BE49-F238E27FC236}">
                    <a16:creationId xmlns:a16="http://schemas.microsoft.com/office/drawing/2014/main" id="{FE86F564-1978-49F3-8E68-2A5A58910C68}"/>
                  </a:ext>
                </a:extLst>
              </p:cNvPr>
              <p:cNvGrpSpPr>
                <a:grpSpLocks/>
              </p:cNvGrpSpPr>
              <p:nvPr/>
            </p:nvGrpSpPr>
            <p:grpSpPr bwMode="auto">
              <a:xfrm>
                <a:off x="1188" y="1174"/>
                <a:ext cx="1751" cy="232"/>
                <a:chOff x="1188" y="1174"/>
                <a:chExt cx="1751" cy="232"/>
              </a:xfrm>
            </p:grpSpPr>
            <p:sp>
              <p:nvSpPr>
                <p:cNvPr id="356" name="Rectangle 110">
                  <a:extLst>
                    <a:ext uri="{FF2B5EF4-FFF2-40B4-BE49-F238E27FC236}">
                      <a16:creationId xmlns:a16="http://schemas.microsoft.com/office/drawing/2014/main" id="{CE24DA76-8532-4932-B270-B94F460C6A83}"/>
                    </a:ext>
                  </a:extLst>
                </p:cNvPr>
                <p:cNvSpPr>
                  <a:spLocks noChangeArrowheads="1"/>
                </p:cNvSpPr>
                <p:nvPr/>
              </p:nvSpPr>
              <p:spPr bwMode="auto">
                <a:xfrm>
                  <a:off x="1188" y="1205"/>
                  <a:ext cx="185" cy="18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000" b="0" i="0" u="none" strike="noStrike" kern="1200" cap="none" spc="0" normalizeH="0" baseline="0" noProof="0" dirty="0">
                      <a:ln>
                        <a:noFill/>
                      </a:ln>
                      <a:solidFill>
                        <a:srgbClr val="F09F32"/>
                      </a:solidFill>
                      <a:effectLst/>
                      <a:uLnTx/>
                      <a:uFillTx/>
                      <a:latin typeface="Arial" panose="020B0604020202020204" pitchFamily="34" charset="0"/>
                      <a:ea typeface="Accordance" panose="00000400000000000000" pitchFamily="2" charset="-78"/>
                      <a:cs typeface="Arial" panose="020B0604020202020204" pitchFamily="34" charset="0"/>
                    </a:rPr>
                    <a:t>خل</a:t>
                  </a:r>
                  <a:endParaRPr kumimoji="0" lang="en-US" sz="3200" b="0"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7" name="Rectangle 111">
                  <a:extLst>
                    <a:ext uri="{FF2B5EF4-FFF2-40B4-BE49-F238E27FC236}">
                      <a16:creationId xmlns:a16="http://schemas.microsoft.com/office/drawing/2014/main" id="{8AB62062-2001-4DD7-9D7F-67B91A86D92D}"/>
                    </a:ext>
                  </a:extLst>
                </p:cNvPr>
                <p:cNvSpPr>
                  <a:spLocks noChangeArrowheads="1"/>
                </p:cNvSpPr>
                <p:nvPr/>
              </p:nvSpPr>
              <p:spPr bwMode="auto">
                <a:xfrm>
                  <a:off x="1419" y="1233"/>
                  <a:ext cx="135" cy="167"/>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0" i="0" u="none" strike="noStrike" kern="1200" cap="none" spc="0" normalizeH="0" baseline="0" noProof="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rPr>
                    <a:t>أبر</a:t>
                  </a:r>
                  <a:endParaRPr kumimoji="0" lang="en-US" sz="3600" b="1"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8" name="Rectangle 112">
                  <a:extLst>
                    <a:ext uri="{FF2B5EF4-FFF2-40B4-BE49-F238E27FC236}">
                      <a16:creationId xmlns:a16="http://schemas.microsoft.com/office/drawing/2014/main" id="{EAA8EAE2-F20A-47DB-86E4-37E01745C0D8}"/>
                    </a:ext>
                  </a:extLst>
                </p:cNvPr>
                <p:cNvSpPr>
                  <a:spLocks noChangeArrowheads="1"/>
                </p:cNvSpPr>
                <p:nvPr/>
              </p:nvSpPr>
              <p:spPr bwMode="auto">
                <a:xfrm>
                  <a:off x="1603" y="1174"/>
                  <a:ext cx="166" cy="22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0" noProof="0" dirty="0" err="1">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rPr>
                    <a:t>يو</a:t>
                  </a:r>
                  <a:endParaRPr kumimoji="0" lang="en-US" sz="3600" b="0"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9" name="Rectangle 113">
                  <a:extLst>
                    <a:ext uri="{FF2B5EF4-FFF2-40B4-BE49-F238E27FC236}">
                      <a16:creationId xmlns:a16="http://schemas.microsoft.com/office/drawing/2014/main" id="{A576B417-A1C6-45B8-9DE6-6966FD21E416}"/>
                    </a:ext>
                  </a:extLst>
                </p:cNvPr>
                <p:cNvSpPr>
                  <a:spLocks noChangeArrowheads="1"/>
                </p:cNvSpPr>
                <p:nvPr/>
              </p:nvSpPr>
              <p:spPr bwMode="auto">
                <a:xfrm>
                  <a:off x="1822" y="1183"/>
                  <a:ext cx="184" cy="22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0" noProof="0" dirty="0" err="1">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rPr>
                    <a:t>مو</a:t>
                  </a:r>
                  <a:endParaRPr kumimoji="0" lang="en-US" sz="3600" b="0"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60" name="Rectangle 114">
                  <a:extLst>
                    <a:ext uri="{FF2B5EF4-FFF2-40B4-BE49-F238E27FC236}">
                      <a16:creationId xmlns:a16="http://schemas.microsoft.com/office/drawing/2014/main" id="{3A82B366-7B99-4557-B8AE-9E1E64B43625}"/>
                    </a:ext>
                  </a:extLst>
                </p:cNvPr>
                <p:cNvSpPr>
                  <a:spLocks noChangeArrowheads="1"/>
                </p:cNvSpPr>
                <p:nvPr/>
              </p:nvSpPr>
              <p:spPr bwMode="auto">
                <a:xfrm>
                  <a:off x="2059" y="1233"/>
                  <a:ext cx="182" cy="14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rPr>
                    <a:t>يش</a:t>
                  </a:r>
                  <a:endParaRPr kumimoji="0" lang="en-US" sz="2400" b="1" i="0" u="none" strike="noStrike" kern="1200" cap="none" spc="0" normalizeH="0" baseline="0" noProof="0" dirty="0">
                    <a:ln>
                      <a:noFill/>
                    </a:ln>
                    <a:solidFill>
                      <a:srgbClr val="FC030C"/>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61" name="Rectangle 115">
                  <a:extLst>
                    <a:ext uri="{FF2B5EF4-FFF2-40B4-BE49-F238E27FC236}">
                      <a16:creationId xmlns:a16="http://schemas.microsoft.com/office/drawing/2014/main" id="{56357758-1F6E-4E90-90CF-3C9976B14D4E}"/>
                    </a:ext>
                  </a:extLst>
                </p:cNvPr>
                <p:cNvSpPr>
                  <a:spLocks noChangeArrowheads="1"/>
                </p:cNvSpPr>
                <p:nvPr/>
              </p:nvSpPr>
              <p:spPr bwMode="auto">
                <a:xfrm>
                  <a:off x="2264" y="1227"/>
                  <a:ext cx="446"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rPr>
                    <a:t>فوض</a:t>
                  </a:r>
                  <a:endParaRPr kumimoji="0" lang="en-US" sz="20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62" name="Rectangle 116">
                  <a:extLst>
                    <a:ext uri="{FF2B5EF4-FFF2-40B4-BE49-F238E27FC236}">
                      <a16:creationId xmlns:a16="http://schemas.microsoft.com/office/drawing/2014/main" id="{74A1D078-5F8C-4030-9440-F90329EDA1DA}"/>
                    </a:ext>
                  </a:extLst>
                </p:cNvPr>
                <p:cNvSpPr>
                  <a:spLocks noChangeArrowheads="1"/>
                </p:cNvSpPr>
                <p:nvPr/>
              </p:nvSpPr>
              <p:spPr bwMode="auto">
                <a:xfrm>
                  <a:off x="2521" y="1230"/>
                  <a:ext cx="189" cy="167"/>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8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rPr>
                    <a:t>ملك</a:t>
                  </a:r>
                  <a:endParaRPr kumimoji="0" lang="en-US" sz="28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63" name="Rectangle 117">
                  <a:extLst>
                    <a:ext uri="{FF2B5EF4-FFF2-40B4-BE49-F238E27FC236}">
                      <a16:creationId xmlns:a16="http://schemas.microsoft.com/office/drawing/2014/main" id="{6B61ADAE-D537-4F45-89D3-BFBD1D8779D8}"/>
                    </a:ext>
                  </a:extLst>
                </p:cNvPr>
                <p:cNvSpPr>
                  <a:spLocks noChangeArrowheads="1"/>
                </p:cNvSpPr>
                <p:nvPr/>
              </p:nvSpPr>
              <p:spPr bwMode="auto">
                <a:xfrm>
                  <a:off x="2729" y="1213"/>
                  <a:ext cx="210" cy="14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rPr>
                    <a:t>سبي</a:t>
                  </a:r>
                  <a:endParaRPr kumimoji="0" lang="en-US" sz="24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355" name="Rectangle 118">
                <a:extLst>
                  <a:ext uri="{FF2B5EF4-FFF2-40B4-BE49-F238E27FC236}">
                    <a16:creationId xmlns:a16="http://schemas.microsoft.com/office/drawing/2014/main" id="{065E5589-CCFA-4E9B-9854-BC67EA6A54E2}"/>
                  </a:ext>
                </a:extLst>
              </p:cNvPr>
              <p:cNvSpPr>
                <a:spLocks noChangeArrowheads="1"/>
              </p:cNvSpPr>
              <p:nvPr/>
            </p:nvSpPr>
            <p:spPr bwMode="auto">
              <a:xfrm>
                <a:off x="2979" y="1227"/>
                <a:ext cx="222"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11B0C5"/>
                    </a:solidFill>
                    <a:effectLst/>
                    <a:uLnTx/>
                    <a:uFillTx/>
                    <a:latin typeface="Arial" panose="020B0604020202020204" pitchFamily="34" charset="0"/>
                    <a:ea typeface="Accordance" panose="00000400000000000000" pitchFamily="2" charset="-78"/>
                    <a:cs typeface="Arial" panose="020B0604020202020204" pitchFamily="34" charset="0"/>
                  </a:rPr>
                  <a:t>صمت</a:t>
                </a:r>
                <a:endParaRPr kumimoji="0" lang="en-US" sz="2000" b="1" i="0" u="none" strike="noStrike" kern="1200" cap="none" spc="0" normalizeH="0" baseline="0" noProof="0" dirty="0">
                  <a:ln>
                    <a:noFill/>
                  </a:ln>
                  <a:solidFill>
                    <a:srgbClr val="11B0C5"/>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349" name="Group 120">
              <a:extLst>
                <a:ext uri="{FF2B5EF4-FFF2-40B4-BE49-F238E27FC236}">
                  <a16:creationId xmlns:a16="http://schemas.microsoft.com/office/drawing/2014/main" id="{2D544AAD-5704-4C78-BDBC-E12271E89731}"/>
                </a:ext>
              </a:extLst>
            </p:cNvPr>
            <p:cNvGrpSpPr>
              <a:grpSpLocks/>
            </p:cNvGrpSpPr>
            <p:nvPr/>
          </p:nvGrpSpPr>
          <p:grpSpPr bwMode="auto">
            <a:xfrm>
              <a:off x="2137" y="346"/>
              <a:ext cx="455" cy="798"/>
              <a:chOff x="1814" y="109"/>
              <a:chExt cx="455" cy="798"/>
            </a:xfrm>
          </p:grpSpPr>
          <p:sp>
            <p:nvSpPr>
              <p:cNvPr id="352" name="Text Box 121">
                <a:extLst>
                  <a:ext uri="{FF2B5EF4-FFF2-40B4-BE49-F238E27FC236}">
                    <a16:creationId xmlns:a16="http://schemas.microsoft.com/office/drawing/2014/main" id="{8CCCB468-D555-4A48-92FF-0F0A5FFB3153}"/>
                  </a:ext>
                </a:extLst>
              </p:cNvPr>
              <p:cNvSpPr txBox="1">
                <a:spLocks noChangeArrowheads="1"/>
              </p:cNvSpPr>
              <p:nvPr/>
            </p:nvSpPr>
            <p:spPr bwMode="auto">
              <a:xfrm>
                <a:off x="1814" y="109"/>
                <a:ext cx="455" cy="7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8000" b="1" i="0" u="none" strike="noStrike" kern="1200" cap="none" spc="0" normalizeH="0" baseline="0" noProof="0" dirty="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rPr>
                  <a:t>٧</a:t>
                </a:r>
                <a:endParaRPr kumimoji="0" lang="en-US" sz="8000" b="1" i="0" u="none" strike="noStrike" kern="1200" cap="none" spc="0" normalizeH="0" baseline="0" noProof="0" dirty="0">
                  <a:ln>
                    <a:noFill/>
                  </a:ln>
                  <a:solidFill>
                    <a:srgbClr val="FF262D"/>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3" name="Line 122">
                <a:extLst>
                  <a:ext uri="{FF2B5EF4-FFF2-40B4-BE49-F238E27FC236}">
                    <a16:creationId xmlns:a16="http://schemas.microsoft.com/office/drawing/2014/main" id="{A8399F93-0AC9-44E6-897B-B2C393D4CDD0}"/>
                  </a:ext>
                </a:extLst>
              </p:cNvPr>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350" name="Rectangle 124">
              <a:extLst>
                <a:ext uri="{FF2B5EF4-FFF2-40B4-BE49-F238E27FC236}">
                  <a16:creationId xmlns:a16="http://schemas.microsoft.com/office/drawing/2014/main" id="{DE3CA422-E54E-487D-A39D-8DA329EE1D98}"/>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DDC07"/>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51" name="Rectangle 125">
              <a:extLst>
                <a:ext uri="{FF2B5EF4-FFF2-40B4-BE49-F238E27FC236}">
                  <a16:creationId xmlns:a16="http://schemas.microsoft.com/office/drawing/2014/main" id="{A779E5E7-88AA-43AA-A724-72970909823B}"/>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366" name="Rectangle 115">
            <a:extLst>
              <a:ext uri="{FF2B5EF4-FFF2-40B4-BE49-F238E27FC236}">
                <a16:creationId xmlns:a16="http://schemas.microsoft.com/office/drawing/2014/main" id="{33CB9BA2-537B-4A8E-A6A8-A6FA3F7F6C6A}"/>
              </a:ext>
            </a:extLst>
          </p:cNvPr>
          <p:cNvSpPr>
            <a:spLocks noChangeArrowheads="1"/>
          </p:cNvSpPr>
          <p:nvPr/>
        </p:nvSpPr>
        <p:spPr bwMode="auto">
          <a:xfrm rot="17945350">
            <a:off x="5443329" y="1540386"/>
            <a:ext cx="974626"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90000"/>
              </a:lnSpc>
              <a:spcBef>
                <a:spcPct val="0"/>
              </a:spcBef>
              <a:spcAft>
                <a:spcPct val="0"/>
              </a:spcAft>
              <a:buClrTx/>
              <a:buSzTx/>
              <a:buFontTx/>
              <a:buNone/>
              <a:tabLst/>
              <a:defRPr/>
            </a:pPr>
            <a:r>
              <a:rPr kumimoji="0" lang="ar-SA" sz="1100" b="1"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rPr>
              <a:t>عشاء عرس الخروف</a:t>
            </a:r>
            <a:endParaRPr kumimoji="0" lang="en-US" sz="1100" b="1"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67" name="Rectangle 116">
            <a:extLst>
              <a:ext uri="{FF2B5EF4-FFF2-40B4-BE49-F238E27FC236}">
                <a16:creationId xmlns:a16="http://schemas.microsoft.com/office/drawing/2014/main" id="{13F50D53-7CE0-485B-8ED9-996A863AEC06}"/>
              </a:ext>
            </a:extLst>
          </p:cNvPr>
          <p:cNvSpPr>
            <a:spLocks noChangeArrowheads="1"/>
          </p:cNvSpPr>
          <p:nvPr/>
        </p:nvSpPr>
        <p:spPr bwMode="auto">
          <a:xfrm rot="17945350">
            <a:off x="5835959" y="1699915"/>
            <a:ext cx="633187"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80000"/>
              </a:lnSpc>
              <a:spcBef>
                <a:spcPct val="0"/>
              </a:spcBef>
              <a:spcAft>
                <a:spcPct val="0"/>
              </a:spcAft>
              <a:buClrTx/>
              <a:buSzTx/>
              <a:buFontTx/>
              <a:buNone/>
              <a:tabLst/>
              <a:defRPr/>
            </a:pPr>
            <a:r>
              <a:rPr kumimoji="0" lang="ar-SA" sz="1100" b="1" i="0" u="none" strike="noStrike" kern="1200" cap="none" spc="0" normalizeH="0" baseline="0" noProof="0" dirty="0" err="1">
                <a:ln>
                  <a:noFill/>
                </a:ln>
                <a:solidFill>
                  <a:srgbClr val="000066">
                    <a:lumMod val="40000"/>
                    <a:lumOff val="60000"/>
                  </a:srgbClr>
                </a:solidFill>
                <a:effectLst/>
                <a:uLnTx/>
                <a:uFillTx/>
                <a:latin typeface="Arial" panose="020B0604020202020204" pitchFamily="34" charset="0"/>
                <a:ea typeface="Accordance" panose="00000400000000000000" pitchFamily="2" charset="-78"/>
                <a:cs typeface="Arial" panose="020B0604020202020204" pitchFamily="34" charset="0"/>
              </a:rPr>
              <a:t>المجىء</a:t>
            </a:r>
            <a:r>
              <a:rPr kumimoji="0" lang="ar-SA" sz="1100" b="1" i="0" u="none" strike="noStrike" kern="1200" cap="none" spc="0" normalizeH="0" baseline="0" noProof="0" dirty="0">
                <a:ln>
                  <a:noFill/>
                </a:ln>
                <a:solidFill>
                  <a:srgbClr val="000066">
                    <a:lumMod val="40000"/>
                    <a:lumOff val="60000"/>
                  </a:srgbClr>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SA" sz="1100" b="1" i="0" u="none" strike="noStrike" kern="1200" cap="none" spc="0" normalizeH="0" baseline="0" noProof="0" dirty="0" err="1">
                <a:ln>
                  <a:noFill/>
                </a:ln>
                <a:solidFill>
                  <a:srgbClr val="000066">
                    <a:lumMod val="40000"/>
                    <a:lumOff val="60000"/>
                  </a:srgbClr>
                </a:solidFill>
                <a:effectLst/>
                <a:uLnTx/>
                <a:uFillTx/>
                <a:latin typeface="Arial" panose="020B0604020202020204" pitchFamily="34" charset="0"/>
                <a:ea typeface="Accordance" panose="00000400000000000000" pitchFamily="2" charset="-78"/>
                <a:cs typeface="Arial" panose="020B0604020202020204" pitchFamily="34" charset="0"/>
              </a:rPr>
              <a:t>الثانى</a:t>
            </a:r>
            <a:endParaRPr kumimoji="0" lang="en-US" sz="1100" b="1" i="0" u="none" strike="noStrike" kern="1200" cap="none" spc="0" normalizeH="0" baseline="0" noProof="0" dirty="0">
              <a:ln>
                <a:noFill/>
              </a:ln>
              <a:solidFill>
                <a:srgbClr val="000066">
                  <a:lumMod val="40000"/>
                  <a:lumOff val="60000"/>
                </a:srgbClr>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68" name="Rectangle 117">
            <a:extLst>
              <a:ext uri="{FF2B5EF4-FFF2-40B4-BE49-F238E27FC236}">
                <a16:creationId xmlns:a16="http://schemas.microsoft.com/office/drawing/2014/main" id="{BD0D9C3B-9C10-486E-B0E4-5F194E4055F7}"/>
              </a:ext>
            </a:extLst>
          </p:cNvPr>
          <p:cNvSpPr>
            <a:spLocks noChangeArrowheads="1"/>
          </p:cNvSpPr>
          <p:nvPr/>
        </p:nvSpPr>
        <p:spPr bwMode="auto">
          <a:xfrm rot="17945350">
            <a:off x="6090290" y="1505436"/>
            <a:ext cx="104836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80000"/>
              </a:lnSpc>
              <a:spcBef>
                <a:spcPct val="0"/>
              </a:spcBef>
              <a:spcAft>
                <a:spcPct val="0"/>
              </a:spcAft>
              <a:buClrTx/>
              <a:buSzTx/>
              <a:buFontTx/>
              <a:buNone/>
              <a:tabLst/>
              <a:defRPr/>
            </a:pPr>
            <a:r>
              <a:rPr kumimoji="0" lang="ar-SA" sz="1100" b="1" i="0" u="none" strike="noStrike" kern="1200" cap="none" spc="0" normalizeH="0" baseline="0" noProof="0" dirty="0">
                <a:ln>
                  <a:noFill/>
                </a:ln>
                <a:solidFill>
                  <a:srgbClr val="08F220"/>
                </a:solidFill>
                <a:effectLst/>
                <a:uLnTx/>
                <a:uFillTx/>
                <a:latin typeface="Arial" panose="020B0604020202020204" pitchFamily="34" charset="0"/>
                <a:ea typeface="Accordance" panose="00000400000000000000" pitchFamily="2" charset="-78"/>
                <a:cs typeface="Arial" panose="020B0604020202020204" pitchFamily="34" charset="0"/>
              </a:rPr>
              <a:t>ملك المسيح في الأرض</a:t>
            </a:r>
            <a:endParaRPr kumimoji="0" lang="en-US" sz="1100" b="1" i="0" u="none" strike="noStrike" kern="1200" cap="none" spc="0" normalizeH="0" baseline="0" noProof="0" dirty="0">
              <a:ln>
                <a:noFill/>
              </a:ln>
              <a:solidFill>
                <a:srgbClr val="FFEA18"/>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69" name="Rectangle 118">
            <a:extLst>
              <a:ext uri="{FF2B5EF4-FFF2-40B4-BE49-F238E27FC236}">
                <a16:creationId xmlns:a16="http://schemas.microsoft.com/office/drawing/2014/main" id="{55E2978C-27D5-4EEC-8142-E2BF5914B249}"/>
              </a:ext>
            </a:extLst>
          </p:cNvPr>
          <p:cNvSpPr>
            <a:spLocks noChangeArrowheads="1"/>
          </p:cNvSpPr>
          <p:nvPr/>
        </p:nvSpPr>
        <p:spPr bwMode="auto">
          <a:xfrm rot="17945350">
            <a:off x="6411611" y="1386930"/>
            <a:ext cx="1311256"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90000"/>
              </a:lnSpc>
              <a:spcBef>
                <a:spcPct val="0"/>
              </a:spcBef>
              <a:spcAft>
                <a:spcPct val="0"/>
              </a:spcAft>
              <a:buClrTx/>
              <a:buSzTx/>
              <a:buFontTx/>
              <a:buNone/>
              <a:tabLst/>
              <a:defRPr/>
            </a:pPr>
            <a:r>
              <a:rPr kumimoji="0" lang="ar-SA" sz="11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دينونة العرش الأبيض العظيم</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70" name="Rectangle 119">
            <a:extLst>
              <a:ext uri="{FF2B5EF4-FFF2-40B4-BE49-F238E27FC236}">
                <a16:creationId xmlns:a16="http://schemas.microsoft.com/office/drawing/2014/main" id="{6F8B2E28-E6DD-44D9-8440-003A0F560816}"/>
              </a:ext>
            </a:extLst>
          </p:cNvPr>
          <p:cNvSpPr>
            <a:spLocks noChangeArrowheads="1"/>
          </p:cNvSpPr>
          <p:nvPr/>
        </p:nvSpPr>
        <p:spPr bwMode="auto">
          <a:xfrm rot="17945350">
            <a:off x="6769958" y="1325266"/>
            <a:ext cx="146033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1" eaLnBrk="0" fontAlgn="base" latinLnBrk="0" hangingPunct="0">
              <a:lnSpc>
                <a:spcPct val="80000"/>
              </a:lnSpc>
              <a:spcBef>
                <a:spcPct val="0"/>
              </a:spcBef>
              <a:spcAft>
                <a:spcPct val="0"/>
              </a:spcAft>
              <a:buClrTx/>
              <a:buSzTx/>
              <a:buFontTx/>
              <a:buNone/>
              <a:tabLst/>
              <a:defRPr/>
            </a:pPr>
            <a:r>
              <a:rPr kumimoji="0" lang="ar-SA" sz="1100" b="1" i="0" u="none" strike="noStrike" kern="1200" cap="none" spc="0" normalizeH="0" baseline="0" noProof="0" dirty="0">
                <a:ln>
                  <a:noFill/>
                </a:ln>
                <a:solidFill>
                  <a:srgbClr val="F87B57"/>
                </a:solidFill>
                <a:effectLst/>
                <a:uLnTx/>
                <a:uFillTx/>
                <a:latin typeface="Arial" panose="020B0604020202020204" pitchFamily="34" charset="0"/>
                <a:ea typeface="Accordance" panose="00000400000000000000" pitchFamily="2" charset="-78"/>
                <a:cs typeface="Arial" panose="020B0604020202020204" pitchFamily="34" charset="0"/>
              </a:rPr>
              <a:t>السماء الجديدة ، الأرض الجديدة</a:t>
            </a:r>
            <a:endParaRPr kumimoji="0" lang="en-US" sz="1100" b="1" i="0" u="none" strike="noStrike" kern="1200" cap="none" spc="0" normalizeH="0" baseline="0" noProof="0" dirty="0">
              <a:ln>
                <a:noFill/>
              </a:ln>
              <a:solidFill>
                <a:srgbClr val="F87B57"/>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71" name="AutoShape 165" descr="Large confetti">
            <a:extLst>
              <a:ext uri="{FF2B5EF4-FFF2-40B4-BE49-F238E27FC236}">
                <a16:creationId xmlns:a16="http://schemas.microsoft.com/office/drawing/2014/main" id="{BE1BEEA0-3389-4E3B-AAE2-12312A463D0D}"/>
              </a:ext>
            </a:extLst>
          </p:cNvPr>
          <p:cNvSpPr>
            <a:spLocks noChangeArrowheads="1"/>
          </p:cNvSpPr>
          <p:nvPr/>
        </p:nvSpPr>
        <p:spPr bwMode="auto">
          <a:xfrm>
            <a:off x="5429250" y="1771650"/>
            <a:ext cx="138113" cy="4611688"/>
          </a:xfrm>
          <a:prstGeom prst="roundRect">
            <a:avLst>
              <a:gd name="adj" fmla="val 16667"/>
            </a:avLst>
          </a:prstGeom>
          <a:pattFill prst="lgConfetti">
            <a:fgClr>
              <a:schemeClr val="accent1"/>
            </a:fgClr>
            <a:bgClr>
              <a:schemeClr val="bg1"/>
            </a:bgClr>
          </a:pattFill>
          <a:ln w="38100">
            <a:solidFill>
              <a:srgbClr val="99CCFF"/>
            </a:solidFill>
            <a:round/>
            <a:headEnd/>
            <a:tailEnd/>
          </a:ln>
          <a:effectLst>
            <a:outerShdw blurRad="63500" dist="119812" dir="3479677"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grpSp>
        <p:nvGrpSpPr>
          <p:cNvPr id="372" name="Group 166">
            <a:extLst>
              <a:ext uri="{FF2B5EF4-FFF2-40B4-BE49-F238E27FC236}">
                <a16:creationId xmlns:a16="http://schemas.microsoft.com/office/drawing/2014/main" id="{B41352A3-CE72-4FF0-92A0-CB2A72E23A27}"/>
              </a:ext>
            </a:extLst>
          </p:cNvPr>
          <p:cNvGrpSpPr>
            <a:grpSpLocks/>
          </p:cNvGrpSpPr>
          <p:nvPr/>
        </p:nvGrpSpPr>
        <p:grpSpPr bwMode="auto">
          <a:xfrm>
            <a:off x="5384800" y="339725"/>
            <a:ext cx="2278063" cy="1296988"/>
            <a:chOff x="3400" y="350"/>
            <a:chExt cx="1435" cy="817"/>
          </a:xfrm>
        </p:grpSpPr>
        <p:sp>
          <p:nvSpPr>
            <p:cNvPr id="373" name="AutoShape 158">
              <a:extLst>
                <a:ext uri="{FF2B5EF4-FFF2-40B4-BE49-F238E27FC236}">
                  <a16:creationId xmlns:a16="http://schemas.microsoft.com/office/drawing/2014/main" id="{9C406AD8-FD0D-41AB-BF20-12853C581D4A}"/>
                </a:ext>
              </a:extLst>
            </p:cNvPr>
            <p:cNvSpPr>
              <a:spLocks noChangeArrowheads="1"/>
            </p:cNvSpPr>
            <p:nvPr/>
          </p:nvSpPr>
          <p:spPr bwMode="auto">
            <a:xfrm>
              <a:off x="3409" y="350"/>
              <a:ext cx="1426" cy="817"/>
            </a:xfrm>
            <a:prstGeom prst="wedgeRoundRectCallout">
              <a:avLst>
                <a:gd name="adj1" fmla="val -43750"/>
                <a:gd name="adj2" fmla="val 70000"/>
                <a:gd name="adj3" fmla="val 16667"/>
              </a:avLst>
            </a:prstGeom>
            <a:gradFill rotWithShape="0">
              <a:gsLst>
                <a:gs pos="0">
                  <a:schemeClr val="bg1">
                    <a:gamma/>
                    <a:shade val="0"/>
                    <a:invGamma/>
                  </a:schemeClr>
                </a:gs>
                <a:gs pos="50000">
                  <a:schemeClr val="bg1"/>
                </a:gs>
                <a:gs pos="100000">
                  <a:schemeClr val="bg1">
                    <a:gamma/>
                    <a:shade val="0"/>
                    <a:invGamma/>
                  </a:schemeClr>
                </a:gs>
              </a:gsLst>
              <a:lin ang="5400000" scaled="1"/>
            </a:gradFill>
            <a:ln w="57150">
              <a:solidFill>
                <a:srgbClr val="EF1F1D"/>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374" name="Text Box 159">
              <a:extLst>
                <a:ext uri="{FF2B5EF4-FFF2-40B4-BE49-F238E27FC236}">
                  <a16:creationId xmlns:a16="http://schemas.microsoft.com/office/drawing/2014/main" id="{345B1C26-0696-4867-A8CF-CBFFD7AF9B5A}"/>
                </a:ext>
              </a:extLst>
            </p:cNvPr>
            <p:cNvSpPr txBox="1">
              <a:spLocks noChangeArrowheads="1"/>
            </p:cNvSpPr>
            <p:nvPr/>
          </p:nvSpPr>
          <p:spPr bwMode="auto">
            <a:xfrm>
              <a:off x="3400" y="465"/>
              <a:ext cx="1400" cy="330"/>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2800" dirty="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الكنيسة</a:t>
              </a:r>
              <a:endParaRPr lang="en-US" sz="2800" dirty="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grpSp>
      <p:sp>
        <p:nvSpPr>
          <p:cNvPr id="375" name="Line 118">
            <a:extLst>
              <a:ext uri="{FF2B5EF4-FFF2-40B4-BE49-F238E27FC236}">
                <a16:creationId xmlns:a16="http://schemas.microsoft.com/office/drawing/2014/main" id="{01A588E8-AF87-4B57-B84C-8DE97D77ABF0}"/>
              </a:ext>
            </a:extLst>
          </p:cNvPr>
          <p:cNvSpPr>
            <a:spLocks noChangeShapeType="1"/>
          </p:cNvSpPr>
          <p:nvPr/>
        </p:nvSpPr>
        <p:spPr bwMode="auto">
          <a:xfrm>
            <a:off x="1446213" y="6391275"/>
            <a:ext cx="6353175" cy="0"/>
          </a:xfrm>
          <a:prstGeom prst="line">
            <a:avLst/>
          </a:prstGeom>
          <a:noFill/>
          <a:ln w="76200">
            <a:solidFill>
              <a:srgbClr val="EF1F1D"/>
            </a:solidFill>
            <a:round/>
            <a:headEnd type="arrow" w="med" len="med"/>
            <a:tailEnd type="arrow" w="med" len="me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658553" name="Rectangle 121"/>
          <p:cNvSpPr>
            <a:spLocks noChangeArrowheads="1"/>
          </p:cNvSpPr>
          <p:nvPr/>
        </p:nvSpPr>
        <p:spPr bwMode="auto">
          <a:xfrm>
            <a:off x="42862" y="0"/>
            <a:ext cx="9159875" cy="6858000"/>
          </a:xfrm>
          <a:prstGeom prst="rect">
            <a:avLst/>
          </a:prstGeom>
          <a:solidFill>
            <a:srgbClr val="000109">
              <a:alpha val="75999"/>
            </a:srgbClr>
          </a:solidFill>
          <a:ln w="9525">
            <a:solidFill>
              <a:srgbClr val="000000">
                <a:alpha val="72000"/>
              </a:srgbClr>
            </a:solid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376" name="Rectangle 136">
            <a:extLst>
              <a:ext uri="{FF2B5EF4-FFF2-40B4-BE49-F238E27FC236}">
                <a16:creationId xmlns:a16="http://schemas.microsoft.com/office/drawing/2014/main" id="{04651CB4-6772-42A3-86CA-C5049B42D1E2}"/>
              </a:ext>
            </a:extLst>
          </p:cNvPr>
          <p:cNvSpPr>
            <a:spLocks noChangeArrowheads="1"/>
          </p:cNvSpPr>
          <p:nvPr/>
        </p:nvSpPr>
        <p:spPr bwMode="auto">
          <a:xfrm>
            <a:off x="511175" y="1444625"/>
            <a:ext cx="8112125" cy="492125"/>
          </a:xfrm>
          <a:prstGeom prst="rect">
            <a:avLst/>
          </a:prstGeom>
          <a:noFill/>
          <a:ln w="9525">
            <a:noFill/>
            <a:miter lim="800000"/>
            <a:headEnd/>
            <a:tailEnd/>
          </a:ln>
          <a:effectLst/>
        </p:spPr>
        <p:txBody>
          <a:bodyPr lIns="0" tIns="0" rIns="0" bIns="0">
            <a:spAutoFit/>
          </a:bodyPr>
          <a:lstStyle/>
          <a:p>
            <a:pPr algn="ctr">
              <a:defRPr/>
            </a:pPr>
            <a:r>
              <a:rPr lang="ar-JO" sz="3200" dirty="0">
                <a:effectLst>
                  <a:outerShdw blurRad="50800" dist="76200" dir="2700000" algn="tl" rotWithShape="0">
                    <a:schemeClr val="bg1">
                      <a:lumMod val="60000"/>
                      <a:lumOff val="40000"/>
                      <a:alpha val="43000"/>
                    </a:schemeClr>
                  </a:outerShdw>
                </a:effectLst>
                <a:latin typeface="Arial" panose="020B0604020202020204" pitchFamily="34" charset="0"/>
                <a:ea typeface="+mn-ea"/>
                <a:cs typeface="Arial" panose="020B0604020202020204" pitchFamily="34" charset="0"/>
              </a:rPr>
              <a:t>عشاء عرس الخروف</a:t>
            </a:r>
            <a:endParaRPr lang="en-US" sz="3200" dirty="0">
              <a:effectLst>
                <a:outerShdw blurRad="50800" dist="76200" dir="2700000" algn="tl" rotWithShape="0">
                  <a:schemeClr val="bg1">
                    <a:lumMod val="60000"/>
                    <a:lumOff val="40000"/>
                    <a:alpha val="43000"/>
                  </a:schemeClr>
                </a:outerShdw>
              </a:effectLst>
              <a:latin typeface="Arial" panose="020B0604020202020204" pitchFamily="34" charset="0"/>
              <a:ea typeface="+mn-ea"/>
              <a:cs typeface="Arial" panose="020B0604020202020204" pitchFamily="34" charset="0"/>
            </a:endParaRPr>
          </a:p>
        </p:txBody>
      </p:sp>
      <p:sp>
        <p:nvSpPr>
          <p:cNvPr id="377" name="Rectangle 124">
            <a:extLst>
              <a:ext uri="{FF2B5EF4-FFF2-40B4-BE49-F238E27FC236}">
                <a16:creationId xmlns:a16="http://schemas.microsoft.com/office/drawing/2014/main" id="{390DED98-7EC1-48D9-B473-5669CAE40973}"/>
              </a:ext>
            </a:extLst>
          </p:cNvPr>
          <p:cNvSpPr>
            <a:spLocks noChangeArrowheads="1"/>
          </p:cNvSpPr>
          <p:nvPr/>
        </p:nvSpPr>
        <p:spPr bwMode="auto">
          <a:xfrm>
            <a:off x="2652909" y="2339975"/>
            <a:ext cx="3900107" cy="492443"/>
          </a:xfrm>
          <a:prstGeom prst="rect">
            <a:avLst/>
          </a:prstGeom>
          <a:noFill/>
          <a:ln w="9525">
            <a:noFill/>
            <a:miter lim="800000"/>
            <a:headEnd/>
            <a:tailEnd/>
          </a:ln>
          <a:effectLst/>
        </p:spPr>
        <p:txBody>
          <a:bodyPr wrap="none" lIns="0" tIns="0" rIns="0" bIns="0">
            <a:spAutoFit/>
          </a:bodyPr>
          <a:lstStyle/>
          <a:p>
            <a:pPr algn="ctr">
              <a:defRPr/>
            </a:pPr>
            <a:r>
              <a:rPr lang="ar-JO" sz="3200" dirty="0">
                <a:effectLst>
                  <a:outerShdw blurRad="50800" dist="76200" dir="2700000" algn="tl" rotWithShape="0">
                    <a:schemeClr val="bg1">
                      <a:lumMod val="60000"/>
                      <a:lumOff val="40000"/>
                      <a:alpha val="43000"/>
                    </a:schemeClr>
                  </a:outerShdw>
                </a:effectLst>
                <a:latin typeface="Arial" panose="020B0604020202020204" pitchFamily="34" charset="0"/>
                <a:cs typeface="Arial" panose="020B0604020202020204" pitchFamily="34" charset="0"/>
              </a:rPr>
              <a:t>المجيء الثاني ليسوع المسيح</a:t>
            </a:r>
            <a:endParaRPr lang="en-US" sz="7200" dirty="0">
              <a:effectLst>
                <a:outerShdw blurRad="50800" dist="76200" dir="2700000" algn="tl" rotWithShape="0">
                  <a:schemeClr val="bg1">
                    <a:lumMod val="60000"/>
                    <a:lumOff val="40000"/>
                    <a:alpha val="43000"/>
                  </a:schemeClr>
                </a:outerShdw>
              </a:effectLst>
              <a:latin typeface="Arial" panose="020B0604020202020204" pitchFamily="34" charset="0"/>
              <a:cs typeface="Arial" panose="020B0604020202020204" pitchFamily="34" charset="0"/>
            </a:endParaRPr>
          </a:p>
        </p:txBody>
      </p:sp>
      <p:sp>
        <p:nvSpPr>
          <p:cNvPr id="378" name="Rectangle 133">
            <a:extLst>
              <a:ext uri="{FF2B5EF4-FFF2-40B4-BE49-F238E27FC236}">
                <a16:creationId xmlns:a16="http://schemas.microsoft.com/office/drawing/2014/main" id="{B4E924F5-10D5-4B54-949C-88D13E9F618F}"/>
              </a:ext>
            </a:extLst>
          </p:cNvPr>
          <p:cNvSpPr>
            <a:spLocks noChangeArrowheads="1"/>
          </p:cNvSpPr>
          <p:nvPr/>
        </p:nvSpPr>
        <p:spPr bwMode="auto">
          <a:xfrm>
            <a:off x="815975" y="3235325"/>
            <a:ext cx="7477125" cy="492125"/>
          </a:xfrm>
          <a:prstGeom prst="rect">
            <a:avLst/>
          </a:prstGeom>
          <a:noFill/>
          <a:ln w="9525">
            <a:noFill/>
            <a:miter lim="800000"/>
            <a:headEnd/>
            <a:tailEnd/>
          </a:ln>
          <a:effectLst/>
        </p:spPr>
        <p:txBody>
          <a:bodyPr lIns="0" tIns="0" rIns="0" bIns="0">
            <a:spAutoFit/>
          </a:bodyPr>
          <a:lstStyle/>
          <a:p>
            <a:pPr algn="ctr">
              <a:defRPr/>
            </a:pPr>
            <a:r>
              <a:rPr lang="ar-JO" sz="3200" dirty="0">
                <a:effectLst>
                  <a:outerShdw blurRad="50800" dist="76200" dir="2700000" algn="tl" rotWithShape="0">
                    <a:schemeClr val="bg1">
                      <a:lumMod val="60000"/>
                      <a:lumOff val="40000"/>
                      <a:alpha val="43000"/>
                    </a:schemeClr>
                  </a:outerShdw>
                </a:effectLst>
                <a:latin typeface="Arial" panose="020B0604020202020204" pitchFamily="34" charset="0"/>
                <a:ea typeface="+mn-ea"/>
                <a:cs typeface="Arial" panose="020B0604020202020204" pitchFamily="34" charset="0"/>
              </a:rPr>
              <a:t>الحكم الأرضي للمسيح</a:t>
            </a:r>
            <a:endParaRPr lang="en-US" sz="3200" dirty="0">
              <a:effectLst>
                <a:outerShdw blurRad="50800" dist="76200" dir="2700000" algn="tl" rotWithShape="0">
                  <a:schemeClr val="bg1">
                    <a:lumMod val="60000"/>
                    <a:lumOff val="40000"/>
                    <a:alpha val="43000"/>
                  </a:schemeClr>
                </a:outerShdw>
              </a:effectLst>
              <a:latin typeface="Arial" panose="020B0604020202020204" pitchFamily="34" charset="0"/>
              <a:ea typeface="+mn-ea"/>
              <a:cs typeface="Arial" panose="020B0604020202020204" pitchFamily="34" charset="0"/>
            </a:endParaRPr>
          </a:p>
        </p:txBody>
      </p:sp>
      <p:sp>
        <p:nvSpPr>
          <p:cNvPr id="379" name="Rectangle 130">
            <a:extLst>
              <a:ext uri="{FF2B5EF4-FFF2-40B4-BE49-F238E27FC236}">
                <a16:creationId xmlns:a16="http://schemas.microsoft.com/office/drawing/2014/main" id="{2D22F67B-793A-4F74-9616-CE2AADF27105}"/>
              </a:ext>
            </a:extLst>
          </p:cNvPr>
          <p:cNvSpPr>
            <a:spLocks noChangeArrowheads="1"/>
          </p:cNvSpPr>
          <p:nvPr/>
        </p:nvSpPr>
        <p:spPr bwMode="auto">
          <a:xfrm>
            <a:off x="700088" y="4130675"/>
            <a:ext cx="7650162" cy="492125"/>
          </a:xfrm>
          <a:prstGeom prst="rect">
            <a:avLst/>
          </a:prstGeom>
          <a:noFill/>
          <a:ln w="9525">
            <a:noFill/>
            <a:miter lim="800000"/>
            <a:headEnd/>
            <a:tailEnd/>
          </a:ln>
          <a:effectLst/>
        </p:spPr>
        <p:txBody>
          <a:bodyPr lIns="0" tIns="0" rIns="0" bIns="0">
            <a:spAutoFit/>
          </a:bodyPr>
          <a:lstStyle/>
          <a:p>
            <a:pPr algn="ctr">
              <a:defRPr/>
            </a:pPr>
            <a:r>
              <a:rPr lang="ar-JO" sz="3200" dirty="0">
                <a:effectLst>
                  <a:outerShdw blurRad="50800" dist="76200" dir="2700000" algn="tl" rotWithShape="0">
                    <a:schemeClr val="bg1">
                      <a:lumMod val="60000"/>
                      <a:lumOff val="40000"/>
                      <a:alpha val="43000"/>
                    </a:schemeClr>
                  </a:outerShdw>
                </a:effectLst>
                <a:latin typeface="Arial" panose="020B0604020202020204" pitchFamily="34" charset="0"/>
                <a:ea typeface="+mn-ea"/>
                <a:cs typeface="Arial" panose="020B0604020202020204" pitchFamily="34" charset="0"/>
              </a:rPr>
              <a:t>دينونة العرش الأبيض العظيم</a:t>
            </a:r>
            <a:endParaRPr lang="en-US" sz="3200" dirty="0">
              <a:effectLst>
                <a:outerShdw blurRad="50800" dist="76200" dir="2700000" algn="tl" rotWithShape="0">
                  <a:schemeClr val="bg1">
                    <a:lumMod val="60000"/>
                    <a:lumOff val="40000"/>
                    <a:alpha val="43000"/>
                  </a:schemeClr>
                </a:outerShdw>
              </a:effectLst>
              <a:latin typeface="Arial" panose="020B0604020202020204" pitchFamily="34" charset="0"/>
              <a:ea typeface="+mn-ea"/>
              <a:cs typeface="Arial" panose="020B0604020202020204" pitchFamily="34" charset="0"/>
            </a:endParaRPr>
          </a:p>
        </p:txBody>
      </p:sp>
      <p:sp>
        <p:nvSpPr>
          <p:cNvPr id="380" name="Rectangle 127">
            <a:extLst>
              <a:ext uri="{FF2B5EF4-FFF2-40B4-BE49-F238E27FC236}">
                <a16:creationId xmlns:a16="http://schemas.microsoft.com/office/drawing/2014/main" id="{E2961F5F-97B1-4FB3-91F6-9FCF10DE0727}"/>
              </a:ext>
            </a:extLst>
          </p:cNvPr>
          <p:cNvSpPr>
            <a:spLocks noChangeArrowheads="1"/>
          </p:cNvSpPr>
          <p:nvPr/>
        </p:nvSpPr>
        <p:spPr bwMode="auto">
          <a:xfrm>
            <a:off x="547688" y="5026025"/>
            <a:ext cx="8004175" cy="492125"/>
          </a:xfrm>
          <a:prstGeom prst="rect">
            <a:avLst/>
          </a:prstGeom>
          <a:noFill/>
          <a:ln w="9525">
            <a:noFill/>
            <a:miter lim="800000"/>
            <a:headEnd/>
            <a:tailEnd/>
          </a:ln>
          <a:effectLst/>
        </p:spPr>
        <p:txBody>
          <a:bodyPr lIns="0" tIns="0" rIns="0" bIns="0">
            <a:spAutoFit/>
          </a:bodyPr>
          <a:lstStyle/>
          <a:p>
            <a:pPr algn="ctr">
              <a:defRPr/>
            </a:pPr>
            <a:r>
              <a:rPr lang="ar-JO" sz="3200" dirty="0">
                <a:effectLst>
                  <a:outerShdw blurRad="50800" dist="76200" dir="2700000" algn="tl" rotWithShape="0">
                    <a:schemeClr val="bg1">
                      <a:lumMod val="60000"/>
                      <a:lumOff val="40000"/>
                      <a:alpha val="43000"/>
                    </a:schemeClr>
                  </a:outerShdw>
                </a:effectLst>
                <a:latin typeface="Arial" panose="020B0604020202020204" pitchFamily="34" charset="0"/>
                <a:cs typeface="Arial" panose="020B0604020202020204" pitchFamily="34" charset="0"/>
              </a:rPr>
              <a:t>السماء الجديدة والأرض الجديدة</a:t>
            </a:r>
            <a:endParaRPr lang="en-US" sz="7200" dirty="0">
              <a:effectLst>
                <a:outerShdw blurRad="50800" dist="76200" dir="2700000" algn="tl" rotWithShape="0">
                  <a:schemeClr val="bg1">
                    <a:lumMod val="60000"/>
                    <a:lumOff val="40000"/>
                    <a:alpha val="43000"/>
                  </a:schemeClr>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wipe(left)">
                                      <p:cBhvr>
                                        <p:cTn id="7" dur="500"/>
                                        <p:tgtEl>
                                          <p:spTgt spid="27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9"/>
                                        </p:tgtEl>
                                        <p:attrNameLst>
                                          <p:attrName>style.visibility</p:attrName>
                                        </p:attrNameLst>
                                      </p:cBhvr>
                                      <p:to>
                                        <p:strVal val="visible"/>
                                      </p:to>
                                    </p:set>
                                    <p:animEffect transition="in" filter="wipe(left)">
                                      <p:cBhvr>
                                        <p:cTn id="11" dur="500"/>
                                        <p:tgtEl>
                                          <p:spTgt spid="27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wipe(left)">
                                      <p:cBhvr>
                                        <p:cTn id="15" dur="500"/>
                                        <p:tgtEl>
                                          <p:spTgt spid="28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90"/>
                                        </p:tgtEl>
                                        <p:attrNameLst>
                                          <p:attrName>style.visibility</p:attrName>
                                        </p:attrNameLst>
                                      </p:cBhvr>
                                      <p:to>
                                        <p:strVal val="visible"/>
                                      </p:to>
                                    </p:set>
                                    <p:animEffect transition="in" filter="wipe(left)">
                                      <p:cBhvr>
                                        <p:cTn id="19" dur="500"/>
                                        <p:tgtEl>
                                          <p:spTgt spid="29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03"/>
                                        </p:tgtEl>
                                        <p:attrNameLst>
                                          <p:attrName>style.visibility</p:attrName>
                                        </p:attrNameLst>
                                      </p:cBhvr>
                                      <p:to>
                                        <p:strVal val="visible"/>
                                      </p:to>
                                    </p:set>
                                    <p:animEffect transition="in" filter="wipe(left)">
                                      <p:cBhvr>
                                        <p:cTn id="24" dur="500"/>
                                        <p:tgtEl>
                                          <p:spTgt spid="30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02"/>
                                        </p:tgtEl>
                                        <p:attrNameLst>
                                          <p:attrName>style.visibility</p:attrName>
                                        </p:attrNameLst>
                                      </p:cBhvr>
                                      <p:to>
                                        <p:strVal val="visible"/>
                                      </p:to>
                                    </p:set>
                                    <p:animEffect transition="in" filter="wipe(left)">
                                      <p:cBhvr>
                                        <p:cTn id="29" dur="500"/>
                                        <p:tgtEl>
                                          <p:spTgt spid="30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5"/>
                                        </p:tgtEl>
                                        <p:attrNameLst>
                                          <p:attrName>style.visibility</p:attrName>
                                        </p:attrNameLst>
                                      </p:cBhvr>
                                      <p:to>
                                        <p:strVal val="visible"/>
                                      </p:to>
                                    </p:set>
                                    <p:animEffect transition="in" filter="wipe(left)">
                                      <p:cBhvr>
                                        <p:cTn id="34" dur="500"/>
                                        <p:tgtEl>
                                          <p:spTgt spid="30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04"/>
                                        </p:tgtEl>
                                        <p:attrNameLst>
                                          <p:attrName>style.visibility</p:attrName>
                                        </p:attrNameLst>
                                      </p:cBhvr>
                                      <p:to>
                                        <p:strVal val="visible"/>
                                      </p:to>
                                    </p:set>
                                    <p:animEffect transition="in" filter="wipe(left)">
                                      <p:cBhvr>
                                        <p:cTn id="39" dur="500"/>
                                        <p:tgtEl>
                                          <p:spTgt spid="304"/>
                                        </p:tgtEl>
                                      </p:cBhvr>
                                    </p:animEffect>
                                  </p:childTnLst>
                                </p:cTn>
                              </p:par>
                            </p:childTnLst>
                          </p:cTn>
                        </p:par>
                        <p:par>
                          <p:cTn id="40" fill="hold">
                            <p:stCondLst>
                              <p:cond delay="500"/>
                            </p:stCondLst>
                            <p:childTnLst>
                              <p:par>
                                <p:cTn id="41" presetID="2" presetClass="entr" presetSubtype="1" fill="hold" grpId="0" nodeType="afterEffect">
                                  <p:stCondLst>
                                    <p:cond delay="0"/>
                                  </p:stCondLst>
                                  <p:childTnLst>
                                    <p:set>
                                      <p:cBhvr>
                                        <p:cTn id="42" dur="1" fill="hold">
                                          <p:stCondLst>
                                            <p:cond delay="0"/>
                                          </p:stCondLst>
                                        </p:cTn>
                                        <p:tgtEl>
                                          <p:spTgt spid="371"/>
                                        </p:tgtEl>
                                        <p:attrNameLst>
                                          <p:attrName>style.visibility</p:attrName>
                                        </p:attrNameLst>
                                      </p:cBhvr>
                                      <p:to>
                                        <p:strVal val="visible"/>
                                      </p:to>
                                    </p:set>
                                    <p:anim calcmode="lin" valueType="num">
                                      <p:cBhvr additive="base">
                                        <p:cTn id="43" dur="500" fill="hold"/>
                                        <p:tgtEl>
                                          <p:spTgt spid="371"/>
                                        </p:tgtEl>
                                        <p:attrNameLst>
                                          <p:attrName>ppt_x</p:attrName>
                                        </p:attrNameLst>
                                      </p:cBhvr>
                                      <p:tavLst>
                                        <p:tav tm="0">
                                          <p:val>
                                            <p:strVal val="#ppt_x"/>
                                          </p:val>
                                        </p:tav>
                                        <p:tav tm="100000">
                                          <p:val>
                                            <p:strVal val="#ppt_x"/>
                                          </p:val>
                                        </p:tav>
                                      </p:tavLst>
                                    </p:anim>
                                    <p:anim calcmode="lin" valueType="num">
                                      <p:cBhvr additive="base">
                                        <p:cTn id="44" dur="500" fill="hold"/>
                                        <p:tgtEl>
                                          <p:spTgt spid="37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72"/>
                                        </p:tgtEl>
                                        <p:attrNameLst>
                                          <p:attrName>style.visibility</p:attrName>
                                        </p:attrNameLst>
                                      </p:cBhvr>
                                      <p:to>
                                        <p:strVal val="visible"/>
                                      </p:to>
                                    </p:set>
                                    <p:anim calcmode="lin" valueType="num">
                                      <p:cBhvr additive="base">
                                        <p:cTn id="49" dur="500" fill="hold"/>
                                        <p:tgtEl>
                                          <p:spTgt spid="372"/>
                                        </p:tgtEl>
                                        <p:attrNameLst>
                                          <p:attrName>ppt_x</p:attrName>
                                        </p:attrNameLst>
                                      </p:cBhvr>
                                      <p:tavLst>
                                        <p:tav tm="0">
                                          <p:val>
                                            <p:strVal val="#ppt_x"/>
                                          </p:val>
                                        </p:tav>
                                        <p:tav tm="100000">
                                          <p:val>
                                            <p:strVal val="#ppt_x"/>
                                          </p:val>
                                        </p:tav>
                                      </p:tavLst>
                                    </p:anim>
                                    <p:anim calcmode="lin" valueType="num">
                                      <p:cBhvr additive="base">
                                        <p:cTn id="50" dur="500" fill="hold"/>
                                        <p:tgtEl>
                                          <p:spTgt spid="37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000"/>
                                        <p:tgtEl>
                                          <p:spTgt spid="372"/>
                                        </p:tgtEl>
                                      </p:cBhvr>
                                    </p:animEffect>
                                    <p:set>
                                      <p:cBhvr>
                                        <p:cTn id="55" dur="1" fill="hold">
                                          <p:stCondLst>
                                            <p:cond delay="1999"/>
                                          </p:stCondLst>
                                        </p:cTn>
                                        <p:tgtEl>
                                          <p:spTgt spid="372"/>
                                        </p:tgtEl>
                                        <p:attrNameLst>
                                          <p:attrName>style.visibility</p:attrName>
                                        </p:attrNameLst>
                                      </p:cBhvr>
                                      <p:to>
                                        <p:strVal val="hidden"/>
                                      </p:to>
                                    </p:set>
                                  </p:childTnLst>
                                </p:cTn>
                              </p:par>
                            </p:childTnLst>
                          </p:cTn>
                        </p:par>
                        <p:par>
                          <p:cTn id="56" fill="hold">
                            <p:stCondLst>
                              <p:cond delay="2000"/>
                            </p:stCondLst>
                            <p:childTnLst>
                              <p:par>
                                <p:cTn id="57" presetID="2" presetClass="entr" presetSubtype="4" fill="hold" grpId="0" nodeType="afterEffect">
                                  <p:stCondLst>
                                    <p:cond delay="0"/>
                                  </p:stCondLst>
                                  <p:childTnLst>
                                    <p:set>
                                      <p:cBhvr>
                                        <p:cTn id="58" dur="1" fill="hold">
                                          <p:stCondLst>
                                            <p:cond delay="0"/>
                                          </p:stCondLst>
                                        </p:cTn>
                                        <p:tgtEl>
                                          <p:spTgt spid="376"/>
                                        </p:tgtEl>
                                        <p:attrNameLst>
                                          <p:attrName>style.visibility</p:attrName>
                                        </p:attrNameLst>
                                      </p:cBhvr>
                                      <p:to>
                                        <p:strVal val="visible"/>
                                      </p:to>
                                    </p:set>
                                    <p:anim calcmode="lin" valueType="num">
                                      <p:cBhvr additive="base">
                                        <p:cTn id="59" dur="500" fill="hold"/>
                                        <p:tgtEl>
                                          <p:spTgt spid="376"/>
                                        </p:tgtEl>
                                        <p:attrNameLst>
                                          <p:attrName>ppt_x</p:attrName>
                                        </p:attrNameLst>
                                      </p:cBhvr>
                                      <p:tavLst>
                                        <p:tav tm="0">
                                          <p:val>
                                            <p:strVal val="#ppt_x"/>
                                          </p:val>
                                        </p:tav>
                                        <p:tav tm="100000">
                                          <p:val>
                                            <p:strVal val="#ppt_x"/>
                                          </p:val>
                                        </p:tav>
                                      </p:tavLst>
                                    </p:anim>
                                    <p:anim calcmode="lin" valueType="num">
                                      <p:cBhvr additive="base">
                                        <p:cTn id="60" dur="500" fill="hold"/>
                                        <p:tgtEl>
                                          <p:spTgt spid="37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77"/>
                                        </p:tgtEl>
                                        <p:attrNameLst>
                                          <p:attrName>style.visibility</p:attrName>
                                        </p:attrNameLst>
                                      </p:cBhvr>
                                      <p:to>
                                        <p:strVal val="visible"/>
                                      </p:to>
                                    </p:set>
                                    <p:anim calcmode="lin" valueType="num">
                                      <p:cBhvr additive="base">
                                        <p:cTn id="65" dur="500" fill="hold"/>
                                        <p:tgtEl>
                                          <p:spTgt spid="377"/>
                                        </p:tgtEl>
                                        <p:attrNameLst>
                                          <p:attrName>ppt_x</p:attrName>
                                        </p:attrNameLst>
                                      </p:cBhvr>
                                      <p:tavLst>
                                        <p:tav tm="0">
                                          <p:val>
                                            <p:strVal val="#ppt_x"/>
                                          </p:val>
                                        </p:tav>
                                        <p:tav tm="100000">
                                          <p:val>
                                            <p:strVal val="#ppt_x"/>
                                          </p:val>
                                        </p:tav>
                                      </p:tavLst>
                                    </p:anim>
                                    <p:anim calcmode="lin" valueType="num">
                                      <p:cBhvr additive="base">
                                        <p:cTn id="66" dur="500" fill="hold"/>
                                        <p:tgtEl>
                                          <p:spTgt spid="37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78"/>
                                        </p:tgtEl>
                                        <p:attrNameLst>
                                          <p:attrName>style.visibility</p:attrName>
                                        </p:attrNameLst>
                                      </p:cBhvr>
                                      <p:to>
                                        <p:strVal val="visible"/>
                                      </p:to>
                                    </p:set>
                                    <p:anim calcmode="lin" valueType="num">
                                      <p:cBhvr additive="base">
                                        <p:cTn id="71" dur="500" fill="hold"/>
                                        <p:tgtEl>
                                          <p:spTgt spid="378"/>
                                        </p:tgtEl>
                                        <p:attrNameLst>
                                          <p:attrName>ppt_x</p:attrName>
                                        </p:attrNameLst>
                                      </p:cBhvr>
                                      <p:tavLst>
                                        <p:tav tm="0">
                                          <p:val>
                                            <p:strVal val="#ppt_x"/>
                                          </p:val>
                                        </p:tav>
                                        <p:tav tm="100000">
                                          <p:val>
                                            <p:strVal val="#ppt_x"/>
                                          </p:val>
                                        </p:tav>
                                      </p:tavLst>
                                    </p:anim>
                                    <p:anim calcmode="lin" valueType="num">
                                      <p:cBhvr additive="base">
                                        <p:cTn id="72" dur="500" fill="hold"/>
                                        <p:tgtEl>
                                          <p:spTgt spid="37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79"/>
                                        </p:tgtEl>
                                        <p:attrNameLst>
                                          <p:attrName>style.visibility</p:attrName>
                                        </p:attrNameLst>
                                      </p:cBhvr>
                                      <p:to>
                                        <p:strVal val="visible"/>
                                      </p:to>
                                    </p:set>
                                    <p:anim calcmode="lin" valueType="num">
                                      <p:cBhvr additive="base">
                                        <p:cTn id="77" dur="500" fill="hold"/>
                                        <p:tgtEl>
                                          <p:spTgt spid="379"/>
                                        </p:tgtEl>
                                        <p:attrNameLst>
                                          <p:attrName>ppt_x</p:attrName>
                                        </p:attrNameLst>
                                      </p:cBhvr>
                                      <p:tavLst>
                                        <p:tav tm="0">
                                          <p:val>
                                            <p:strVal val="#ppt_x"/>
                                          </p:val>
                                        </p:tav>
                                        <p:tav tm="100000">
                                          <p:val>
                                            <p:strVal val="#ppt_x"/>
                                          </p:val>
                                        </p:tav>
                                      </p:tavLst>
                                    </p:anim>
                                    <p:anim calcmode="lin" valueType="num">
                                      <p:cBhvr additive="base">
                                        <p:cTn id="78" dur="500" fill="hold"/>
                                        <p:tgtEl>
                                          <p:spTgt spid="379"/>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80"/>
                                        </p:tgtEl>
                                        <p:attrNameLst>
                                          <p:attrName>style.visibility</p:attrName>
                                        </p:attrNameLst>
                                      </p:cBhvr>
                                      <p:to>
                                        <p:strVal val="visible"/>
                                      </p:to>
                                    </p:set>
                                    <p:anim calcmode="lin" valueType="num">
                                      <p:cBhvr additive="base">
                                        <p:cTn id="83" dur="500" fill="hold"/>
                                        <p:tgtEl>
                                          <p:spTgt spid="380"/>
                                        </p:tgtEl>
                                        <p:attrNameLst>
                                          <p:attrName>ppt_x</p:attrName>
                                        </p:attrNameLst>
                                      </p:cBhvr>
                                      <p:tavLst>
                                        <p:tav tm="0">
                                          <p:val>
                                            <p:strVal val="#ppt_x"/>
                                          </p:val>
                                        </p:tav>
                                        <p:tav tm="100000">
                                          <p:val>
                                            <p:strVal val="#ppt_x"/>
                                          </p:val>
                                        </p:tav>
                                      </p:tavLst>
                                    </p:anim>
                                    <p:anim calcmode="lin" valueType="num">
                                      <p:cBhvr additive="base">
                                        <p:cTn id="84" dur="500" fill="hold"/>
                                        <p:tgtEl>
                                          <p:spTgt spid="3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autoUpdateAnimBg="0"/>
      <p:bldP spid="303" grpId="0" autoUpdateAnimBg="0"/>
      <p:bldP spid="304" grpId="0" autoUpdateAnimBg="0"/>
      <p:bldP spid="305" grpId="0" autoUpdateAnimBg="0"/>
      <p:bldP spid="371" grpId="0" animBg="1"/>
      <p:bldP spid="376" grpId="0"/>
      <p:bldP spid="377" grpId="0"/>
      <p:bldP spid="378" grpId="0"/>
      <p:bldP spid="379" grpId="0"/>
      <p:bldP spid="38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latin typeface="Arial" panose="020B0604020202020204" pitchFamily="34" charset="0"/>
              <a:ea typeface="Accordance" panose="00000400000000000000" pitchFamily="2" charset="-78"/>
              <a:cs typeface="Arial" panose="020B0604020202020204" pitchFamily="34" charset="0"/>
            </a:endParaRPr>
          </a:p>
        </p:txBody>
      </p:sp>
      <p:sp>
        <p:nvSpPr>
          <p:cNvPr id="35842" name="Rectangle 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35843" name="Rectangle 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35844"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panose="020B0604020202020204" pitchFamily="34" charset="0"/>
              <a:ea typeface="Accordance" panose="00000400000000000000" pitchFamily="2" charset="-78"/>
              <a:cs typeface="Arial" panose="020B0604020202020204" pitchFamily="34" charset="0"/>
            </a:endParaRPr>
          </a:p>
        </p:txBody>
      </p:sp>
      <p:sp>
        <p:nvSpPr>
          <p:cNvPr id="35845"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panose="020B0604020202020204" pitchFamily="34" charset="0"/>
              <a:ea typeface="Accordance" panose="00000400000000000000" pitchFamily="2" charset="-78"/>
              <a:cs typeface="Arial" panose="020B0604020202020204" pitchFamily="34" charset="0"/>
            </a:endParaRPr>
          </a:p>
        </p:txBody>
      </p:sp>
      <p:sp>
        <p:nvSpPr>
          <p:cNvPr id="3584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latin typeface="Arial" panose="020B0604020202020204" pitchFamily="34" charset="0"/>
              <a:ea typeface="Accordance" panose="00000400000000000000" pitchFamily="2" charset="-78"/>
              <a:cs typeface="Arial" panose="020B0604020202020204" pitchFamily="34" charset="0"/>
            </a:endParaRPr>
          </a:p>
        </p:txBody>
      </p:sp>
      <p:pic>
        <p:nvPicPr>
          <p:cNvPr id="35847"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8"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latin typeface="Arial" panose="020B0604020202020204" pitchFamily="34" charset="0"/>
              <a:ea typeface="Accordance" panose="00000400000000000000" pitchFamily="2" charset="-78"/>
              <a:cs typeface="Arial" panose="020B0604020202020204" pitchFamily="34" charset="0"/>
            </a:endParaRPr>
          </a:p>
        </p:txBody>
      </p:sp>
      <p:sp>
        <p:nvSpPr>
          <p:cNvPr id="35849" name="Rectangle 33"/>
          <p:cNvSpPr>
            <a:spLocks noChangeArrowheads="1"/>
          </p:cNvSpPr>
          <p:nvPr/>
        </p:nvSpPr>
        <p:spPr bwMode="auto">
          <a:xfrm rot="-5400000">
            <a:off x="8062411" y="50656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35850" name="Rectangle 34"/>
          <p:cNvSpPr>
            <a:spLocks noChangeArrowheads="1"/>
          </p:cNvSpPr>
          <p:nvPr/>
        </p:nvSpPr>
        <p:spPr bwMode="auto">
          <a:xfrm rot="-5400000">
            <a:off x="8203699" y="5078381"/>
            <a:ext cx="169277" cy="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pic>
        <p:nvPicPr>
          <p:cNvPr id="35851"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220" name="Rectangle 36"/>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21" name="Rectangle 37"/>
          <p:cNvSpPr>
            <a:spLocks noChangeArrowheads="1"/>
          </p:cNvSpPr>
          <p:nvPr/>
        </p:nvSpPr>
        <p:spPr bwMode="auto">
          <a:xfrm>
            <a:off x="5207000" y="1844675"/>
            <a:ext cx="65" cy="5539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pic>
        <p:nvPicPr>
          <p:cNvPr id="605222" name="Picture 38"/>
          <p:cNvPicPr>
            <a:picLocks noChangeAspect="1" noChangeArrowheads="1"/>
          </p:cNvPicPr>
          <p:nvPr/>
        </p:nvPicPr>
        <p:blipFill>
          <a:blip r:embed="rId5"/>
          <a:srcRect/>
          <a:stretch>
            <a:fillRect/>
          </a:stretch>
        </p:blipFill>
        <p:spPr bwMode="auto">
          <a:xfrm rot="5361337">
            <a:off x="-289718" y="4152106"/>
            <a:ext cx="4605338" cy="301625"/>
          </a:xfrm>
          <a:prstGeom prst="rect">
            <a:avLst/>
          </a:prstGeom>
          <a:noFill/>
          <a:effectLst>
            <a:outerShdw blurRad="63500" dist="38099" dir="2700000" algn="ctr" rotWithShape="0">
              <a:schemeClr val="accent2">
                <a:alpha val="74998"/>
              </a:schemeClr>
            </a:outerShdw>
          </a:effectLst>
        </p:spPr>
      </p:pic>
      <p:pic>
        <p:nvPicPr>
          <p:cNvPr id="35855"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2982" y="4177506"/>
            <a:ext cx="46624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6"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7"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8"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9"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228" name="Text Box 44"/>
          <p:cNvSpPr txBox="1">
            <a:spLocks noChangeArrowheads="1"/>
          </p:cNvSpPr>
          <p:nvPr/>
        </p:nvSpPr>
        <p:spPr bwMode="auto">
          <a:xfrm>
            <a:off x="120650" y="106363"/>
            <a:ext cx="3097213"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2400">
                <a:latin typeface="Arial" panose="020B0604020202020204" pitchFamily="34" charset="0"/>
                <a:ea typeface="Accordance" panose="00000400000000000000" pitchFamily="2" charset="-78"/>
                <a:cs typeface="Arial" panose="020B0604020202020204" pitchFamily="34" charset="0"/>
              </a:rPr>
              <a:t>نسيج من التسلسل الزمني للكتاب المقدس</a:t>
            </a:r>
            <a:endParaRPr lang="en-US" sz="2400" dirty="0">
              <a:latin typeface="Arial" panose="020B0604020202020204" pitchFamily="34" charset="0"/>
              <a:ea typeface="Accordance" panose="00000400000000000000" pitchFamily="2" charset="-78"/>
              <a:cs typeface="Arial" panose="020B0604020202020204" pitchFamily="34" charset="0"/>
            </a:endParaRPr>
          </a:p>
        </p:txBody>
      </p:sp>
      <p:grpSp>
        <p:nvGrpSpPr>
          <p:cNvPr id="2" name="Group 45"/>
          <p:cNvGrpSpPr>
            <a:grpSpLocks/>
          </p:cNvGrpSpPr>
          <p:nvPr/>
        </p:nvGrpSpPr>
        <p:grpSpPr bwMode="auto">
          <a:xfrm>
            <a:off x="2098675" y="2589213"/>
            <a:ext cx="6496050" cy="936625"/>
            <a:chOff x="1322" y="1631"/>
            <a:chExt cx="4092" cy="590"/>
          </a:xfrm>
        </p:grpSpPr>
        <p:pic>
          <p:nvPicPr>
            <p:cNvPr id="605230"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05231"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05232"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05233"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05234"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05235"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3" name="Group 52"/>
          <p:cNvGrpSpPr>
            <a:grpSpLocks/>
          </p:cNvGrpSpPr>
          <p:nvPr/>
        </p:nvGrpSpPr>
        <p:grpSpPr bwMode="auto">
          <a:xfrm>
            <a:off x="2836863" y="3608388"/>
            <a:ext cx="5664200" cy="669925"/>
            <a:chOff x="1787" y="2273"/>
            <a:chExt cx="3568" cy="422"/>
          </a:xfrm>
        </p:grpSpPr>
        <p:pic>
          <p:nvPicPr>
            <p:cNvPr id="605237"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05238"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05239"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05240"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4" name="Group 57"/>
          <p:cNvGrpSpPr>
            <a:grpSpLocks/>
          </p:cNvGrpSpPr>
          <p:nvPr/>
        </p:nvGrpSpPr>
        <p:grpSpPr bwMode="auto">
          <a:xfrm>
            <a:off x="3941763" y="4387850"/>
            <a:ext cx="4672012" cy="592138"/>
            <a:chOff x="2483" y="2764"/>
            <a:chExt cx="2943" cy="373"/>
          </a:xfrm>
        </p:grpSpPr>
        <p:pic>
          <p:nvPicPr>
            <p:cNvPr id="605242"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05243"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05244"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05245"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35864"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63"/>
          <p:cNvGrpSpPr>
            <a:grpSpLocks/>
          </p:cNvGrpSpPr>
          <p:nvPr/>
        </p:nvGrpSpPr>
        <p:grpSpPr bwMode="auto">
          <a:xfrm>
            <a:off x="3832225" y="5137150"/>
            <a:ext cx="4697413" cy="603250"/>
            <a:chOff x="2414" y="3236"/>
            <a:chExt cx="2959" cy="380"/>
          </a:xfrm>
        </p:grpSpPr>
        <p:pic>
          <p:nvPicPr>
            <p:cNvPr id="605248"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05249"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05250"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05251"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05252"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2400" b="0">
                <a:solidFill>
                  <a:schemeClr val="accent2"/>
                </a:solidFill>
                <a:latin typeface="Arial" panose="020B0604020202020204" pitchFamily="34" charset="0"/>
                <a:ea typeface="Accordance" panose="00000400000000000000" pitchFamily="2" charset="-78"/>
                <a:cs typeface="Arial" panose="020B0604020202020204" pitchFamily="34" charset="0"/>
              </a:endParaRPr>
            </a:p>
          </p:txBody>
        </p:sp>
      </p:grpSp>
      <p:pic>
        <p:nvPicPr>
          <p:cNvPr id="35866"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7"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8"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9"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w="12700">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0"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1"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259" name="Text Box 75"/>
          <p:cNvSpPr txBox="1">
            <a:spLocks noChangeArrowheads="1"/>
          </p:cNvSpPr>
          <p:nvPr/>
        </p:nvSpPr>
        <p:spPr bwMode="auto">
          <a:xfrm>
            <a:off x="3897314" y="3578801"/>
            <a:ext cx="2791454" cy="707886"/>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SA" dirty="0">
                <a:latin typeface="Arial" panose="020B0604020202020204" pitchFamily="34" charset="0"/>
                <a:ea typeface="Accordance" panose="00000400000000000000" pitchFamily="2" charset="-78"/>
                <a:cs typeface="Arial" panose="020B0604020202020204" pitchFamily="34" charset="0"/>
              </a:rPr>
              <a:t>عهد الأرض</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605260" name="Text Box 76"/>
          <p:cNvSpPr txBox="1">
            <a:spLocks noChangeArrowheads="1"/>
          </p:cNvSpPr>
          <p:nvPr/>
        </p:nvSpPr>
        <p:spPr bwMode="auto">
          <a:xfrm>
            <a:off x="2376488" y="2755900"/>
            <a:ext cx="5697537" cy="707886"/>
          </a:xfrm>
          <a:prstGeom prst="rect">
            <a:avLst/>
          </a:prstGeom>
          <a:noFill/>
          <a:ln w="12700">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4000" dirty="0">
                <a:solidFill>
                  <a:schemeClr val="accent1">
                    <a:lumMod val="50000"/>
                  </a:schemeClr>
                </a:solidFill>
                <a:latin typeface="Arial" panose="020B0604020202020204" pitchFamily="34" charset="0"/>
                <a:ea typeface="Accordance" panose="00000400000000000000" pitchFamily="2" charset="-78"/>
                <a:cs typeface="Arial" panose="020B0604020202020204" pitchFamily="34" charset="0"/>
              </a:rPr>
              <a:t>العهد ال</a:t>
            </a:r>
            <a:r>
              <a:rPr lang="ar-JO" sz="4000" dirty="0">
                <a:solidFill>
                  <a:schemeClr val="accent1">
                    <a:lumMod val="50000"/>
                  </a:schemeClr>
                </a:solidFill>
                <a:latin typeface="Arial" panose="020B0604020202020204" pitchFamily="34" charset="0"/>
                <a:ea typeface="Accordance" panose="00000400000000000000" pitchFamily="2" charset="-78"/>
                <a:cs typeface="Arial" panose="020B0604020202020204" pitchFamily="34" charset="0"/>
              </a:rPr>
              <a:t>إ</a:t>
            </a:r>
            <a:r>
              <a:rPr lang="ar-SA" sz="4000" dirty="0">
                <a:solidFill>
                  <a:schemeClr val="accent1">
                    <a:lumMod val="50000"/>
                  </a:schemeClr>
                </a:solidFill>
                <a:latin typeface="Arial" panose="020B0604020202020204" pitchFamily="34" charset="0"/>
                <a:ea typeface="Accordance" panose="00000400000000000000" pitchFamily="2" charset="-78"/>
                <a:cs typeface="Arial" panose="020B0604020202020204" pitchFamily="34" charset="0"/>
              </a:rPr>
              <a:t>براهيمي </a:t>
            </a:r>
            <a:endParaRPr lang="en-US" sz="4000" dirty="0">
              <a:solidFill>
                <a:schemeClr val="accent1">
                  <a:lumMod val="50000"/>
                </a:schemeClr>
              </a:solidFill>
              <a:latin typeface="Arial" panose="020B0604020202020204" pitchFamily="34" charset="0"/>
              <a:ea typeface="Accordance" panose="00000400000000000000" pitchFamily="2" charset="-78"/>
              <a:cs typeface="Arial" panose="020B0604020202020204" pitchFamily="34" charset="0"/>
            </a:endParaRPr>
          </a:p>
        </p:txBody>
      </p:sp>
      <p:sp>
        <p:nvSpPr>
          <p:cNvPr id="605261" name="Text Box 77"/>
          <p:cNvSpPr txBox="1">
            <a:spLocks noChangeArrowheads="1"/>
          </p:cNvSpPr>
          <p:nvPr/>
        </p:nvSpPr>
        <p:spPr bwMode="auto">
          <a:xfrm>
            <a:off x="4504750" y="5089524"/>
            <a:ext cx="3752850" cy="707886"/>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SA" dirty="0">
                <a:latin typeface="Arial" panose="020B0604020202020204" pitchFamily="34" charset="0"/>
                <a:ea typeface="Accordance" panose="00000400000000000000" pitchFamily="2" charset="-78"/>
                <a:cs typeface="Arial" panose="020B0604020202020204" pitchFamily="34" charset="0"/>
              </a:rPr>
              <a:t>العهد الجديد</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605262" name="Text Box 78"/>
          <p:cNvSpPr txBox="1">
            <a:spLocks noChangeArrowheads="1"/>
          </p:cNvSpPr>
          <p:nvPr/>
        </p:nvSpPr>
        <p:spPr bwMode="auto">
          <a:xfrm>
            <a:off x="4306888" y="4333008"/>
            <a:ext cx="3624262" cy="707886"/>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SA" dirty="0">
                <a:latin typeface="Arial" panose="020B0604020202020204" pitchFamily="34" charset="0"/>
                <a:ea typeface="Accordance" panose="00000400000000000000" pitchFamily="2" charset="-78"/>
                <a:cs typeface="Arial" panose="020B0604020202020204" pitchFamily="34" charset="0"/>
              </a:rPr>
              <a:t>العهد الدا</a:t>
            </a:r>
            <a:r>
              <a:rPr lang="ar-JO" dirty="0">
                <a:latin typeface="Arial" panose="020B0604020202020204" pitchFamily="34" charset="0"/>
                <a:ea typeface="Accordance" panose="00000400000000000000" pitchFamily="2" charset="-78"/>
                <a:cs typeface="Arial" panose="020B0604020202020204" pitchFamily="34" charset="0"/>
              </a:rPr>
              <a:t>و</a:t>
            </a:r>
            <a:r>
              <a:rPr lang="ar-SA" dirty="0">
                <a:latin typeface="Arial" panose="020B0604020202020204" pitchFamily="34" charset="0"/>
                <a:ea typeface="Accordance" panose="00000400000000000000" pitchFamily="2" charset="-78"/>
                <a:cs typeface="Arial" panose="020B0604020202020204" pitchFamily="34" charset="0"/>
              </a:rPr>
              <a:t>ودي</a:t>
            </a:r>
            <a:endParaRPr lang="en-US" dirty="0">
              <a:latin typeface="Arial" panose="020B0604020202020204" pitchFamily="34" charset="0"/>
              <a:ea typeface="Accordance" panose="00000400000000000000" pitchFamily="2" charset="-78"/>
              <a:cs typeface="Arial" panose="020B0604020202020204" pitchFamily="34" charset="0"/>
            </a:endParaRPr>
          </a:p>
        </p:txBody>
      </p:sp>
      <p:sp>
        <p:nvSpPr>
          <p:cNvPr id="605263" name="Line 79"/>
          <p:cNvSpPr>
            <a:spLocks noChangeShapeType="1"/>
          </p:cNvSpPr>
          <p:nvPr/>
        </p:nvSpPr>
        <p:spPr bwMode="auto">
          <a:xfrm>
            <a:off x="7934325" y="2271713"/>
            <a:ext cx="0" cy="3862387"/>
          </a:xfrm>
          <a:prstGeom prst="line">
            <a:avLst/>
          </a:prstGeom>
          <a:noFill/>
          <a:ln w="53975">
            <a:solidFill>
              <a:srgbClr val="FFFF00"/>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sp>
        <p:nvSpPr>
          <p:cNvPr id="605264" name="Line 80"/>
          <p:cNvSpPr>
            <a:spLocks noChangeShapeType="1"/>
          </p:cNvSpPr>
          <p:nvPr/>
        </p:nvSpPr>
        <p:spPr bwMode="auto">
          <a:xfrm>
            <a:off x="8086725" y="2424113"/>
            <a:ext cx="0" cy="3862387"/>
          </a:xfrm>
          <a:prstGeom prst="line">
            <a:avLst/>
          </a:prstGeom>
          <a:noFill/>
          <a:ln w="53975">
            <a:solidFill>
              <a:srgbClr val="FFFF00"/>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sp>
        <p:nvSpPr>
          <p:cNvPr id="605265" name="Line 81"/>
          <p:cNvSpPr>
            <a:spLocks noChangeShapeType="1"/>
          </p:cNvSpPr>
          <p:nvPr/>
        </p:nvSpPr>
        <p:spPr bwMode="auto">
          <a:xfrm>
            <a:off x="8239125" y="2233613"/>
            <a:ext cx="0" cy="3862387"/>
          </a:xfrm>
          <a:prstGeom prst="line">
            <a:avLst/>
          </a:prstGeom>
          <a:noFill/>
          <a:ln w="53975">
            <a:solidFill>
              <a:srgbClr val="FFFF00"/>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grpSp>
        <p:nvGrpSpPr>
          <p:cNvPr id="35879" name="Group 82"/>
          <p:cNvGrpSpPr>
            <a:grpSpLocks/>
          </p:cNvGrpSpPr>
          <p:nvPr/>
        </p:nvGrpSpPr>
        <p:grpSpPr bwMode="auto">
          <a:xfrm>
            <a:off x="1949450" y="2236788"/>
            <a:ext cx="5273675" cy="3898900"/>
            <a:chOff x="1228" y="1409"/>
            <a:chExt cx="3322" cy="2456"/>
          </a:xfrm>
        </p:grpSpPr>
        <p:grpSp>
          <p:nvGrpSpPr>
            <p:cNvPr id="35914" name="Group 83"/>
            <p:cNvGrpSpPr>
              <a:grpSpLocks/>
            </p:cNvGrpSpPr>
            <p:nvPr/>
          </p:nvGrpSpPr>
          <p:grpSpPr bwMode="auto">
            <a:xfrm>
              <a:off x="1228" y="1409"/>
              <a:ext cx="3303" cy="119"/>
              <a:chOff x="1206" y="1392"/>
              <a:chExt cx="3303" cy="119"/>
            </a:xfrm>
          </p:grpSpPr>
          <p:sp>
            <p:nvSpPr>
              <p:cNvPr id="605268" name="AutoShape 84"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sp>
            <p:nvSpPr>
              <p:cNvPr id="605269" name="AutoShape 85"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sp>
            <p:nvSpPr>
              <p:cNvPr id="605270" name="AutoShape 86"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sp>
            <p:nvSpPr>
              <p:cNvPr id="605271" name="AutoShape 87"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sp>
            <p:nvSpPr>
              <p:cNvPr id="605272" name="AutoShape 88"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sp>
            <p:nvSpPr>
              <p:cNvPr id="605273" name="AutoShape 89"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74" name="AutoShape 90"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75" name="AutoShape 91"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76" name="AutoShape 92"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77" name="AutoShape 93"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78" name="AutoShape 94"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sp>
            <p:nvSpPr>
              <p:cNvPr id="605279" name="AutoShape 95"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sp>
            <p:nvSpPr>
              <p:cNvPr id="605280" name="AutoShape 96"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sp>
            <p:nvSpPr>
              <p:cNvPr id="605281" name="AutoShape 97"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sp>
            <p:nvSpPr>
              <p:cNvPr id="605282" name="AutoShape 98"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grpSp>
        <p:grpSp>
          <p:nvGrpSpPr>
            <p:cNvPr id="35915" name="Group 99"/>
            <p:cNvGrpSpPr>
              <a:grpSpLocks/>
            </p:cNvGrpSpPr>
            <p:nvPr/>
          </p:nvGrpSpPr>
          <p:grpSpPr bwMode="auto">
            <a:xfrm>
              <a:off x="1243" y="3761"/>
              <a:ext cx="3307" cy="104"/>
              <a:chOff x="1231" y="3769"/>
              <a:chExt cx="3307" cy="104"/>
            </a:xfrm>
          </p:grpSpPr>
          <p:sp>
            <p:nvSpPr>
              <p:cNvPr id="605284" name="AutoShape 100"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85" name="AutoShape 101"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86" name="AutoShape 102"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87" name="AutoShape 103"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88" name="AutoShape 104"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89" name="AutoShape 105"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90" name="AutoShape 106"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91" name="AutoShape 107"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92" name="AutoShape 108"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93" name="AutoShape 109"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94" name="AutoShape 110"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95" name="AutoShape 111"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96" name="AutoShape 112"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97" name="AutoShape 113"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605298" name="AutoShape 114"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grpSp>
      </p:grpSp>
      <p:sp>
        <p:nvSpPr>
          <p:cNvPr id="35885"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panose="020B0604020202020204" pitchFamily="34" charset="0"/>
                <a:ea typeface="Accordance" panose="00000400000000000000" pitchFamily="2" charset="-78"/>
                <a:cs typeface="Arial" panose="020B0604020202020204" pitchFamily="34" charset="0"/>
              </a:rPr>
              <a:t>© </a:t>
            </a:r>
            <a:r>
              <a:rPr lang="en-US" sz="1000">
                <a:solidFill>
                  <a:srgbClr val="FFFFFF"/>
                </a:solidFill>
                <a:latin typeface="Arial" panose="020B0604020202020204" pitchFamily="34" charset="0"/>
                <a:ea typeface="Accordance" panose="00000400000000000000" pitchFamily="2" charset="-78"/>
                <a:cs typeface="Arial" panose="020B0604020202020204" pitchFamily="34" charset="0"/>
              </a:rPr>
              <a:t>2006</a:t>
            </a:r>
            <a:r>
              <a:rPr lang="en-US" sz="900">
                <a:solidFill>
                  <a:srgbClr val="FFFFFF"/>
                </a:solidFill>
                <a:latin typeface="Arial" panose="020B0604020202020204" pitchFamily="34" charset="0"/>
                <a:ea typeface="Accordance" panose="00000400000000000000" pitchFamily="2" charset="-78"/>
                <a:cs typeface="Arial" panose="020B0604020202020204" pitchFamily="34" charset="0"/>
              </a:rPr>
              <a:t> TBBMI</a:t>
            </a:r>
          </a:p>
        </p:txBody>
      </p:sp>
      <p:sp>
        <p:nvSpPr>
          <p:cNvPr id="605306" name="Rectangle 122"/>
          <p:cNvSpPr>
            <a:spLocks noChangeArrowheads="1"/>
          </p:cNvSpPr>
          <p:nvPr/>
        </p:nvSpPr>
        <p:spPr bwMode="auto">
          <a:xfrm>
            <a:off x="7594788" y="6526134"/>
            <a:ext cx="748923"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9.65.05a..</a:t>
            </a:r>
          </a:p>
        </p:txBody>
      </p:sp>
      <p:sp>
        <p:nvSpPr>
          <p:cNvPr id="605307" name="Rectangle 123"/>
          <p:cNvSpPr>
            <a:spLocks noChangeArrowheads="1"/>
          </p:cNvSpPr>
          <p:nvPr/>
        </p:nvSpPr>
        <p:spPr bwMode="auto">
          <a:xfrm>
            <a:off x="8155635" y="6526927"/>
            <a:ext cx="325731"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10</a:t>
            </a:r>
          </a:p>
        </p:txBody>
      </p:sp>
      <p:sp>
        <p:nvSpPr>
          <p:cNvPr id="35888" name="Text Box 125"/>
          <p:cNvSpPr txBox="1">
            <a:spLocks noChangeArrowheads="1"/>
          </p:cNvSpPr>
          <p:nvPr/>
        </p:nvSpPr>
        <p:spPr bwMode="auto">
          <a:xfrm>
            <a:off x="8428038" y="6465888"/>
            <a:ext cx="63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latin typeface="Arial" panose="020B0604020202020204" pitchFamily="34" charset="0"/>
                <a:ea typeface="Accordance" panose="00000400000000000000" pitchFamily="2" charset="-78"/>
                <a:cs typeface="Arial" panose="020B0604020202020204" pitchFamily="34" charset="0"/>
              </a:rPr>
              <a:t>٥</a:t>
            </a:r>
            <a:endParaRPr lang="en-US" dirty="0">
              <a:latin typeface="Arial" panose="020B0604020202020204" pitchFamily="34" charset="0"/>
              <a:ea typeface="Accordance" panose="00000400000000000000" pitchFamily="2" charset="-78"/>
              <a:cs typeface="Arial" panose="020B0604020202020204" pitchFamily="34" charset="0"/>
            </a:endParaRPr>
          </a:p>
        </p:txBody>
      </p:sp>
      <p:grpSp>
        <p:nvGrpSpPr>
          <p:cNvPr id="126" name="Group 126"/>
          <p:cNvGrpSpPr>
            <a:grpSpLocks/>
          </p:cNvGrpSpPr>
          <p:nvPr/>
        </p:nvGrpSpPr>
        <p:grpSpPr bwMode="auto">
          <a:xfrm>
            <a:off x="1818005" y="466532"/>
            <a:ext cx="3800263" cy="1907515"/>
            <a:chOff x="1188" y="346"/>
            <a:chExt cx="2379" cy="1150"/>
          </a:xfrm>
        </p:grpSpPr>
        <p:sp>
          <p:nvSpPr>
            <p:cNvPr id="127" name="Rectangle 102"/>
            <p:cNvSpPr>
              <a:spLocks noChangeArrowheads="1"/>
            </p:cNvSpPr>
            <p:nvPr/>
          </p:nvSpPr>
          <p:spPr bwMode="auto">
            <a:xfrm>
              <a:off x="3280" y="1162"/>
              <a:ext cx="0" cy="33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128" name="Rectangle 103"/>
            <p:cNvSpPr>
              <a:spLocks noChangeArrowheads="1"/>
            </p:cNvSpPr>
            <p:nvPr/>
          </p:nvSpPr>
          <p:spPr bwMode="auto">
            <a:xfrm>
              <a:off x="3280" y="1162"/>
              <a:ext cx="0" cy="33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129" name="Text Box 104"/>
            <p:cNvSpPr txBox="1">
              <a:spLocks noChangeArrowheads="1"/>
            </p:cNvSpPr>
            <p:nvPr/>
          </p:nvSpPr>
          <p:spPr bwMode="auto">
            <a:xfrm>
              <a:off x="3168" y="1159"/>
              <a:ext cx="399" cy="22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SA" sz="1800" dirty="0">
                  <a:latin typeface="Arial" panose="020B0604020202020204" pitchFamily="34" charset="0"/>
                  <a:ea typeface="Accordance" panose="00000400000000000000" pitchFamily="2" charset="-78"/>
                  <a:cs typeface="Arial" panose="020B0604020202020204" pitchFamily="34" charset="0"/>
                </a:rPr>
                <a:t>يسوع</a:t>
              </a:r>
              <a:endParaRPr lang="en-US" sz="1800" dirty="0">
                <a:latin typeface="Arial" panose="020B0604020202020204" pitchFamily="34" charset="0"/>
                <a:ea typeface="Accordance" panose="00000400000000000000" pitchFamily="2" charset="-78"/>
                <a:cs typeface="Arial" panose="020B0604020202020204" pitchFamily="34" charset="0"/>
              </a:endParaRPr>
            </a:p>
          </p:txBody>
        </p:sp>
        <p:grpSp>
          <p:nvGrpSpPr>
            <p:cNvPr id="130" name="Group 105"/>
            <p:cNvGrpSpPr>
              <a:grpSpLocks/>
            </p:cNvGrpSpPr>
            <p:nvPr/>
          </p:nvGrpSpPr>
          <p:grpSpPr bwMode="auto">
            <a:xfrm>
              <a:off x="1428" y="789"/>
              <a:ext cx="1728" cy="334"/>
              <a:chOff x="1428" y="789"/>
              <a:chExt cx="1728" cy="334"/>
            </a:xfrm>
          </p:grpSpPr>
          <p:sp>
            <p:nvSpPr>
              <p:cNvPr id="147" name="Rectangle 106"/>
              <p:cNvSpPr>
                <a:spLocks noChangeArrowheads="1"/>
              </p:cNvSpPr>
              <p:nvPr/>
            </p:nvSpPr>
            <p:spPr bwMode="auto">
              <a:xfrm>
                <a:off x="1428" y="936"/>
                <a:ext cx="723" cy="18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rtl="1">
                  <a:defRPr/>
                </a:pPr>
                <a:r>
                  <a:rPr lang="ar-SA" sz="2000" dirty="0">
                    <a:solidFill>
                      <a:srgbClr val="FFEA18"/>
                    </a:solidFill>
                    <a:latin typeface="Arial" panose="020B0604020202020204" pitchFamily="34" charset="0"/>
                    <a:ea typeface="Accordance" panose="00000400000000000000" pitchFamily="2" charset="-78"/>
                    <a:cs typeface="Arial" panose="020B0604020202020204" pitchFamily="34" charset="0"/>
                  </a:rPr>
                  <a:t>٤ شخصيات</a:t>
                </a:r>
                <a:endParaRPr lang="en-US" sz="3200" b="0" dirty="0">
                  <a:solidFill>
                    <a:srgbClr val="FFEA18"/>
                  </a:solidFill>
                  <a:latin typeface="Arial" panose="020B0604020202020204" pitchFamily="34" charset="0"/>
                  <a:ea typeface="Accordance" panose="00000400000000000000" pitchFamily="2" charset="-78"/>
                  <a:cs typeface="Arial" panose="020B0604020202020204" pitchFamily="34" charset="0"/>
                </a:endParaRPr>
              </a:p>
            </p:txBody>
          </p:sp>
          <p:sp>
            <p:nvSpPr>
              <p:cNvPr id="148" name="Rectangle 107"/>
              <p:cNvSpPr>
                <a:spLocks noChangeArrowheads="1"/>
              </p:cNvSpPr>
              <p:nvPr/>
            </p:nvSpPr>
            <p:spPr bwMode="auto">
              <a:xfrm>
                <a:off x="2218" y="789"/>
                <a:ext cx="938" cy="33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rtl="1">
                  <a:defRPr/>
                </a:pPr>
                <a:r>
                  <a:rPr lang="en-US" sz="3600" i="1" dirty="0">
                    <a:solidFill>
                      <a:srgbClr val="FFEA18"/>
                    </a:solidFill>
                    <a:latin typeface="Arial" panose="020B0604020202020204" pitchFamily="34" charset="0"/>
                    <a:ea typeface="Accordance" panose="00000400000000000000" pitchFamily="2" charset="-78"/>
                    <a:cs typeface="Arial" panose="020B0604020202020204" pitchFamily="34" charset="0"/>
                  </a:rPr>
                  <a:t>  </a:t>
                </a:r>
                <a:r>
                  <a:rPr lang="ar-SA" sz="2000" dirty="0">
                    <a:solidFill>
                      <a:srgbClr val="FFEA18"/>
                    </a:solidFill>
                    <a:latin typeface="Arial" panose="020B0604020202020204" pitchFamily="34" charset="0"/>
                    <a:ea typeface="Accordance" panose="00000400000000000000" pitchFamily="2" charset="-78"/>
                    <a:cs typeface="Arial" panose="020B0604020202020204" pitchFamily="34" charset="0"/>
                  </a:rPr>
                  <a:t>٣ عصور</a:t>
                </a:r>
                <a:endParaRPr lang="en-US" sz="4800" b="0" dirty="0">
                  <a:solidFill>
                    <a:srgbClr val="FFEA18"/>
                  </a:solidFill>
                  <a:latin typeface="Arial" panose="020B0604020202020204" pitchFamily="34" charset="0"/>
                  <a:ea typeface="Accordance" panose="00000400000000000000" pitchFamily="2" charset="-78"/>
                  <a:cs typeface="Arial" panose="020B0604020202020204" pitchFamily="34" charset="0"/>
                </a:endParaRPr>
              </a:p>
            </p:txBody>
          </p:sp>
        </p:grpSp>
        <p:grpSp>
          <p:nvGrpSpPr>
            <p:cNvPr id="131" name="Group 108"/>
            <p:cNvGrpSpPr>
              <a:grpSpLocks/>
            </p:cNvGrpSpPr>
            <p:nvPr/>
          </p:nvGrpSpPr>
          <p:grpSpPr bwMode="auto">
            <a:xfrm>
              <a:off x="1188" y="1174"/>
              <a:ext cx="2013" cy="232"/>
              <a:chOff x="1188" y="1174"/>
              <a:chExt cx="2013" cy="232"/>
            </a:xfrm>
          </p:grpSpPr>
          <p:grpSp>
            <p:nvGrpSpPr>
              <p:cNvPr id="137" name="Group 109"/>
              <p:cNvGrpSpPr>
                <a:grpSpLocks/>
              </p:cNvGrpSpPr>
              <p:nvPr/>
            </p:nvGrpSpPr>
            <p:grpSpPr bwMode="auto">
              <a:xfrm>
                <a:off x="1188" y="1174"/>
                <a:ext cx="1751" cy="232"/>
                <a:chOff x="1188" y="1174"/>
                <a:chExt cx="1751" cy="232"/>
              </a:xfrm>
            </p:grpSpPr>
            <p:sp>
              <p:nvSpPr>
                <p:cNvPr id="139" name="Rectangle 110"/>
                <p:cNvSpPr>
                  <a:spLocks noChangeArrowheads="1"/>
                </p:cNvSpPr>
                <p:nvPr/>
              </p:nvSpPr>
              <p:spPr bwMode="auto">
                <a:xfrm>
                  <a:off x="1188" y="1205"/>
                  <a:ext cx="185" cy="18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defRPr/>
                  </a:pPr>
                  <a:r>
                    <a:rPr lang="ar-SA" sz="2000" b="0" dirty="0">
                      <a:solidFill>
                        <a:srgbClr val="F09F32"/>
                      </a:solidFill>
                      <a:latin typeface="Arial" panose="020B0604020202020204" pitchFamily="34" charset="0"/>
                      <a:ea typeface="Accordance" panose="00000400000000000000" pitchFamily="2" charset="-78"/>
                      <a:cs typeface="Arial" panose="020B0604020202020204" pitchFamily="34" charset="0"/>
                    </a:rPr>
                    <a:t>خل</a:t>
                  </a:r>
                  <a:endParaRPr lang="en-US" sz="3200" b="0" dirty="0">
                    <a:solidFill>
                      <a:srgbClr val="FFEA18"/>
                    </a:solidFill>
                    <a:latin typeface="Arial" panose="020B0604020202020204" pitchFamily="34" charset="0"/>
                    <a:ea typeface="Accordance" panose="00000400000000000000" pitchFamily="2" charset="-78"/>
                    <a:cs typeface="Arial" panose="020B0604020202020204" pitchFamily="34" charset="0"/>
                  </a:endParaRPr>
                </a:p>
              </p:txBody>
            </p:sp>
            <p:sp>
              <p:nvSpPr>
                <p:cNvPr id="140" name="Rectangle 111"/>
                <p:cNvSpPr>
                  <a:spLocks noChangeArrowheads="1"/>
                </p:cNvSpPr>
                <p:nvPr/>
              </p:nvSpPr>
              <p:spPr bwMode="auto">
                <a:xfrm>
                  <a:off x="1419" y="1233"/>
                  <a:ext cx="135" cy="167"/>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800" b="0">
                      <a:solidFill>
                        <a:srgbClr val="FC030C"/>
                      </a:solidFill>
                      <a:latin typeface="Arial" panose="020B0604020202020204" pitchFamily="34" charset="0"/>
                      <a:ea typeface="Accordance" panose="00000400000000000000" pitchFamily="2" charset="-78"/>
                      <a:cs typeface="Arial" panose="020B0604020202020204" pitchFamily="34" charset="0"/>
                    </a:rPr>
                    <a:t>أبر</a:t>
                  </a:r>
                  <a:endParaRPr lang="en-US" sz="3600" dirty="0">
                    <a:solidFill>
                      <a:srgbClr val="FC030C"/>
                    </a:solidFill>
                    <a:latin typeface="Arial" panose="020B0604020202020204" pitchFamily="34" charset="0"/>
                    <a:ea typeface="Accordance" panose="00000400000000000000" pitchFamily="2" charset="-78"/>
                    <a:cs typeface="Arial" panose="020B0604020202020204" pitchFamily="34" charset="0"/>
                  </a:endParaRPr>
                </a:p>
              </p:txBody>
            </p:sp>
            <p:sp>
              <p:nvSpPr>
                <p:cNvPr id="141" name="Rectangle 112"/>
                <p:cNvSpPr>
                  <a:spLocks noChangeArrowheads="1"/>
                </p:cNvSpPr>
                <p:nvPr/>
              </p:nvSpPr>
              <p:spPr bwMode="auto">
                <a:xfrm>
                  <a:off x="1603" y="1174"/>
                  <a:ext cx="166" cy="22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ctr" rtl="1">
                    <a:defRPr/>
                  </a:pPr>
                  <a:r>
                    <a:rPr lang="ar-SA" sz="2400" b="0" dirty="0" err="1">
                      <a:solidFill>
                        <a:srgbClr val="FC030C"/>
                      </a:solidFill>
                      <a:latin typeface="Arial" panose="020B0604020202020204" pitchFamily="34" charset="0"/>
                      <a:ea typeface="Accordance" panose="00000400000000000000" pitchFamily="2" charset="-78"/>
                      <a:cs typeface="Arial" panose="020B0604020202020204" pitchFamily="34" charset="0"/>
                    </a:rPr>
                    <a:t>يو</a:t>
                  </a:r>
                  <a:endParaRPr lang="en-US" sz="3600" b="0" dirty="0">
                    <a:solidFill>
                      <a:srgbClr val="FC030C"/>
                    </a:solidFill>
                    <a:latin typeface="Arial" panose="020B0604020202020204" pitchFamily="34" charset="0"/>
                    <a:ea typeface="Accordance" panose="00000400000000000000" pitchFamily="2" charset="-78"/>
                    <a:cs typeface="Arial" panose="020B0604020202020204" pitchFamily="34" charset="0"/>
                  </a:endParaRPr>
                </a:p>
              </p:txBody>
            </p:sp>
            <p:sp>
              <p:nvSpPr>
                <p:cNvPr id="142" name="Rectangle 113"/>
                <p:cNvSpPr>
                  <a:spLocks noChangeArrowheads="1"/>
                </p:cNvSpPr>
                <p:nvPr/>
              </p:nvSpPr>
              <p:spPr bwMode="auto">
                <a:xfrm>
                  <a:off x="1822" y="1183"/>
                  <a:ext cx="184" cy="22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2400" b="0" dirty="0" err="1">
                      <a:solidFill>
                        <a:srgbClr val="FC030C"/>
                      </a:solidFill>
                      <a:latin typeface="Arial" panose="020B0604020202020204" pitchFamily="34" charset="0"/>
                      <a:ea typeface="Accordance" panose="00000400000000000000" pitchFamily="2" charset="-78"/>
                      <a:cs typeface="Arial" panose="020B0604020202020204" pitchFamily="34" charset="0"/>
                    </a:rPr>
                    <a:t>مو</a:t>
                  </a:r>
                  <a:endParaRPr lang="en-US" sz="3600" b="0" dirty="0">
                    <a:solidFill>
                      <a:srgbClr val="FC030C"/>
                    </a:solidFill>
                    <a:latin typeface="Arial" panose="020B0604020202020204" pitchFamily="34" charset="0"/>
                    <a:ea typeface="Accordance" panose="00000400000000000000" pitchFamily="2" charset="-78"/>
                    <a:cs typeface="Arial" panose="020B0604020202020204" pitchFamily="34" charset="0"/>
                  </a:endParaRPr>
                </a:p>
              </p:txBody>
            </p:sp>
            <p:sp>
              <p:nvSpPr>
                <p:cNvPr id="143" name="Rectangle 114"/>
                <p:cNvSpPr>
                  <a:spLocks noChangeArrowheads="1"/>
                </p:cNvSpPr>
                <p:nvPr/>
              </p:nvSpPr>
              <p:spPr bwMode="auto">
                <a:xfrm>
                  <a:off x="2059" y="1233"/>
                  <a:ext cx="182" cy="14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rtl="1">
                    <a:defRPr/>
                  </a:pPr>
                  <a:r>
                    <a:rPr lang="ar-SA" dirty="0">
                      <a:solidFill>
                        <a:srgbClr val="FC030C"/>
                      </a:solidFill>
                      <a:latin typeface="Arial" panose="020B0604020202020204" pitchFamily="34" charset="0"/>
                      <a:ea typeface="Accordance" panose="00000400000000000000" pitchFamily="2" charset="-78"/>
                      <a:cs typeface="Arial" panose="020B0604020202020204" pitchFamily="34" charset="0"/>
                    </a:rPr>
                    <a:t>يش</a:t>
                  </a:r>
                  <a:endParaRPr lang="en-US" sz="2400" dirty="0">
                    <a:solidFill>
                      <a:srgbClr val="FC030C"/>
                    </a:solidFill>
                    <a:latin typeface="Arial" panose="020B0604020202020204" pitchFamily="34" charset="0"/>
                    <a:ea typeface="Accordance" panose="00000400000000000000" pitchFamily="2" charset="-78"/>
                    <a:cs typeface="Arial" panose="020B0604020202020204" pitchFamily="34" charset="0"/>
                  </a:endParaRPr>
                </a:p>
              </p:txBody>
            </p:sp>
            <p:sp>
              <p:nvSpPr>
                <p:cNvPr id="144" name="Rectangle 115"/>
                <p:cNvSpPr>
                  <a:spLocks noChangeArrowheads="1"/>
                </p:cNvSpPr>
                <p:nvPr/>
              </p:nvSpPr>
              <p:spPr bwMode="auto">
                <a:xfrm>
                  <a:off x="2264" y="1227"/>
                  <a:ext cx="446"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rtl="1">
                    <a:defRPr/>
                  </a:pPr>
                  <a:r>
                    <a:rPr lang="ar-SA" sz="1400" dirty="0">
                      <a:solidFill>
                        <a:srgbClr val="08F220"/>
                      </a:solidFill>
                      <a:latin typeface="Arial" panose="020B0604020202020204" pitchFamily="34" charset="0"/>
                      <a:ea typeface="Accordance" panose="00000400000000000000" pitchFamily="2" charset="-78"/>
                      <a:cs typeface="Arial" panose="020B0604020202020204" pitchFamily="34" charset="0"/>
                    </a:rPr>
                    <a:t>فوض</a:t>
                  </a:r>
                  <a:endParaRPr lang="en-US" sz="2000" dirty="0">
                    <a:solidFill>
                      <a:srgbClr val="08F220"/>
                    </a:solidFill>
                    <a:latin typeface="Arial" panose="020B0604020202020204" pitchFamily="34" charset="0"/>
                    <a:ea typeface="Accordance" panose="00000400000000000000" pitchFamily="2" charset="-78"/>
                    <a:cs typeface="Arial" panose="020B0604020202020204" pitchFamily="34" charset="0"/>
                  </a:endParaRPr>
                </a:p>
              </p:txBody>
            </p:sp>
            <p:sp>
              <p:nvSpPr>
                <p:cNvPr id="145" name="Rectangle 116"/>
                <p:cNvSpPr>
                  <a:spLocks noChangeArrowheads="1"/>
                </p:cNvSpPr>
                <p:nvPr/>
              </p:nvSpPr>
              <p:spPr bwMode="auto">
                <a:xfrm>
                  <a:off x="2521" y="1230"/>
                  <a:ext cx="189" cy="167"/>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800" dirty="0">
                      <a:solidFill>
                        <a:srgbClr val="08F220"/>
                      </a:solidFill>
                      <a:latin typeface="Arial" panose="020B0604020202020204" pitchFamily="34" charset="0"/>
                      <a:ea typeface="Accordance" panose="00000400000000000000" pitchFamily="2" charset="-78"/>
                      <a:cs typeface="Arial" panose="020B0604020202020204" pitchFamily="34" charset="0"/>
                    </a:rPr>
                    <a:t>ملك</a:t>
                  </a:r>
                  <a:endParaRPr lang="en-US" sz="2800" dirty="0">
                    <a:solidFill>
                      <a:srgbClr val="08F220"/>
                    </a:solidFill>
                    <a:latin typeface="Arial" panose="020B0604020202020204" pitchFamily="34" charset="0"/>
                    <a:ea typeface="Accordance" panose="00000400000000000000" pitchFamily="2" charset="-78"/>
                    <a:cs typeface="Arial" panose="020B0604020202020204" pitchFamily="34" charset="0"/>
                  </a:endParaRPr>
                </a:p>
              </p:txBody>
            </p:sp>
            <p:sp>
              <p:nvSpPr>
                <p:cNvPr id="146" name="Rectangle 117"/>
                <p:cNvSpPr>
                  <a:spLocks noChangeArrowheads="1"/>
                </p:cNvSpPr>
                <p:nvPr/>
              </p:nvSpPr>
              <p:spPr bwMode="auto">
                <a:xfrm>
                  <a:off x="2729" y="1213"/>
                  <a:ext cx="210" cy="14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dirty="0">
                      <a:solidFill>
                        <a:srgbClr val="08F220"/>
                      </a:solidFill>
                      <a:latin typeface="Arial" panose="020B0604020202020204" pitchFamily="34" charset="0"/>
                      <a:ea typeface="Accordance" panose="00000400000000000000" pitchFamily="2" charset="-78"/>
                      <a:cs typeface="Arial" panose="020B0604020202020204" pitchFamily="34" charset="0"/>
                    </a:rPr>
                    <a:t>سبي</a:t>
                  </a:r>
                  <a:endParaRPr lang="en-US" sz="2400" dirty="0">
                    <a:solidFill>
                      <a:srgbClr val="08F220"/>
                    </a:solidFill>
                    <a:latin typeface="Arial" panose="020B0604020202020204" pitchFamily="34" charset="0"/>
                    <a:ea typeface="Accordance" panose="00000400000000000000" pitchFamily="2" charset="-78"/>
                    <a:cs typeface="Arial" panose="020B0604020202020204" pitchFamily="34" charset="0"/>
                  </a:endParaRPr>
                </a:p>
              </p:txBody>
            </p:sp>
          </p:grpSp>
          <p:sp>
            <p:nvSpPr>
              <p:cNvPr id="138" name="Rectangle 118"/>
              <p:cNvSpPr>
                <a:spLocks noChangeArrowheads="1"/>
              </p:cNvSpPr>
              <p:nvPr/>
            </p:nvSpPr>
            <p:spPr bwMode="auto">
              <a:xfrm>
                <a:off x="2979" y="1227"/>
                <a:ext cx="222"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400" dirty="0">
                    <a:solidFill>
                      <a:srgbClr val="11B0C5"/>
                    </a:solidFill>
                    <a:latin typeface="Arial" panose="020B0604020202020204" pitchFamily="34" charset="0"/>
                    <a:ea typeface="Accordance" panose="00000400000000000000" pitchFamily="2" charset="-78"/>
                    <a:cs typeface="Arial" panose="020B0604020202020204" pitchFamily="34" charset="0"/>
                  </a:rPr>
                  <a:t>صمت</a:t>
                </a:r>
                <a:endParaRPr lang="en-US" sz="2000" dirty="0">
                  <a:solidFill>
                    <a:srgbClr val="11B0C5"/>
                  </a:solidFill>
                  <a:latin typeface="Arial" panose="020B0604020202020204" pitchFamily="34" charset="0"/>
                  <a:ea typeface="Accordance" panose="00000400000000000000" pitchFamily="2" charset="-78"/>
                  <a:cs typeface="Arial" panose="020B0604020202020204" pitchFamily="34" charset="0"/>
                </a:endParaRPr>
              </a:p>
            </p:txBody>
          </p:sp>
        </p:grpSp>
        <p:grpSp>
          <p:nvGrpSpPr>
            <p:cNvPr id="132" name="Group 120"/>
            <p:cNvGrpSpPr>
              <a:grpSpLocks/>
            </p:cNvGrpSpPr>
            <p:nvPr/>
          </p:nvGrpSpPr>
          <p:grpSpPr bwMode="auto">
            <a:xfrm>
              <a:off x="2137" y="346"/>
              <a:ext cx="455" cy="798"/>
              <a:chOff x="1814" y="109"/>
              <a:chExt cx="455" cy="798"/>
            </a:xfrm>
          </p:grpSpPr>
          <p:sp>
            <p:nvSpPr>
              <p:cNvPr id="135" name="Text Box 121"/>
              <p:cNvSpPr txBox="1">
                <a:spLocks noChangeArrowheads="1"/>
              </p:cNvSpPr>
              <p:nvPr/>
            </p:nvSpPr>
            <p:spPr bwMode="auto">
              <a:xfrm>
                <a:off x="1814" y="109"/>
                <a:ext cx="455" cy="798"/>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SA" sz="8000" dirty="0">
                    <a:solidFill>
                      <a:srgbClr val="FF262D"/>
                    </a:solidFill>
                    <a:latin typeface="Arial" panose="020B0604020202020204" pitchFamily="34" charset="0"/>
                    <a:ea typeface="Accordance" panose="00000400000000000000" pitchFamily="2" charset="-78"/>
                    <a:cs typeface="Arial" panose="020B0604020202020204" pitchFamily="34" charset="0"/>
                  </a:rPr>
                  <a:t>٧</a:t>
                </a:r>
                <a:endParaRPr lang="en-US" sz="8000" dirty="0">
                  <a:solidFill>
                    <a:srgbClr val="FF262D"/>
                  </a:solidFill>
                  <a:latin typeface="Arial" panose="020B0604020202020204" pitchFamily="34" charset="0"/>
                  <a:ea typeface="Accordance" panose="00000400000000000000" pitchFamily="2" charset="-78"/>
                  <a:cs typeface="Arial" panose="020B0604020202020204" pitchFamily="34" charset="0"/>
                </a:endParaRPr>
              </a:p>
            </p:txBody>
          </p:sp>
          <p:sp>
            <p:nvSpPr>
              <p:cNvPr id="136" name="Line 122"/>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grpSp>
        <p:sp>
          <p:nvSpPr>
            <p:cNvPr id="133" name="Rectangle 12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latin typeface="Arial" panose="020B0604020202020204" pitchFamily="34" charset="0"/>
                <a:ea typeface="Accordance" panose="00000400000000000000" pitchFamily="2" charset="-78"/>
                <a:cs typeface="Arial" panose="020B0604020202020204" pitchFamily="34" charset="0"/>
              </a:endParaRPr>
            </a:p>
          </p:txBody>
        </p:sp>
        <p:sp>
          <p:nvSpPr>
            <p:cNvPr id="134" name="Rectangle 12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panose="020B0604020202020204" pitchFamily="34" charset="0"/>
                <a:ea typeface="Accordance" panose="00000400000000000000" pitchFamily="2" charset="-78"/>
                <a:cs typeface="Arial" panose="020B0604020202020204" pitchFamily="34" charset="0"/>
              </a:endParaRPr>
            </a:p>
          </p:txBody>
        </p:sp>
      </p:grpSp>
      <p:sp>
        <p:nvSpPr>
          <p:cNvPr id="124" name="Rectangle 115">
            <a:extLst>
              <a:ext uri="{FF2B5EF4-FFF2-40B4-BE49-F238E27FC236}">
                <a16:creationId xmlns:a16="http://schemas.microsoft.com/office/drawing/2014/main" id="{7B294126-28DB-1349-9330-B8F7A1C92612}"/>
              </a:ext>
            </a:extLst>
          </p:cNvPr>
          <p:cNvSpPr>
            <a:spLocks noChangeArrowheads="1"/>
          </p:cNvSpPr>
          <p:nvPr/>
        </p:nvSpPr>
        <p:spPr bwMode="auto">
          <a:xfrm rot="17945350">
            <a:off x="5443329" y="1540386"/>
            <a:ext cx="974626"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90000"/>
              </a:lnSpc>
              <a:defRPr/>
            </a:pPr>
            <a:r>
              <a:rPr lang="ar-SA" sz="1100" dirty="0">
                <a:solidFill>
                  <a:srgbClr val="FFEA18"/>
                </a:solidFill>
                <a:latin typeface="Arial" panose="020B0604020202020204" pitchFamily="34" charset="0"/>
                <a:ea typeface="Accordance" panose="00000400000000000000" pitchFamily="2" charset="-78"/>
                <a:cs typeface="Arial" panose="020B0604020202020204" pitchFamily="34" charset="0"/>
              </a:rPr>
              <a:t>عشاء عرس الخروف</a:t>
            </a:r>
            <a:endParaRPr lang="en-US" sz="1100" dirty="0">
              <a:solidFill>
                <a:srgbClr val="FFEA18"/>
              </a:solidFill>
              <a:latin typeface="Arial" panose="020B0604020202020204" pitchFamily="34" charset="0"/>
              <a:ea typeface="Accordance" panose="00000400000000000000" pitchFamily="2" charset="-78"/>
              <a:cs typeface="Arial" panose="020B0604020202020204" pitchFamily="34" charset="0"/>
            </a:endParaRPr>
          </a:p>
        </p:txBody>
      </p:sp>
      <p:sp>
        <p:nvSpPr>
          <p:cNvPr id="125" name="Rectangle 116">
            <a:extLst>
              <a:ext uri="{FF2B5EF4-FFF2-40B4-BE49-F238E27FC236}">
                <a16:creationId xmlns:a16="http://schemas.microsoft.com/office/drawing/2014/main" id="{276AF414-E2D6-6D4B-B323-FACB4887ABE4}"/>
              </a:ext>
            </a:extLst>
          </p:cNvPr>
          <p:cNvSpPr>
            <a:spLocks noChangeArrowheads="1"/>
          </p:cNvSpPr>
          <p:nvPr/>
        </p:nvSpPr>
        <p:spPr bwMode="auto">
          <a:xfrm rot="17945350">
            <a:off x="5834356" y="1699915"/>
            <a:ext cx="636393"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80000"/>
              </a:lnSpc>
              <a:defRPr/>
            </a:pPr>
            <a:r>
              <a:rPr lang="ar-SA" sz="1100" dirty="0">
                <a:solidFill>
                  <a:schemeClr val="bg1">
                    <a:lumMod val="40000"/>
                    <a:lumOff val="60000"/>
                  </a:schemeClr>
                </a:solidFill>
                <a:latin typeface="Arial" panose="020B0604020202020204" pitchFamily="34" charset="0"/>
                <a:ea typeface="Accordance" panose="00000400000000000000" pitchFamily="2" charset="-78"/>
                <a:cs typeface="Arial" panose="020B0604020202020204" pitchFamily="34" charset="0"/>
              </a:rPr>
              <a:t>المج</a:t>
            </a:r>
            <a:r>
              <a:rPr lang="ar-JO" sz="1100" dirty="0">
                <a:solidFill>
                  <a:schemeClr val="bg1">
                    <a:lumMod val="40000"/>
                    <a:lumOff val="60000"/>
                  </a:schemeClr>
                </a:solidFill>
                <a:latin typeface="Arial" panose="020B0604020202020204" pitchFamily="34" charset="0"/>
                <a:ea typeface="Accordance" panose="00000400000000000000" pitchFamily="2" charset="-78"/>
                <a:cs typeface="Arial" panose="020B0604020202020204" pitchFamily="34" charset="0"/>
              </a:rPr>
              <a:t>يء</a:t>
            </a:r>
            <a:r>
              <a:rPr lang="ar-SA" sz="1100" dirty="0">
                <a:solidFill>
                  <a:schemeClr val="bg1">
                    <a:lumMod val="40000"/>
                    <a:lumOff val="60000"/>
                  </a:schemeClr>
                </a:solidFill>
                <a:latin typeface="Arial" panose="020B0604020202020204" pitchFamily="34" charset="0"/>
                <a:ea typeface="Accordance" panose="00000400000000000000" pitchFamily="2" charset="-78"/>
                <a:cs typeface="Arial" panose="020B0604020202020204" pitchFamily="34" charset="0"/>
              </a:rPr>
              <a:t> الثانى</a:t>
            </a:r>
            <a:endParaRPr lang="en-US" sz="1100" dirty="0">
              <a:solidFill>
                <a:schemeClr val="bg1">
                  <a:lumMod val="40000"/>
                  <a:lumOff val="60000"/>
                </a:schemeClr>
              </a:solidFill>
              <a:latin typeface="Arial" panose="020B0604020202020204" pitchFamily="34" charset="0"/>
              <a:ea typeface="Accordance" panose="00000400000000000000" pitchFamily="2" charset="-78"/>
              <a:cs typeface="Arial" panose="020B0604020202020204" pitchFamily="34" charset="0"/>
            </a:endParaRPr>
          </a:p>
        </p:txBody>
      </p:sp>
      <p:sp>
        <p:nvSpPr>
          <p:cNvPr id="149" name="Rectangle 117">
            <a:extLst>
              <a:ext uri="{FF2B5EF4-FFF2-40B4-BE49-F238E27FC236}">
                <a16:creationId xmlns:a16="http://schemas.microsoft.com/office/drawing/2014/main" id="{A968421C-EEEA-DF43-A287-47CC298A3825}"/>
              </a:ext>
            </a:extLst>
          </p:cNvPr>
          <p:cNvSpPr>
            <a:spLocks noChangeArrowheads="1"/>
          </p:cNvSpPr>
          <p:nvPr/>
        </p:nvSpPr>
        <p:spPr bwMode="auto">
          <a:xfrm rot="17945350">
            <a:off x="6090290" y="1505436"/>
            <a:ext cx="1048364"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80000"/>
              </a:lnSpc>
              <a:defRPr/>
            </a:pPr>
            <a:r>
              <a:rPr lang="ar-SA" sz="1100" dirty="0">
                <a:solidFill>
                  <a:srgbClr val="08F220"/>
                </a:solidFill>
                <a:latin typeface="Arial" panose="020B0604020202020204" pitchFamily="34" charset="0"/>
                <a:ea typeface="Accordance" panose="00000400000000000000" pitchFamily="2" charset="-78"/>
                <a:cs typeface="Arial" panose="020B0604020202020204" pitchFamily="34" charset="0"/>
              </a:rPr>
              <a:t>ملك المسيح في الأرض</a:t>
            </a:r>
            <a:endParaRPr lang="en-US" sz="1100" dirty="0">
              <a:solidFill>
                <a:srgbClr val="FFEA18"/>
              </a:solidFill>
              <a:latin typeface="Arial" panose="020B0604020202020204" pitchFamily="34" charset="0"/>
              <a:ea typeface="Accordance" panose="00000400000000000000" pitchFamily="2" charset="-78"/>
              <a:cs typeface="Arial" panose="020B0604020202020204" pitchFamily="34" charset="0"/>
            </a:endParaRPr>
          </a:p>
        </p:txBody>
      </p:sp>
      <p:sp>
        <p:nvSpPr>
          <p:cNvPr id="150" name="Rectangle 118">
            <a:extLst>
              <a:ext uri="{FF2B5EF4-FFF2-40B4-BE49-F238E27FC236}">
                <a16:creationId xmlns:a16="http://schemas.microsoft.com/office/drawing/2014/main" id="{BD9CE1A7-C63A-C347-B42A-F611A97CC5FD}"/>
              </a:ext>
            </a:extLst>
          </p:cNvPr>
          <p:cNvSpPr>
            <a:spLocks noChangeArrowheads="1"/>
          </p:cNvSpPr>
          <p:nvPr/>
        </p:nvSpPr>
        <p:spPr bwMode="auto">
          <a:xfrm rot="17945350">
            <a:off x="6411611" y="1386930"/>
            <a:ext cx="1311256"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90000"/>
              </a:lnSpc>
              <a:defRPr/>
            </a:pPr>
            <a:r>
              <a:rPr lang="ar-SA" sz="1100" dirty="0">
                <a:latin typeface="Arial" panose="020B0604020202020204" pitchFamily="34" charset="0"/>
                <a:ea typeface="Accordance" panose="00000400000000000000" pitchFamily="2" charset="-78"/>
                <a:cs typeface="Arial" panose="020B0604020202020204" pitchFamily="34" charset="0"/>
              </a:rPr>
              <a:t>دينونة العرش الأبيض العظيم</a:t>
            </a:r>
            <a:endParaRPr lang="en-US" sz="1100" dirty="0">
              <a:latin typeface="Arial" panose="020B0604020202020204" pitchFamily="34" charset="0"/>
              <a:ea typeface="Accordance" panose="00000400000000000000" pitchFamily="2" charset="-78"/>
              <a:cs typeface="Arial" panose="020B0604020202020204" pitchFamily="34" charset="0"/>
            </a:endParaRPr>
          </a:p>
        </p:txBody>
      </p:sp>
      <p:sp>
        <p:nvSpPr>
          <p:cNvPr id="151" name="Rectangle 119">
            <a:extLst>
              <a:ext uri="{FF2B5EF4-FFF2-40B4-BE49-F238E27FC236}">
                <a16:creationId xmlns:a16="http://schemas.microsoft.com/office/drawing/2014/main" id="{99EB8C5A-4759-C248-BFB9-218E495D2A72}"/>
              </a:ext>
            </a:extLst>
          </p:cNvPr>
          <p:cNvSpPr>
            <a:spLocks noChangeArrowheads="1"/>
          </p:cNvSpPr>
          <p:nvPr/>
        </p:nvSpPr>
        <p:spPr bwMode="auto">
          <a:xfrm rot="17945350">
            <a:off x="6769958" y="1325266"/>
            <a:ext cx="146033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80000"/>
              </a:lnSpc>
              <a:defRPr/>
            </a:pPr>
            <a:r>
              <a:rPr lang="ar-SA" sz="1100" dirty="0">
                <a:solidFill>
                  <a:srgbClr val="F87B57"/>
                </a:solidFill>
                <a:latin typeface="Arial" panose="020B0604020202020204" pitchFamily="34" charset="0"/>
                <a:ea typeface="Accordance" panose="00000400000000000000" pitchFamily="2" charset="-78"/>
                <a:cs typeface="Arial" panose="020B0604020202020204" pitchFamily="34" charset="0"/>
              </a:rPr>
              <a:t>السماء الجديدة ، الأرض الجديدة</a:t>
            </a:r>
            <a:endParaRPr lang="en-US" sz="1100" dirty="0">
              <a:solidFill>
                <a:srgbClr val="F87B57"/>
              </a:solidFill>
              <a:latin typeface="Arial" panose="020B0604020202020204" pitchFamily="34" charset="0"/>
              <a:ea typeface="Accordance" panose="00000400000000000000" pitchFamily="2" charset="-78"/>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05260"/>
                                        </p:tgtEl>
                                        <p:attrNameLst>
                                          <p:attrName>style.visibility</p:attrName>
                                        </p:attrNameLst>
                                      </p:cBhvr>
                                      <p:to>
                                        <p:strVal val="visible"/>
                                      </p:to>
                                    </p:set>
                                    <p:animEffect transition="in" filter="wipe(left)">
                                      <p:cBhvr>
                                        <p:cTn id="24" dur="500"/>
                                        <p:tgtEl>
                                          <p:spTgt spid="6052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05259"/>
                                        </p:tgtEl>
                                        <p:attrNameLst>
                                          <p:attrName>style.visibility</p:attrName>
                                        </p:attrNameLst>
                                      </p:cBhvr>
                                      <p:to>
                                        <p:strVal val="visible"/>
                                      </p:to>
                                    </p:set>
                                    <p:animEffect transition="in" filter="wipe(left)">
                                      <p:cBhvr>
                                        <p:cTn id="29" dur="500"/>
                                        <p:tgtEl>
                                          <p:spTgt spid="60525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05262"/>
                                        </p:tgtEl>
                                        <p:attrNameLst>
                                          <p:attrName>style.visibility</p:attrName>
                                        </p:attrNameLst>
                                      </p:cBhvr>
                                      <p:to>
                                        <p:strVal val="visible"/>
                                      </p:to>
                                    </p:set>
                                    <p:animEffect transition="in" filter="wipe(left)">
                                      <p:cBhvr>
                                        <p:cTn id="34" dur="500"/>
                                        <p:tgtEl>
                                          <p:spTgt spid="6052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05261"/>
                                        </p:tgtEl>
                                        <p:attrNameLst>
                                          <p:attrName>style.visibility</p:attrName>
                                        </p:attrNameLst>
                                      </p:cBhvr>
                                      <p:to>
                                        <p:strVal val="visible"/>
                                      </p:to>
                                    </p:set>
                                    <p:animEffect transition="in" filter="wipe(left)">
                                      <p:cBhvr>
                                        <p:cTn id="39" dur="500"/>
                                        <p:tgtEl>
                                          <p:spTgt spid="60526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05263"/>
                                        </p:tgtEl>
                                        <p:attrNameLst>
                                          <p:attrName>style.visibility</p:attrName>
                                        </p:attrNameLst>
                                      </p:cBhvr>
                                      <p:to>
                                        <p:strVal val="visible"/>
                                      </p:to>
                                    </p:set>
                                    <p:animEffect transition="in" filter="wipe(down)">
                                      <p:cBhvr>
                                        <p:cTn id="44" dur="500"/>
                                        <p:tgtEl>
                                          <p:spTgt spid="605263"/>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p:cTn id="47" dur="1" fill="hold">
                                          <p:stCondLst>
                                            <p:cond delay="0"/>
                                          </p:stCondLst>
                                        </p:cTn>
                                        <p:tgtEl>
                                          <p:spTgt spid="605264"/>
                                        </p:tgtEl>
                                        <p:attrNameLst>
                                          <p:attrName>style.visibility</p:attrName>
                                        </p:attrNameLst>
                                      </p:cBhvr>
                                      <p:to>
                                        <p:strVal val="visible"/>
                                      </p:to>
                                    </p:set>
                                    <p:animEffect transition="in" filter="wipe(down)">
                                      <p:cBhvr>
                                        <p:cTn id="48" dur="500"/>
                                        <p:tgtEl>
                                          <p:spTgt spid="605264"/>
                                        </p:tgtEl>
                                      </p:cBhvr>
                                    </p:animEffect>
                                  </p:childTnLst>
                                </p:cTn>
                              </p:par>
                            </p:childTnLst>
                          </p:cTn>
                        </p:par>
                        <p:par>
                          <p:cTn id="49" fill="hold" nodeType="afterGroup">
                            <p:stCondLst>
                              <p:cond delay="1000"/>
                            </p:stCondLst>
                            <p:childTnLst>
                              <p:par>
                                <p:cTn id="50" presetID="22" presetClass="entr" presetSubtype="4" fill="hold" nodeType="afterEffect">
                                  <p:stCondLst>
                                    <p:cond delay="0"/>
                                  </p:stCondLst>
                                  <p:childTnLst>
                                    <p:set>
                                      <p:cBhvr>
                                        <p:cTn id="51" dur="1" fill="hold">
                                          <p:stCondLst>
                                            <p:cond delay="0"/>
                                          </p:stCondLst>
                                        </p:cTn>
                                        <p:tgtEl>
                                          <p:spTgt spid="605265"/>
                                        </p:tgtEl>
                                        <p:attrNameLst>
                                          <p:attrName>style.visibility</p:attrName>
                                        </p:attrNameLst>
                                      </p:cBhvr>
                                      <p:to>
                                        <p:strVal val="visible"/>
                                      </p:to>
                                    </p:set>
                                    <p:animEffect transition="in" filter="wipe(down)">
                                      <p:cBhvr>
                                        <p:cTn id="52" dur="500"/>
                                        <p:tgtEl>
                                          <p:spTgt spid="605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59" grpId="0" autoUpdateAnimBg="0"/>
      <p:bldP spid="605260" grpId="0" autoUpdateAnimBg="0"/>
      <p:bldP spid="605261" grpId="0" autoUpdateAnimBg="0"/>
      <p:bldP spid="605262"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0007" name="Line 7"/>
          <p:cNvSpPr>
            <a:spLocks noChangeShapeType="1"/>
          </p:cNvSpPr>
          <p:nvPr/>
        </p:nvSpPr>
        <p:spPr bwMode="auto">
          <a:xfrm>
            <a:off x="1504950" y="39624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640008" name="Line 8"/>
          <p:cNvSpPr>
            <a:spLocks noChangeShapeType="1"/>
          </p:cNvSpPr>
          <p:nvPr/>
        </p:nvSpPr>
        <p:spPr bwMode="auto">
          <a:xfrm>
            <a:off x="56197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640009" name="Line 9"/>
          <p:cNvSpPr>
            <a:spLocks noChangeShapeType="1"/>
          </p:cNvSpPr>
          <p:nvPr/>
        </p:nvSpPr>
        <p:spPr bwMode="auto">
          <a:xfrm>
            <a:off x="3638550" y="1828800"/>
            <a:ext cx="0" cy="10668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640010" name="Line 10"/>
          <p:cNvSpPr>
            <a:spLocks noChangeShapeType="1"/>
          </p:cNvSpPr>
          <p:nvPr/>
        </p:nvSpPr>
        <p:spPr bwMode="auto">
          <a:xfrm>
            <a:off x="1504950" y="2895600"/>
            <a:ext cx="6324600" cy="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640011" name="Line 11"/>
          <p:cNvSpPr>
            <a:spLocks noChangeShapeType="1"/>
          </p:cNvSpPr>
          <p:nvPr/>
        </p:nvSpPr>
        <p:spPr bwMode="auto">
          <a:xfrm>
            <a:off x="3638550" y="3962400"/>
            <a:ext cx="0" cy="1981200"/>
          </a:xfrm>
          <a:prstGeom prst="line">
            <a:avLst/>
          </a:prstGeom>
          <a:noFill/>
          <a:ln w="50800">
            <a:noFill/>
            <a:round/>
            <a:headEnd/>
            <a:tailEnd/>
          </a:ln>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65894" name="Text Box 4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640044" name="Rectangle 4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640045" name="Rectangle 45"/>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75</a:t>
            </a:r>
          </a:p>
        </p:txBody>
      </p:sp>
      <p:sp>
        <p:nvSpPr>
          <p:cNvPr id="165897" name="Text Box 46"/>
          <p:cNvSpPr txBox="1">
            <a:spLocks noChangeArrowheads="1"/>
          </p:cNvSpPr>
          <p:nvPr/>
        </p:nvSpPr>
        <p:spPr bwMode="auto">
          <a:xfrm>
            <a:off x="8586788"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8</a:t>
            </a:r>
            <a:endParaRPr lang="en-US" dirty="0">
              <a:solidFill>
                <a:srgbClr val="FFFFFF"/>
              </a:solidFill>
              <a:latin typeface="Arial" panose="020B0604020202020204" pitchFamily="34" charset="0"/>
              <a:cs typeface="Arial" panose="020B0604020202020204" pitchFamily="34" charset="0"/>
            </a:endParaRPr>
          </a:p>
        </p:txBody>
      </p:sp>
      <p:sp>
        <p:nvSpPr>
          <p:cNvPr id="165898" name="Text Box 47"/>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cs typeface="Arial" panose="020B0604020202020204" pitchFamily="34" charset="0"/>
              </a:rPr>
              <a:t>©2006 TBBMI</a:t>
            </a:r>
          </a:p>
        </p:txBody>
      </p:sp>
      <p:sp>
        <p:nvSpPr>
          <p:cNvPr id="640048" name="Rectangle 48"/>
          <p:cNvSpPr>
            <a:spLocks noChangeArrowheads="1"/>
          </p:cNvSpPr>
          <p:nvPr/>
        </p:nvSpPr>
        <p:spPr bwMode="auto">
          <a:xfrm>
            <a:off x="7511507" y="6525340"/>
            <a:ext cx="736099"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9.65.05B.</a:t>
            </a:r>
          </a:p>
        </p:txBody>
      </p:sp>
      <p:sp>
        <p:nvSpPr>
          <p:cNvPr id="640055" name="Text Box 55"/>
          <p:cNvSpPr txBox="1">
            <a:spLocks noChangeArrowheads="1"/>
          </p:cNvSpPr>
          <p:nvPr/>
        </p:nvSpPr>
        <p:spPr bwMode="auto">
          <a:xfrm>
            <a:off x="241300" y="838200"/>
            <a:ext cx="8623300" cy="830997"/>
          </a:xfrm>
          <a:prstGeom prst="rect">
            <a:avLst/>
          </a:prstGeom>
          <a:noFill/>
          <a:ln w="9525">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2400" dirty="0">
                <a:solidFill>
                  <a:srgbClr val="FFFF00"/>
                </a:solidFill>
                <a:effectLst>
                  <a:outerShdw blurRad="50800" dist="88900" dir="2700000" algn="tl" rotWithShape="0">
                    <a:srgbClr val="000000"/>
                  </a:outerShdw>
                </a:effectLst>
                <a:latin typeface="Arial" panose="020B0604020202020204" pitchFamily="34" charset="0"/>
                <a:cs typeface="Arial" panose="020B0604020202020204" pitchFamily="34" charset="0"/>
              </a:rPr>
              <a:t>في هذا القرن الحادي والعشرين المعقد، هل ينبغي لنا أن نحترم تلك الإتفاقية القانونية الموثقة التي عمرها أربعة آلاف عام بين الله وصديقه إبراهيم؟ (تك 12، 15)</a:t>
            </a:r>
            <a:r>
              <a:rPr lang="en-US" sz="2400" dirty="0">
                <a:solidFill>
                  <a:srgbClr val="FFFF00"/>
                </a:solidFill>
                <a:effectLst>
                  <a:outerShdw blurRad="50800" dist="88900" dir="2700000" algn="tl" rotWithShape="0">
                    <a:srgbClr val="000000"/>
                  </a:outerShdw>
                </a:effectLst>
                <a:latin typeface="Arial" panose="020B0604020202020204" pitchFamily="34" charset="0"/>
                <a:cs typeface="Arial" panose="020B0604020202020204" pitchFamily="34" charset="0"/>
              </a:rPr>
              <a:t>                              </a:t>
            </a:r>
            <a:endParaRPr lang="en-US" sz="2000" dirty="0">
              <a:solidFill>
                <a:srgbClr val="FFFF00"/>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640056" name="Text Box 56"/>
          <p:cNvSpPr txBox="1">
            <a:spLocks noChangeArrowheads="1"/>
          </p:cNvSpPr>
          <p:nvPr/>
        </p:nvSpPr>
        <p:spPr bwMode="auto">
          <a:xfrm>
            <a:off x="152400" y="3175000"/>
            <a:ext cx="8737600" cy="2129044"/>
          </a:xfrm>
          <a:prstGeom prst="rect">
            <a:avLst/>
          </a:prstGeom>
          <a:noFill/>
          <a:ln w="9525">
            <a:noFill/>
            <a:miter lim="800000"/>
            <a:headEnd/>
            <a:tailEnd/>
          </a:ln>
          <a:effectLst/>
        </p:spPr>
        <p:txBody>
          <a:bodyPr>
            <a:spAutoFit/>
          </a:bodyPr>
          <a:lstStyle/>
          <a:p>
            <a:pPr algn="ctr">
              <a:lnSpc>
                <a:spcPct val="70000"/>
              </a:lnSpc>
              <a:spcBef>
                <a:spcPct val="50000"/>
              </a:spcBef>
              <a:defRPr/>
            </a:pPr>
            <a:r>
              <a:rPr lang="ar-JO"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نعم ... بكل تأكيد ... لأن ...</a:t>
            </a:r>
            <a:r>
              <a:rPr lang="en-US"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 </a:t>
            </a:r>
          </a:p>
          <a:p>
            <a:pPr algn="ctr">
              <a:lnSpc>
                <a:spcPct val="70000"/>
              </a:lnSpc>
              <a:spcBef>
                <a:spcPct val="50000"/>
              </a:spcBef>
              <a:defRPr/>
            </a:pPr>
            <a:r>
              <a:rPr lang="ar-JO"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الله كررها لإبن إبراهيم، </a:t>
            </a:r>
            <a:r>
              <a:rPr lang="ar-JO" sz="2400" dirty="0">
                <a:solidFill>
                  <a:srgbClr val="99CCFF"/>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إسحق</a:t>
            </a:r>
            <a:r>
              <a:rPr lang="ar-JO"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 في تكوين 26.</a:t>
            </a:r>
            <a:endParaRPr lang="en-US"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a:p>
            <a:pPr algn="ctr">
              <a:lnSpc>
                <a:spcPct val="70000"/>
              </a:lnSpc>
              <a:spcBef>
                <a:spcPct val="50000"/>
              </a:spcBef>
              <a:defRPr/>
            </a:pPr>
            <a:r>
              <a:rPr lang="ar-JO"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كما تم إعادة شرحها ل</a:t>
            </a:r>
            <a:r>
              <a:rPr lang="ar-JO" sz="2400" dirty="0">
                <a:solidFill>
                  <a:srgbClr val="99CCFF"/>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يعقوب</a:t>
            </a:r>
            <a:r>
              <a:rPr lang="ar-JO"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 في تكوين 35.</a:t>
            </a:r>
            <a:endParaRPr lang="en-US"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a:p>
            <a:pPr algn="ctr">
              <a:lnSpc>
                <a:spcPct val="70000"/>
              </a:lnSpc>
              <a:spcBef>
                <a:spcPct val="50000"/>
              </a:spcBef>
              <a:defRPr/>
            </a:pPr>
            <a:r>
              <a:rPr lang="ar-JO"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مرة ثانية إلى </a:t>
            </a:r>
            <a:r>
              <a:rPr lang="ar-JO" sz="2400" dirty="0">
                <a:solidFill>
                  <a:srgbClr val="99CCFF"/>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يوسف</a:t>
            </a:r>
            <a:r>
              <a:rPr lang="ar-JO"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 في تكوين 48.</a:t>
            </a:r>
            <a:endParaRPr lang="en-US"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a:p>
            <a:pPr algn="ctr">
              <a:lnSpc>
                <a:spcPct val="70000"/>
              </a:lnSpc>
              <a:spcBef>
                <a:spcPct val="50000"/>
              </a:spcBef>
              <a:defRPr/>
            </a:pPr>
            <a:r>
              <a:rPr lang="ar-JO"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إلى </a:t>
            </a:r>
            <a:r>
              <a:rPr lang="ar-JO" sz="2400" dirty="0">
                <a:solidFill>
                  <a:srgbClr val="99CCFF"/>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موسى</a:t>
            </a:r>
            <a:r>
              <a:rPr lang="ar-JO"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 خروج 6... وإلى </a:t>
            </a:r>
            <a:r>
              <a:rPr lang="ar-JO" sz="2400" dirty="0">
                <a:solidFill>
                  <a:srgbClr val="99CCFF"/>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يشوع</a:t>
            </a:r>
            <a:r>
              <a:rPr lang="ar-JO"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 في يشوع 1</a:t>
            </a:r>
            <a:r>
              <a:rPr lang="en-US" sz="24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 </a:t>
            </a:r>
          </a:p>
        </p:txBody>
      </p:sp>
      <p:sp>
        <p:nvSpPr>
          <p:cNvPr id="640057" name="Text Box 57"/>
          <p:cNvSpPr txBox="1">
            <a:spLocks noChangeArrowheads="1"/>
          </p:cNvSpPr>
          <p:nvPr/>
        </p:nvSpPr>
        <p:spPr bwMode="auto">
          <a:xfrm>
            <a:off x="774700" y="228600"/>
            <a:ext cx="7835900"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إذن لدينا سؤال هنا:</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40058" name="Text Box 58"/>
          <p:cNvSpPr txBox="1">
            <a:spLocks noChangeArrowheads="1"/>
          </p:cNvSpPr>
          <p:nvPr/>
        </p:nvSpPr>
        <p:spPr bwMode="auto">
          <a:xfrm>
            <a:off x="0" y="5424488"/>
            <a:ext cx="9144000" cy="954107"/>
          </a:xfrm>
          <a:prstGeom prst="rect">
            <a:avLst/>
          </a:prstGeom>
          <a:noFill/>
          <a:ln w="9525">
            <a:noFill/>
            <a:miter lim="800000"/>
            <a:headEnd/>
            <a:tailEnd/>
          </a:ln>
          <a:effectLst/>
        </p:spPr>
        <p:txBody>
          <a:bodyPr>
            <a:spAutoFit/>
          </a:bodyPr>
          <a:lstStyle/>
          <a:p>
            <a:pPr algn="ctr">
              <a:spcBef>
                <a:spcPct val="50000"/>
              </a:spcBef>
              <a:defRPr/>
            </a:pPr>
            <a:r>
              <a:rPr lang="ar-JO" sz="2800" dirty="0">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أخيراً ... والأكثر أهمية ...</a:t>
            </a:r>
            <a:br>
              <a:rPr lang="en-US" sz="2800" dirty="0">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br>
            <a:r>
              <a:rPr lang="ar-JO" sz="2800" dirty="0">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وصل المسيا تتميماً له.</a:t>
            </a:r>
            <a:r>
              <a:rPr lang="en-US" sz="2800" dirty="0">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 </a:t>
            </a:r>
          </a:p>
        </p:txBody>
      </p:sp>
      <p:sp>
        <p:nvSpPr>
          <p:cNvPr id="640059" name="Text Box 59"/>
          <p:cNvSpPr txBox="1">
            <a:spLocks noChangeArrowheads="1"/>
          </p:cNvSpPr>
          <p:nvPr/>
        </p:nvSpPr>
        <p:spPr bwMode="auto">
          <a:xfrm>
            <a:off x="457200" y="2133600"/>
            <a:ext cx="8140700" cy="707886"/>
          </a:xfrm>
          <a:prstGeom prst="rect">
            <a:avLst/>
          </a:prstGeom>
          <a:noFill/>
          <a:ln w="9525">
            <a:noFill/>
            <a:miter lim="800000"/>
            <a:headEnd/>
            <a:tailEnd/>
          </a:ln>
          <a:effectLst/>
        </p:spPr>
        <p:txBody>
          <a:bodyPr>
            <a:spAutoFit/>
          </a:bodyPr>
          <a:lstStyle/>
          <a:p>
            <a:pPr algn="ctr">
              <a:spcBef>
                <a:spcPct val="50000"/>
              </a:spcBef>
              <a:defRPr/>
            </a:pPr>
            <a:r>
              <a:rPr lang="ar-JO" sz="20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(تذكر: إنها موجودة في كل ترجمة أو نسخة أو طبعة دقيقة للكتاب المقدس                          في جميع أنحاء العالم!)</a:t>
            </a:r>
            <a:endParaRPr lang="en-US" sz="2000"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0055"/>
                                        </p:tgtEl>
                                        <p:attrNameLst>
                                          <p:attrName>style.visibility</p:attrName>
                                        </p:attrNameLst>
                                      </p:cBhvr>
                                      <p:to>
                                        <p:strVal val="visible"/>
                                      </p:to>
                                    </p:set>
                                    <p:animEffect transition="in" filter="wipe(left)">
                                      <p:cBhvr>
                                        <p:cTn id="7" dur="500"/>
                                        <p:tgtEl>
                                          <p:spTgt spid="64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0059"/>
                                        </p:tgtEl>
                                        <p:attrNameLst>
                                          <p:attrName>style.visibility</p:attrName>
                                        </p:attrNameLst>
                                      </p:cBhvr>
                                      <p:to>
                                        <p:strVal val="visible"/>
                                      </p:to>
                                    </p:set>
                                    <p:animEffect transition="in" filter="fade">
                                      <p:cBhvr>
                                        <p:cTn id="12" dur="1000"/>
                                        <p:tgtEl>
                                          <p:spTgt spid="64005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40056">
                                            <p:txEl>
                                              <p:pRg st="0" end="0"/>
                                            </p:txEl>
                                          </p:spTgt>
                                        </p:tgtEl>
                                        <p:attrNameLst>
                                          <p:attrName>style.visibility</p:attrName>
                                        </p:attrNameLst>
                                      </p:cBhvr>
                                      <p:to>
                                        <p:strVal val="visible"/>
                                      </p:to>
                                    </p:set>
                                    <p:animEffect transition="in" filter="box(out)">
                                      <p:cBhvr>
                                        <p:cTn id="17" dur="500"/>
                                        <p:tgtEl>
                                          <p:spTgt spid="64005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40056">
                                            <p:txEl>
                                              <p:pRg st="1" end="1"/>
                                            </p:txEl>
                                          </p:spTgt>
                                        </p:tgtEl>
                                        <p:attrNameLst>
                                          <p:attrName>style.visibility</p:attrName>
                                        </p:attrNameLst>
                                      </p:cBhvr>
                                      <p:to>
                                        <p:strVal val="visible"/>
                                      </p:to>
                                    </p:set>
                                    <p:animEffect transition="in" filter="box(out)">
                                      <p:cBhvr>
                                        <p:cTn id="22" dur="500"/>
                                        <p:tgtEl>
                                          <p:spTgt spid="64005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40056">
                                            <p:txEl>
                                              <p:pRg st="2" end="2"/>
                                            </p:txEl>
                                          </p:spTgt>
                                        </p:tgtEl>
                                        <p:attrNameLst>
                                          <p:attrName>style.visibility</p:attrName>
                                        </p:attrNameLst>
                                      </p:cBhvr>
                                      <p:to>
                                        <p:strVal val="visible"/>
                                      </p:to>
                                    </p:set>
                                    <p:animEffect transition="in" filter="box(out)">
                                      <p:cBhvr>
                                        <p:cTn id="27" dur="500"/>
                                        <p:tgtEl>
                                          <p:spTgt spid="64005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40056">
                                            <p:txEl>
                                              <p:pRg st="3" end="3"/>
                                            </p:txEl>
                                          </p:spTgt>
                                        </p:tgtEl>
                                        <p:attrNameLst>
                                          <p:attrName>style.visibility</p:attrName>
                                        </p:attrNameLst>
                                      </p:cBhvr>
                                      <p:to>
                                        <p:strVal val="visible"/>
                                      </p:to>
                                    </p:set>
                                    <p:animEffect transition="in" filter="box(out)">
                                      <p:cBhvr>
                                        <p:cTn id="32" dur="500"/>
                                        <p:tgtEl>
                                          <p:spTgt spid="64005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640056">
                                            <p:txEl>
                                              <p:pRg st="4" end="4"/>
                                            </p:txEl>
                                          </p:spTgt>
                                        </p:tgtEl>
                                        <p:attrNameLst>
                                          <p:attrName>style.visibility</p:attrName>
                                        </p:attrNameLst>
                                      </p:cBhvr>
                                      <p:to>
                                        <p:strVal val="visible"/>
                                      </p:to>
                                    </p:set>
                                    <p:animEffect transition="in" filter="box(out)">
                                      <p:cBhvr>
                                        <p:cTn id="37" dur="500"/>
                                        <p:tgtEl>
                                          <p:spTgt spid="640056">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grpId="0" nodeType="clickEffect">
                                  <p:stCondLst>
                                    <p:cond delay="0"/>
                                  </p:stCondLst>
                                  <p:childTnLst>
                                    <p:set>
                                      <p:cBhvr>
                                        <p:cTn id="41" dur="1" fill="hold">
                                          <p:stCondLst>
                                            <p:cond delay="0"/>
                                          </p:stCondLst>
                                        </p:cTn>
                                        <p:tgtEl>
                                          <p:spTgt spid="640058"/>
                                        </p:tgtEl>
                                        <p:attrNameLst>
                                          <p:attrName>style.visibility</p:attrName>
                                        </p:attrNameLst>
                                      </p:cBhvr>
                                      <p:to>
                                        <p:strVal val="visible"/>
                                      </p:to>
                                    </p:set>
                                    <p:anim calcmode="lin" valueType="num">
                                      <p:cBhvr>
                                        <p:cTn id="42" dur="500" fill="hold"/>
                                        <p:tgtEl>
                                          <p:spTgt spid="640058"/>
                                        </p:tgtEl>
                                        <p:attrNameLst>
                                          <p:attrName>ppt_w</p:attrName>
                                        </p:attrNameLst>
                                      </p:cBhvr>
                                      <p:tavLst>
                                        <p:tav tm="0">
                                          <p:val>
                                            <p:fltVal val="0"/>
                                          </p:val>
                                        </p:tav>
                                        <p:tav tm="100000">
                                          <p:val>
                                            <p:strVal val="#ppt_w"/>
                                          </p:val>
                                        </p:tav>
                                      </p:tavLst>
                                    </p:anim>
                                    <p:anim calcmode="lin" valueType="num">
                                      <p:cBhvr>
                                        <p:cTn id="43" dur="500" fill="hold"/>
                                        <p:tgtEl>
                                          <p:spTgt spid="640058"/>
                                        </p:tgtEl>
                                        <p:attrNameLst>
                                          <p:attrName>ppt_h</p:attrName>
                                        </p:attrNameLst>
                                      </p:cBhvr>
                                      <p:tavLst>
                                        <p:tav tm="0">
                                          <p:val>
                                            <p:fltVal val="0"/>
                                          </p:val>
                                        </p:tav>
                                        <p:tav tm="100000">
                                          <p:val>
                                            <p:strVal val="#ppt_h"/>
                                          </p:val>
                                        </p:tav>
                                      </p:tavLst>
                                    </p:anim>
                                    <p:anim calcmode="lin" valueType="num">
                                      <p:cBhvr>
                                        <p:cTn id="44" dur="500" fill="hold"/>
                                        <p:tgtEl>
                                          <p:spTgt spid="640058"/>
                                        </p:tgtEl>
                                        <p:attrNameLst>
                                          <p:attrName>ppt_x</p:attrName>
                                        </p:attrNameLst>
                                      </p:cBhvr>
                                      <p:tavLst>
                                        <p:tav tm="0">
                                          <p:val>
                                            <p:fltVal val="0.5"/>
                                          </p:val>
                                        </p:tav>
                                        <p:tav tm="100000">
                                          <p:val>
                                            <p:strVal val="#ppt_x"/>
                                          </p:val>
                                        </p:tav>
                                      </p:tavLst>
                                    </p:anim>
                                    <p:anim calcmode="lin" valueType="num">
                                      <p:cBhvr>
                                        <p:cTn id="45" dur="500" fill="hold"/>
                                        <p:tgtEl>
                                          <p:spTgt spid="6400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55" grpId="0" autoUpdateAnimBg="0"/>
      <p:bldP spid="640056" grpId="0" build="p" autoUpdateAnimBg="0"/>
      <p:bldP spid="640058" grpId="0" autoUpdateAnimBg="0"/>
      <p:bldP spid="640059"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dirty="0">
              <a:latin typeface="Arial" panose="020B0604020202020204" pitchFamily="34" charset="0"/>
              <a:cs typeface="Arial" panose="020B0604020202020204" pitchFamily="34" charset="0"/>
            </a:endParaRPr>
          </a:p>
        </p:txBody>
      </p:sp>
      <p:sp>
        <p:nvSpPr>
          <p:cNvPr id="167938"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167939" name="Text Box 5"/>
          <p:cNvSpPr txBox="1">
            <a:spLocks noChangeArrowheads="1"/>
          </p:cNvSpPr>
          <p:nvPr/>
        </p:nvSpPr>
        <p:spPr bwMode="auto">
          <a:xfrm>
            <a:off x="8450263" y="48577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539654" name="Rectangle 6"/>
          <p:cNvSpPr>
            <a:spLocks noChangeArrowheads="1"/>
          </p:cNvSpPr>
          <p:nvPr/>
        </p:nvSpPr>
        <p:spPr bwMode="auto">
          <a:xfrm>
            <a:off x="781050" y="1354138"/>
            <a:ext cx="7559675" cy="341375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5400" dirty="0">
                <a:solidFill>
                  <a:srgbClr val="FAFD00"/>
                </a:solidFill>
                <a:latin typeface="Arial" panose="020B0604020202020204" pitchFamily="34" charset="0"/>
                <a:cs typeface="Arial" panose="020B0604020202020204" pitchFamily="34" charset="0"/>
              </a:rPr>
              <a:t>لأن هذه الوعود</a:t>
            </a:r>
          </a:p>
          <a:p>
            <a:pPr algn="ctr">
              <a:defRPr/>
            </a:pPr>
            <a:r>
              <a:rPr lang="ar-JO" sz="5400" dirty="0">
                <a:solidFill>
                  <a:srgbClr val="FAFD00"/>
                </a:solidFill>
                <a:latin typeface="Arial" panose="020B0604020202020204" pitchFamily="34" charset="0"/>
                <a:cs typeface="Arial" panose="020B0604020202020204" pitchFamily="34" charset="0"/>
              </a:rPr>
              <a:t> </a:t>
            </a:r>
            <a:r>
              <a:rPr lang="ar-JO" sz="5400" u="sng" dirty="0">
                <a:solidFill>
                  <a:srgbClr val="FAFD00"/>
                </a:solidFill>
                <a:latin typeface="Arial" panose="020B0604020202020204" pitchFamily="34" charset="0"/>
                <a:cs typeface="Arial" panose="020B0604020202020204" pitchFamily="34" charset="0"/>
              </a:rPr>
              <a:t>الحرفية غير المشروطة</a:t>
            </a:r>
            <a:r>
              <a:rPr lang="ar-JO" sz="5400" dirty="0">
                <a:solidFill>
                  <a:srgbClr val="FAFD00"/>
                </a:solidFill>
                <a:latin typeface="Arial" panose="020B0604020202020204" pitchFamily="34" charset="0"/>
                <a:cs typeface="Arial" panose="020B0604020202020204" pitchFamily="34" charset="0"/>
              </a:rPr>
              <a:t> موجودة في كتابك المقدس ... يجب أن نتعامل معها ... بطريقة ما!</a:t>
            </a:r>
            <a:endParaRPr lang="en-US" sz="4000" dirty="0">
              <a:solidFill>
                <a:srgbClr val="FAFD00"/>
              </a:solidFill>
              <a:latin typeface="Arial" panose="020B0604020202020204" pitchFamily="34" charset="0"/>
              <a:cs typeface="Arial" panose="020B0604020202020204" pitchFamily="34" charset="0"/>
            </a:endParaRPr>
          </a:p>
        </p:txBody>
      </p:sp>
      <p:sp>
        <p:nvSpPr>
          <p:cNvPr id="167941" name="Text Box 7"/>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39656" name="Rectangle 8"/>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39659" name="Rectangle 11"/>
          <p:cNvSpPr>
            <a:spLocks noChangeArrowheads="1"/>
          </p:cNvSpPr>
          <p:nvPr/>
        </p:nvSpPr>
        <p:spPr bwMode="auto">
          <a:xfrm>
            <a:off x="8100072"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76</a:t>
            </a:r>
          </a:p>
        </p:txBody>
      </p:sp>
      <p:sp>
        <p:nvSpPr>
          <p:cNvPr id="539661" name="Rectangle 13"/>
          <p:cNvSpPr>
            <a:spLocks noChangeArrowheads="1"/>
          </p:cNvSpPr>
          <p:nvPr/>
        </p:nvSpPr>
        <p:spPr bwMode="auto">
          <a:xfrm>
            <a:off x="781050" y="287338"/>
            <a:ext cx="755967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5400" dirty="0">
                <a:latin typeface="Arial" panose="020B0604020202020204" pitchFamily="34" charset="0"/>
                <a:cs typeface="Arial" panose="020B0604020202020204" pitchFamily="34" charset="0"/>
              </a:rPr>
              <a:t>إذاً... مع قول كل هذا:</a:t>
            </a:r>
            <a:endParaRPr lang="en-US" sz="4000" dirty="0">
              <a:latin typeface="Arial" panose="020B0604020202020204" pitchFamily="34" charset="0"/>
              <a:cs typeface="Arial" panose="020B0604020202020204" pitchFamily="34" charset="0"/>
            </a:endParaRPr>
          </a:p>
        </p:txBody>
      </p:sp>
      <p:sp>
        <p:nvSpPr>
          <p:cNvPr id="167945" name="Text Box 14"/>
          <p:cNvSpPr txBox="1">
            <a:spLocks noChangeArrowheads="1"/>
          </p:cNvSpPr>
          <p:nvPr/>
        </p:nvSpPr>
        <p:spPr bwMode="auto">
          <a:xfrm>
            <a:off x="8589963" y="64563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1</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9654"/>
                                        </p:tgtEl>
                                        <p:attrNameLst>
                                          <p:attrName>style.visibility</p:attrName>
                                        </p:attrNameLst>
                                      </p:cBhvr>
                                      <p:to>
                                        <p:strVal val="visible"/>
                                      </p:to>
                                    </p:set>
                                    <p:animEffect transition="in" filter="fade">
                                      <p:cBhvr>
                                        <p:cTn id="7" dur="1000"/>
                                        <p:tgtEl>
                                          <p:spTgt spid="539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4"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
          <p:cNvSpPr>
            <a:spLocks noChangeArrowheads="1"/>
          </p:cNvSpPr>
          <p:nvPr/>
        </p:nvSpPr>
        <p:spPr bwMode="auto">
          <a:xfrm>
            <a:off x="7334250" y="1730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69986"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9987" name="Text Box 13"/>
          <p:cNvSpPr txBox="1">
            <a:spLocks noChangeArrowheads="1"/>
          </p:cNvSpPr>
          <p:nvPr/>
        </p:nvSpPr>
        <p:spPr bwMode="auto">
          <a:xfrm>
            <a:off x="8882063" y="48196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11650" name="Rectangle 2"/>
          <p:cNvSpPr>
            <a:spLocks noChangeArrowheads="1"/>
          </p:cNvSpPr>
          <p:nvPr/>
        </p:nvSpPr>
        <p:spPr bwMode="auto">
          <a:xfrm>
            <a:off x="127000" y="763588"/>
            <a:ext cx="8642440" cy="399853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en-US" sz="5400" dirty="0">
                <a:solidFill>
                  <a:srgbClr val="FAFD00"/>
                </a:solidFill>
                <a:latin typeface="Arial" panose="020B0604020202020204" pitchFamily="34" charset="0"/>
                <a:cs typeface="Arial" panose="020B0604020202020204" pitchFamily="34" charset="0"/>
              </a:rPr>
              <a:t>	</a:t>
            </a:r>
            <a:r>
              <a:rPr lang="ar-JO" sz="5400" dirty="0">
                <a:solidFill>
                  <a:srgbClr val="FAFD00"/>
                </a:solidFill>
                <a:latin typeface="Arial" panose="020B0604020202020204" pitchFamily="34" charset="0"/>
                <a:cs typeface="Arial" panose="020B0604020202020204" pitchFamily="34" charset="0"/>
              </a:rPr>
              <a:t>ما لم يكن إيماننا قائماً على </a:t>
            </a:r>
            <a:r>
              <a:rPr lang="ar-JO" sz="5400" dirty="0">
                <a:solidFill>
                  <a:srgbClr val="336600"/>
                </a:solidFill>
                <a:latin typeface="Arial" panose="020B0604020202020204" pitchFamily="34" charset="0"/>
                <a:cs typeface="Arial" panose="020B0604020202020204" pitchFamily="34" charset="0"/>
              </a:rPr>
              <a:t>الحقائق</a:t>
            </a:r>
            <a:r>
              <a:rPr lang="ar-JO" sz="5400" dirty="0">
                <a:solidFill>
                  <a:srgbClr val="FAFD00"/>
                </a:solidFill>
                <a:latin typeface="Arial" panose="020B0604020202020204" pitchFamily="34" charset="0"/>
                <a:cs typeface="Arial" panose="020B0604020202020204" pitchFamily="34" charset="0"/>
              </a:rPr>
              <a:t>، فإنه لن يكون أكثر من </a:t>
            </a:r>
            <a:r>
              <a:rPr lang="ar-JO" sz="5400" dirty="0">
                <a:solidFill>
                  <a:srgbClr val="336600"/>
                </a:solidFill>
                <a:latin typeface="Arial" panose="020B0604020202020204" pitchFamily="34" charset="0"/>
                <a:cs typeface="Arial" panose="020B0604020202020204" pitchFamily="34" charset="0"/>
              </a:rPr>
              <a:t>تخمينات</a:t>
            </a:r>
            <a:r>
              <a:rPr lang="ar-JO" sz="5400" dirty="0">
                <a:solidFill>
                  <a:srgbClr val="FAFD00"/>
                </a:solidFill>
                <a:latin typeface="Arial" panose="020B0604020202020204" pitchFamily="34" charset="0"/>
                <a:cs typeface="Arial" panose="020B0604020202020204" pitchFamily="34" charset="0"/>
              </a:rPr>
              <a:t> ، </a:t>
            </a:r>
            <a:r>
              <a:rPr lang="ar-JO" sz="5400" dirty="0">
                <a:solidFill>
                  <a:srgbClr val="336600"/>
                </a:solidFill>
                <a:latin typeface="Arial" panose="020B0604020202020204" pitchFamily="34" charset="0"/>
                <a:cs typeface="Arial" panose="020B0604020202020204" pitchFamily="34" charset="0"/>
              </a:rPr>
              <a:t>خرافات</a:t>
            </a:r>
            <a:r>
              <a:rPr lang="ar-JO" sz="5400" dirty="0">
                <a:solidFill>
                  <a:srgbClr val="FAFD00"/>
                </a:solidFill>
                <a:latin typeface="Arial" panose="020B0604020202020204" pitchFamily="34" charset="0"/>
                <a:cs typeface="Arial" panose="020B0604020202020204" pitchFamily="34" charset="0"/>
              </a:rPr>
              <a:t> و</a:t>
            </a:r>
            <a:r>
              <a:rPr lang="ar-JO" sz="5400" dirty="0">
                <a:solidFill>
                  <a:srgbClr val="336600"/>
                </a:solidFill>
                <a:latin typeface="Arial" panose="020B0604020202020204" pitchFamily="34" charset="0"/>
                <a:cs typeface="Arial" panose="020B0604020202020204" pitchFamily="34" charset="0"/>
              </a:rPr>
              <a:t>افتراضات</a:t>
            </a:r>
            <a:r>
              <a:rPr lang="ar-JO" sz="5400" dirty="0">
                <a:solidFill>
                  <a:srgbClr val="FAFD00"/>
                </a:solidFill>
                <a:latin typeface="Arial" panose="020B0604020202020204" pitchFamily="34" charset="0"/>
                <a:cs typeface="Arial" panose="020B0604020202020204" pitchFamily="34" charset="0"/>
              </a:rPr>
              <a:t> </a:t>
            </a:r>
            <a:r>
              <a:rPr lang="en-US" sz="5400" dirty="0">
                <a:solidFill>
                  <a:srgbClr val="FAFD00"/>
                </a:solidFill>
                <a:latin typeface="Arial" panose="020B0604020202020204" pitchFamily="34" charset="0"/>
                <a:cs typeface="Arial" panose="020B0604020202020204" pitchFamily="34" charset="0"/>
              </a:rPr>
              <a:t>  </a:t>
            </a:r>
          </a:p>
          <a:p>
            <a:pPr>
              <a:defRPr/>
            </a:pPr>
            <a:r>
              <a:rPr lang="en-US" sz="4000" dirty="0">
                <a:solidFill>
                  <a:srgbClr val="FAFD00"/>
                </a:solidFill>
                <a:latin typeface="Arial" panose="020B0604020202020204" pitchFamily="34" charset="0"/>
                <a:cs typeface="Arial" panose="020B0604020202020204" pitchFamily="34" charset="0"/>
              </a:rPr>
              <a:t>                                  </a:t>
            </a:r>
          </a:p>
          <a:p>
            <a:pPr>
              <a:defRPr/>
            </a:pPr>
            <a:r>
              <a:rPr lang="ar-JO" sz="3200" dirty="0">
                <a:solidFill>
                  <a:srgbClr val="FAFD00"/>
                </a:solidFill>
                <a:latin typeface="Arial" panose="020B0604020202020204" pitchFamily="34" charset="0"/>
                <a:cs typeface="Arial" panose="020B0604020202020204" pitchFamily="34" charset="0"/>
              </a:rPr>
              <a:t>مايلز ستانفورد</a:t>
            </a:r>
            <a:endParaRPr lang="en-US" sz="3200" dirty="0">
              <a:solidFill>
                <a:srgbClr val="FAFD00"/>
              </a:solidFill>
              <a:latin typeface="Arial" panose="020B0604020202020204" pitchFamily="34" charset="0"/>
              <a:cs typeface="Arial" panose="020B0604020202020204" pitchFamily="34" charset="0"/>
            </a:endParaRPr>
          </a:p>
          <a:p>
            <a:pPr>
              <a:defRPr/>
            </a:pPr>
            <a:r>
              <a:rPr lang="ar-JO" sz="2000" dirty="0">
                <a:solidFill>
                  <a:srgbClr val="FAFD00"/>
                </a:solidFill>
                <a:latin typeface="Arial" panose="020B0604020202020204" pitchFamily="34" charset="0"/>
                <a:cs typeface="Arial" panose="020B0604020202020204" pitchFamily="34" charset="0"/>
              </a:rPr>
              <a:t>مبادئ النمو الروحي</a:t>
            </a:r>
            <a:endParaRPr lang="en-US" sz="4000" dirty="0">
              <a:solidFill>
                <a:srgbClr val="FAFD00"/>
              </a:solidFill>
              <a:latin typeface="Arial" panose="020B0604020202020204" pitchFamily="34" charset="0"/>
              <a:cs typeface="Arial" panose="020B0604020202020204" pitchFamily="34" charset="0"/>
            </a:endParaRPr>
          </a:p>
        </p:txBody>
      </p:sp>
      <p:sp>
        <p:nvSpPr>
          <p:cNvPr id="169993" name="Text Box 20"/>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rPr>
              <a:t> </a:t>
            </a:r>
          </a:p>
        </p:txBody>
      </p:sp>
      <p:sp>
        <p:nvSpPr>
          <p:cNvPr id="411669" name="Rectangle 21"/>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rPr>
              <a:t>  </a:t>
            </a:r>
            <a:endParaRPr lang="en-US" sz="1400" dirty="0">
              <a:effectLst>
                <a:outerShdw blurRad="38100" dist="38100" dir="2700000" algn="tl">
                  <a:srgbClr val="000000"/>
                </a:outerShdw>
              </a:effectLst>
            </a:endParaRPr>
          </a:p>
        </p:txBody>
      </p:sp>
      <p:sp>
        <p:nvSpPr>
          <p:cNvPr id="411672" name="Rectangle 2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77</a:t>
            </a:r>
          </a:p>
        </p:txBody>
      </p:sp>
      <p:sp>
        <p:nvSpPr>
          <p:cNvPr id="169996" name="Text Box 26"/>
          <p:cNvSpPr txBox="1">
            <a:spLocks noChangeArrowheads="1"/>
          </p:cNvSpPr>
          <p:nvPr/>
        </p:nvSpPr>
        <p:spPr bwMode="auto">
          <a:xfrm>
            <a:off x="8589963"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rPr>
              <a:t>4</a:t>
            </a:r>
            <a:endParaRPr lang="en-US" dirty="0">
              <a:solidFill>
                <a:srgbClr val="FFFFFF"/>
              </a:solidFill>
            </a:endParaRPr>
          </a:p>
        </p:txBody>
      </p:sp>
      <p:sp>
        <p:nvSpPr>
          <p:cNvPr id="2" name="Rectangle 1">
            <a:extLst>
              <a:ext uri="{FF2B5EF4-FFF2-40B4-BE49-F238E27FC236}">
                <a16:creationId xmlns:a16="http://schemas.microsoft.com/office/drawing/2014/main" id="{5B3C81A2-F8E0-F056-23A3-BB3F47F91D62}"/>
              </a:ext>
            </a:extLst>
          </p:cNvPr>
          <p:cNvSpPr/>
          <p:nvPr/>
        </p:nvSpPr>
        <p:spPr bwMode="auto">
          <a:xfrm>
            <a:off x="6045200" y="1536700"/>
            <a:ext cx="1989138" cy="889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i="0" u="none" strike="noStrike" cap="none" normalizeH="0" baseline="0" dirty="0">
                <a:ln>
                  <a:noFill/>
                </a:ln>
                <a:solidFill>
                  <a:srgbClr val="00B050"/>
                </a:solidFill>
                <a:latin typeface="Arial" panose="020B0604020202020204" pitchFamily="34" charset="0"/>
                <a:cs typeface="Arial" panose="020B0604020202020204" pitchFamily="34" charset="0"/>
              </a:rPr>
              <a:t>الحقائق</a:t>
            </a:r>
            <a:endParaRPr kumimoji="0" lang="en-US" sz="5400" b="1" i="0" u="none" strike="noStrike" cap="none" normalizeH="0" baseline="0" dirty="0">
              <a:ln>
                <a:noFill/>
              </a:ln>
              <a:solidFill>
                <a:srgbClr val="00B05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BBA0535-3CA7-2EA4-8315-1684C172DEF9}"/>
              </a:ext>
            </a:extLst>
          </p:cNvPr>
          <p:cNvSpPr/>
          <p:nvPr/>
        </p:nvSpPr>
        <p:spPr bwMode="auto">
          <a:xfrm>
            <a:off x="5778500" y="2425701"/>
            <a:ext cx="2408238" cy="773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i="0" u="none" strike="noStrike" cap="none" normalizeH="0" baseline="0" dirty="0">
                <a:ln>
                  <a:noFill/>
                </a:ln>
                <a:solidFill>
                  <a:srgbClr val="00B050"/>
                </a:solidFill>
                <a:latin typeface="Arial" panose="020B0604020202020204" pitchFamily="34" charset="0"/>
                <a:cs typeface="Arial" panose="020B0604020202020204" pitchFamily="34" charset="0"/>
              </a:rPr>
              <a:t>تخمينات</a:t>
            </a:r>
            <a:endParaRPr kumimoji="0" lang="en-US" sz="5400" b="1" i="0" u="none" strike="noStrike" cap="none" normalizeH="0" baseline="0" dirty="0">
              <a:ln>
                <a:noFill/>
              </a:ln>
              <a:solidFill>
                <a:srgbClr val="00B05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FE463BB-83BF-18CC-F30F-62A05560A94B}"/>
              </a:ext>
            </a:extLst>
          </p:cNvPr>
          <p:cNvSpPr/>
          <p:nvPr/>
        </p:nvSpPr>
        <p:spPr bwMode="auto">
          <a:xfrm>
            <a:off x="3556000" y="2425700"/>
            <a:ext cx="2205038" cy="773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i="0" u="none" strike="noStrike" cap="none" normalizeH="0" baseline="0" dirty="0">
                <a:ln>
                  <a:noFill/>
                </a:ln>
                <a:solidFill>
                  <a:srgbClr val="00B050"/>
                </a:solidFill>
                <a:latin typeface="Arial" panose="020B0604020202020204" pitchFamily="34" charset="0"/>
                <a:cs typeface="Arial" panose="020B0604020202020204" pitchFamily="34" charset="0"/>
              </a:rPr>
              <a:t>خرافات</a:t>
            </a:r>
            <a:endParaRPr kumimoji="0" lang="en-US" sz="5400" b="1" i="0" u="none" strike="noStrike" cap="none" normalizeH="0" baseline="0" dirty="0">
              <a:ln>
                <a:noFill/>
              </a:ln>
              <a:solidFill>
                <a:srgbClr val="00B050"/>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3D817D3-D71A-30F2-76D7-C741B98C7428}"/>
              </a:ext>
            </a:extLst>
          </p:cNvPr>
          <p:cNvSpPr/>
          <p:nvPr/>
        </p:nvSpPr>
        <p:spPr bwMode="auto">
          <a:xfrm>
            <a:off x="1155700" y="2425700"/>
            <a:ext cx="2382838" cy="77311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5400" b="1" i="0" u="none" strike="noStrike" cap="none" normalizeH="0" baseline="0" dirty="0">
                <a:ln>
                  <a:noFill/>
                </a:ln>
                <a:solidFill>
                  <a:srgbClr val="00B050"/>
                </a:solidFill>
                <a:latin typeface="Arial" panose="020B0604020202020204" pitchFamily="34" charset="0"/>
                <a:cs typeface="Arial" panose="020B0604020202020204" pitchFamily="34" charset="0"/>
              </a:rPr>
              <a:t>افتراضات</a:t>
            </a:r>
            <a:endParaRPr kumimoji="0" lang="en-US" sz="5400" b="1" i="0" u="none" strike="noStrike" cap="none" normalizeH="0" baseline="0" dirty="0">
              <a:ln>
                <a:noFill/>
              </a:ln>
              <a:solidFill>
                <a:srgbClr val="00B050"/>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30" name="Rectangle 6"/>
          <p:cNvSpPr>
            <a:spLocks noChangeArrowheads="1"/>
          </p:cNvSpPr>
          <p:nvPr/>
        </p:nvSpPr>
        <p:spPr bwMode="auto">
          <a:xfrm>
            <a:off x="779463" y="355600"/>
            <a:ext cx="7559675" cy="175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defRPr/>
            </a:pPr>
            <a:r>
              <a:rPr lang="ar-JO" sz="5400" dirty="0">
                <a:solidFill>
                  <a:srgbClr val="FAFD00"/>
                </a:solidFill>
                <a:latin typeface="Arial" panose="020B0604020202020204" pitchFamily="34" charset="0"/>
                <a:cs typeface="Arial" panose="020B0604020202020204" pitchFamily="34" charset="0"/>
              </a:rPr>
              <a:t>هنا بعض </a:t>
            </a:r>
          </a:p>
          <a:p>
            <a:pPr algn="ctr" rtl="1">
              <a:defRPr/>
            </a:pPr>
            <a:r>
              <a:rPr lang="ar-JO" sz="5400" dirty="0">
                <a:solidFill>
                  <a:srgbClr val="FAFD00"/>
                </a:solidFill>
                <a:latin typeface="Arial" panose="020B0604020202020204" pitchFamily="34" charset="0"/>
                <a:cs typeface="Arial" panose="020B0604020202020204" pitchFamily="34" charset="0"/>
              </a:rPr>
              <a:t>الإختيارات:</a:t>
            </a:r>
            <a:endParaRPr lang="en-US" sz="4000" dirty="0">
              <a:solidFill>
                <a:srgbClr val="FAFD00"/>
              </a:solidFill>
              <a:latin typeface="Arial" panose="020B0604020202020204" pitchFamily="34" charset="0"/>
              <a:cs typeface="Arial" panose="020B0604020202020204" pitchFamily="34" charset="0"/>
            </a:endParaRPr>
          </a:p>
        </p:txBody>
      </p:sp>
      <p:sp>
        <p:nvSpPr>
          <p:cNvPr id="538631" name="Rectangle 7"/>
          <p:cNvSpPr>
            <a:spLocks noChangeArrowheads="1"/>
          </p:cNvSpPr>
          <p:nvPr/>
        </p:nvSpPr>
        <p:spPr bwMode="auto">
          <a:xfrm>
            <a:off x="792162" y="2264578"/>
            <a:ext cx="8351838"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rtl="1">
              <a:defRPr/>
            </a:pPr>
            <a:r>
              <a:rPr lang="ar-SA" sz="3200" dirty="0">
                <a:solidFill>
                  <a:srgbClr val="FAFD00"/>
                </a:solidFill>
                <a:latin typeface="Arial" panose="020B0604020202020204" pitchFamily="34" charset="0"/>
                <a:cs typeface="Arial" panose="020B0604020202020204" pitchFamily="34" charset="0"/>
              </a:rPr>
              <a:t>1. تجاهلها واعتبرها ليست ذات صلة.</a:t>
            </a:r>
            <a:endParaRPr lang="en-US" sz="2000" dirty="0">
              <a:solidFill>
                <a:srgbClr val="FAFD00"/>
              </a:solidFill>
              <a:latin typeface="Arial" panose="020B0604020202020204" pitchFamily="34" charset="0"/>
              <a:cs typeface="Arial" panose="020B0604020202020204" pitchFamily="34" charset="0"/>
            </a:endParaRPr>
          </a:p>
        </p:txBody>
      </p:sp>
      <p:sp>
        <p:nvSpPr>
          <p:cNvPr id="538634" name="Rectangle 10"/>
          <p:cNvSpPr>
            <a:spLocks noChangeArrowheads="1"/>
          </p:cNvSpPr>
          <p:nvPr/>
        </p:nvSpPr>
        <p:spPr bwMode="auto">
          <a:xfrm>
            <a:off x="701675" y="2846789"/>
            <a:ext cx="844232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a:defRPr/>
            </a:pPr>
            <a:r>
              <a:rPr lang="ar-JO" sz="3200" dirty="0">
                <a:solidFill>
                  <a:srgbClr val="FAFD00"/>
                </a:solidFill>
                <a:latin typeface="Arial" panose="020B0604020202020204" pitchFamily="34" charset="0"/>
                <a:cs typeface="Arial" panose="020B0604020202020204" pitchFamily="34" charset="0"/>
              </a:rPr>
              <a:t>2. إنساها لأنها عهد قديم.</a:t>
            </a:r>
            <a:endParaRPr lang="en-US" sz="2000" dirty="0">
              <a:solidFill>
                <a:srgbClr val="FAFD00"/>
              </a:solidFill>
              <a:latin typeface="Arial" panose="020B0604020202020204" pitchFamily="34" charset="0"/>
              <a:cs typeface="Arial" panose="020B0604020202020204" pitchFamily="34" charset="0"/>
            </a:endParaRPr>
          </a:p>
        </p:txBody>
      </p:sp>
      <p:sp>
        <p:nvSpPr>
          <p:cNvPr id="538635" name="Rectangle 11"/>
          <p:cNvSpPr>
            <a:spLocks noChangeArrowheads="1"/>
          </p:cNvSpPr>
          <p:nvPr/>
        </p:nvSpPr>
        <p:spPr bwMode="auto">
          <a:xfrm>
            <a:off x="222248" y="3470989"/>
            <a:ext cx="892175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a:defRPr/>
            </a:pPr>
            <a:r>
              <a:rPr lang="ar-JO" sz="3200" dirty="0">
                <a:solidFill>
                  <a:srgbClr val="FAFD00"/>
                </a:solidFill>
                <a:latin typeface="Arial" panose="020B0604020202020204" pitchFamily="34" charset="0"/>
                <a:cs typeface="Arial" panose="020B0604020202020204" pitchFamily="34" charset="0"/>
              </a:rPr>
              <a:t>3. اكتشف بذكاء معانيها وآثارها على مستقبل هذا الكوكب.</a:t>
            </a:r>
            <a:endParaRPr lang="en-US" sz="2000" dirty="0">
              <a:solidFill>
                <a:srgbClr val="FAFD00"/>
              </a:solidFill>
              <a:latin typeface="Arial" panose="020B0604020202020204" pitchFamily="34" charset="0"/>
              <a:cs typeface="Arial" panose="020B0604020202020204" pitchFamily="34" charset="0"/>
            </a:endParaRPr>
          </a:p>
        </p:txBody>
      </p:sp>
      <p:sp>
        <p:nvSpPr>
          <p:cNvPr id="172037"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38641"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38644" name="Rectangle 2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78</a:t>
            </a:r>
          </a:p>
        </p:txBody>
      </p:sp>
      <p:sp>
        <p:nvSpPr>
          <p:cNvPr id="172040"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3</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31"/>
                                        </p:tgtEl>
                                        <p:attrNameLst>
                                          <p:attrName>style.visibility</p:attrName>
                                        </p:attrNameLst>
                                      </p:cBhvr>
                                      <p:to>
                                        <p:strVal val="visible"/>
                                      </p:to>
                                    </p:set>
                                    <p:animEffect transition="in" filter="fade">
                                      <p:cBhvr>
                                        <p:cTn id="7" dur="1000"/>
                                        <p:tgtEl>
                                          <p:spTgt spid="538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34"/>
                                        </p:tgtEl>
                                        <p:attrNameLst>
                                          <p:attrName>style.visibility</p:attrName>
                                        </p:attrNameLst>
                                      </p:cBhvr>
                                      <p:to>
                                        <p:strVal val="visible"/>
                                      </p:to>
                                    </p:set>
                                    <p:animEffect transition="in" filter="fade">
                                      <p:cBhvr>
                                        <p:cTn id="12" dur="1000"/>
                                        <p:tgtEl>
                                          <p:spTgt spid="5386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35"/>
                                        </p:tgtEl>
                                        <p:attrNameLst>
                                          <p:attrName>style.visibility</p:attrName>
                                        </p:attrNameLst>
                                      </p:cBhvr>
                                      <p:to>
                                        <p:strVal val="visible"/>
                                      </p:to>
                                    </p:set>
                                    <p:animEffect transition="in" filter="fade">
                                      <p:cBhvr>
                                        <p:cTn id="17" dur="1000"/>
                                        <p:tgtEl>
                                          <p:spTgt spid="538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31" grpId="0" autoUpdateAnimBg="0"/>
      <p:bldP spid="538634" grpId="0" autoUpdateAnimBg="0"/>
      <p:bldP spid="53863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6626"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26627"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Arial" panose="020B0604020202020204" pitchFamily="34" charset="0"/>
                <a:cs typeface="Arial" panose="020B0604020202020204" pitchFamily="34" charset="0"/>
              </a:rPr>
              <a:t>       </a:t>
            </a:r>
          </a:p>
        </p:txBody>
      </p:sp>
      <p:sp>
        <p:nvSpPr>
          <p:cNvPr id="26628"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Arial" panose="020B0604020202020204" pitchFamily="34" charset="0"/>
                <a:cs typeface="Arial" panose="020B0604020202020204" pitchFamily="34" charset="0"/>
              </a:rPr>
              <a:t>       </a:t>
            </a:r>
          </a:p>
        </p:txBody>
      </p:sp>
      <p:sp>
        <p:nvSpPr>
          <p:cNvPr id="26629"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Arial" panose="020B0604020202020204" pitchFamily="34" charset="0"/>
                <a:cs typeface="Arial" panose="020B0604020202020204" pitchFamily="34" charset="0"/>
              </a:rPr>
              <a:t>                   </a:t>
            </a:r>
          </a:p>
        </p:txBody>
      </p:sp>
      <p:sp>
        <p:nvSpPr>
          <p:cNvPr id="26630" name="Rectangle 7"/>
          <p:cNvSpPr>
            <a:spLocks noChangeArrowheads="1"/>
          </p:cNvSpPr>
          <p:nvPr/>
        </p:nvSpPr>
        <p:spPr bwMode="auto">
          <a:xfrm>
            <a:off x="2551113" y="2071688"/>
            <a:ext cx="24686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423944" name="Rectangle 8"/>
          <p:cNvSpPr>
            <a:spLocks noChangeArrowheads="1"/>
          </p:cNvSpPr>
          <p:nvPr/>
        </p:nvSpPr>
        <p:spPr bwMode="auto">
          <a:xfrm>
            <a:off x="3132666" y="2566988"/>
            <a:ext cx="284533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dirty="0">
                <a:solidFill>
                  <a:srgbClr val="000099"/>
                </a:solidFill>
                <a:latin typeface="Arial" panose="020B0604020202020204" pitchFamily="34" charset="0"/>
                <a:ea typeface="+mn-ea"/>
                <a:cs typeface="Arial" panose="020B0604020202020204" pitchFamily="34" charset="0"/>
              </a:rPr>
              <a:t> </a:t>
            </a:r>
            <a:r>
              <a:rPr lang="ar-JO" sz="2000" dirty="0">
                <a:solidFill>
                  <a:srgbClr val="000099"/>
                </a:solidFill>
                <a:latin typeface="Arial" panose="020B0604020202020204" pitchFamily="34" charset="0"/>
                <a:ea typeface="+mn-ea"/>
                <a:cs typeface="Arial" panose="020B0604020202020204" pitchFamily="34" charset="0"/>
              </a:rPr>
              <a:t> اللوح الأول -</a:t>
            </a:r>
          </a:p>
          <a:p>
            <a:pPr algn="ctr">
              <a:defRPr/>
            </a:pPr>
            <a:r>
              <a:rPr lang="ar-JO" sz="2000" dirty="0">
                <a:solidFill>
                  <a:srgbClr val="000099"/>
                </a:solidFill>
                <a:latin typeface="Arial" panose="020B0604020202020204" pitchFamily="34" charset="0"/>
                <a:ea typeface="+mn-ea"/>
                <a:cs typeface="Arial" panose="020B0604020202020204" pitchFamily="34" charset="0"/>
              </a:rPr>
              <a:t>واجبات نحو الله (الأعداد 1-12)</a:t>
            </a:r>
          </a:p>
        </p:txBody>
      </p:sp>
      <p:sp>
        <p:nvSpPr>
          <p:cNvPr id="26632" name="Rectangle 9"/>
          <p:cNvSpPr>
            <a:spLocks noChangeArrowheads="1"/>
          </p:cNvSpPr>
          <p:nvPr/>
        </p:nvSpPr>
        <p:spPr bwMode="auto">
          <a:xfrm>
            <a:off x="2779713" y="2211388"/>
            <a:ext cx="37510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423946" name="Rectangle 10"/>
          <p:cNvSpPr>
            <a:spLocks noChangeArrowheads="1"/>
          </p:cNvSpPr>
          <p:nvPr/>
        </p:nvSpPr>
        <p:spPr bwMode="auto">
          <a:xfrm>
            <a:off x="2858630" y="3195638"/>
            <a:ext cx="3377527"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ar-JO" sz="2000" dirty="0">
                <a:solidFill>
                  <a:srgbClr val="000099"/>
                </a:solidFill>
                <a:latin typeface="Arial" panose="020B0604020202020204" pitchFamily="34" charset="0"/>
                <a:ea typeface="+mn-ea"/>
                <a:cs typeface="Arial" panose="020B0604020202020204" pitchFamily="34" charset="0"/>
              </a:rPr>
              <a:t> اللوح الثاني -</a:t>
            </a:r>
          </a:p>
          <a:p>
            <a:pPr algn="ctr">
              <a:defRPr/>
            </a:pPr>
            <a:r>
              <a:rPr lang="ar-JO" sz="2000" dirty="0">
                <a:solidFill>
                  <a:srgbClr val="000099"/>
                </a:solidFill>
                <a:latin typeface="Arial" panose="020B0604020202020204" pitchFamily="34" charset="0"/>
                <a:ea typeface="+mn-ea"/>
                <a:cs typeface="Arial" panose="020B0604020202020204" pitchFamily="34" charset="0"/>
              </a:rPr>
              <a:t>واجبات نحو الإنسان (الأعداد 13-17)</a:t>
            </a:r>
            <a:endParaRPr lang="en-US" sz="2000" dirty="0">
              <a:solidFill>
                <a:srgbClr val="000099"/>
              </a:solidFill>
              <a:latin typeface="Arial" panose="020B0604020202020204" pitchFamily="34" charset="0"/>
              <a:ea typeface="+mn-ea"/>
              <a:cs typeface="Arial" panose="020B0604020202020204" pitchFamily="34" charset="0"/>
            </a:endParaRPr>
          </a:p>
        </p:txBody>
      </p:sp>
      <p:sp>
        <p:nvSpPr>
          <p:cNvPr id="26634" name="Rectangle 11"/>
          <p:cNvSpPr>
            <a:spLocks noChangeArrowheads="1"/>
          </p:cNvSpPr>
          <p:nvPr/>
        </p:nvSpPr>
        <p:spPr bwMode="auto">
          <a:xfrm>
            <a:off x="2551113" y="3582988"/>
            <a:ext cx="5674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26635" name="Rectangle 12"/>
          <p:cNvSpPr>
            <a:spLocks noChangeArrowheads="1"/>
          </p:cNvSpPr>
          <p:nvPr/>
        </p:nvSpPr>
        <p:spPr bwMode="auto">
          <a:xfrm>
            <a:off x="2779713" y="5627688"/>
            <a:ext cx="4071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26636" name="Rectangle 13"/>
          <p:cNvSpPr>
            <a:spLocks noChangeArrowheads="1"/>
          </p:cNvSpPr>
          <p:nvPr/>
        </p:nvSpPr>
        <p:spPr bwMode="auto">
          <a:xfrm>
            <a:off x="3084513" y="674688"/>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Arial" panose="020B0604020202020204" pitchFamily="34" charset="0"/>
                <a:cs typeface="Arial" panose="020B0604020202020204" pitchFamily="34" charset="0"/>
              </a:rPr>
              <a:t>         </a:t>
            </a:r>
          </a:p>
        </p:txBody>
      </p:sp>
      <p:sp>
        <p:nvSpPr>
          <p:cNvPr id="26637" name="Rectangle 14"/>
          <p:cNvSpPr>
            <a:spLocks noChangeArrowheads="1"/>
          </p:cNvSpPr>
          <p:nvPr/>
        </p:nvSpPr>
        <p:spPr bwMode="auto">
          <a:xfrm>
            <a:off x="3084513" y="1054100"/>
            <a:ext cx="399147"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Arial" panose="020B0604020202020204" pitchFamily="34" charset="0"/>
                <a:cs typeface="Arial" panose="020B0604020202020204" pitchFamily="34" charset="0"/>
              </a:rPr>
              <a:t>     </a:t>
            </a:r>
          </a:p>
        </p:txBody>
      </p:sp>
      <p:sp>
        <p:nvSpPr>
          <p:cNvPr id="26638" name="Rectangle 15"/>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Arial" panose="020B0604020202020204" pitchFamily="34" charset="0"/>
                <a:cs typeface="Arial" panose="020B0604020202020204" pitchFamily="34" charset="0"/>
              </a:rPr>
              <a:t> </a:t>
            </a:r>
          </a:p>
        </p:txBody>
      </p:sp>
      <p:sp>
        <p:nvSpPr>
          <p:cNvPr id="423952" name="Rectangle 16"/>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23967" name="Rectangle 31"/>
          <p:cNvSpPr>
            <a:spLocks noChangeArrowheads="1"/>
          </p:cNvSpPr>
          <p:nvPr/>
        </p:nvSpPr>
        <p:spPr bwMode="auto">
          <a:xfrm>
            <a:off x="1660525" y="393700"/>
            <a:ext cx="5795963" cy="582613"/>
          </a:xfrm>
          <a:prstGeom prst="rect">
            <a:avLst/>
          </a:prstGeom>
          <a:noFill/>
          <a:ln w="12700">
            <a:noFill/>
            <a:miter lim="800000"/>
            <a:headEnd/>
            <a:tailEnd/>
          </a:ln>
          <a:effectLst/>
        </p:spPr>
        <p:txBody>
          <a:bodyPr lIns="90487" tIns="44450" rIns="90487" bIns="44450">
            <a:spAutoFit/>
          </a:bodyPr>
          <a:lstStyle/>
          <a:p>
            <a:pPr algn="ctr">
              <a:defRPr/>
            </a:pPr>
            <a:r>
              <a:rPr lang="ar-JO" altLang="ja-JP" sz="3200" dirty="0">
                <a:solidFill>
                  <a:schemeClr val="folHlink"/>
                </a:solidFill>
                <a:effectLst>
                  <a:outerShdw blurRad="50800" dist="88900" dir="2700000" algn="tl" rotWithShape="0">
                    <a:srgbClr val="000000"/>
                  </a:outerShdw>
                </a:effectLst>
                <a:latin typeface="Arial" panose="020B0604020202020204" pitchFamily="34" charset="0"/>
                <a:cs typeface="Arial" panose="020B0604020202020204" pitchFamily="34" charset="0"/>
              </a:rPr>
              <a:t>العهد الموسوي</a:t>
            </a:r>
            <a:endParaRPr lang="en-US" sz="3200" dirty="0">
              <a:solidFill>
                <a:schemeClr val="folHlink"/>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423968" name="Rectangle 32"/>
          <p:cNvSpPr>
            <a:spLocks noChangeArrowheads="1"/>
          </p:cNvSpPr>
          <p:nvPr/>
        </p:nvSpPr>
        <p:spPr bwMode="auto">
          <a:xfrm>
            <a:off x="3440242" y="1008063"/>
            <a:ext cx="2271454"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ar-JO" sz="1900" dirty="0">
                <a:solidFill>
                  <a:srgbClr val="000099"/>
                </a:solidFill>
                <a:latin typeface="Arial" panose="020B0604020202020204" pitchFamily="34" charset="0"/>
                <a:cs typeface="Arial" panose="020B0604020202020204" pitchFamily="34" charset="0"/>
              </a:rPr>
              <a:t>سفر الخروج الإصحاح 20</a:t>
            </a:r>
            <a:endParaRPr lang="en-US" sz="1900" dirty="0">
              <a:solidFill>
                <a:srgbClr val="000099"/>
              </a:solidFill>
              <a:latin typeface="Arial" panose="020B0604020202020204" pitchFamily="34" charset="0"/>
              <a:cs typeface="Arial" panose="020B0604020202020204" pitchFamily="34" charset="0"/>
            </a:endParaRPr>
          </a:p>
          <a:p>
            <a:pPr algn="ctr">
              <a:defRPr/>
            </a:pPr>
            <a:r>
              <a:rPr lang="ar-JO" sz="2500" dirty="0">
                <a:solidFill>
                  <a:srgbClr val="000099"/>
                </a:solidFill>
                <a:latin typeface="Arial" panose="020B0604020202020204" pitchFamily="34" charset="0"/>
                <a:cs typeface="Arial" panose="020B0604020202020204" pitchFamily="34" charset="0"/>
              </a:rPr>
              <a:t>الوصايا العشر</a:t>
            </a:r>
            <a:endParaRPr lang="en-US" sz="1900" dirty="0">
              <a:solidFill>
                <a:srgbClr val="000099"/>
              </a:solidFill>
              <a:latin typeface="Arial" panose="020B0604020202020204" pitchFamily="34" charset="0"/>
              <a:cs typeface="Arial" panose="020B0604020202020204" pitchFamily="34" charset="0"/>
            </a:endParaRPr>
          </a:p>
        </p:txBody>
      </p:sp>
      <p:sp>
        <p:nvSpPr>
          <p:cNvPr id="423969" name="Text Box 33"/>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altLang="ja-JP" sz="4800" b="0" dirty="0">
                <a:solidFill>
                  <a:srgbClr val="000099"/>
                </a:solidFill>
                <a:latin typeface="Arial" panose="020B0604020202020204" pitchFamily="34" charset="0"/>
                <a:cs typeface="Arial" panose="020B0604020202020204" pitchFamily="34" charset="0"/>
              </a:rPr>
              <a:t>أ</a:t>
            </a:r>
            <a:endParaRPr lang="en-US" sz="4800" b="0" dirty="0">
              <a:solidFill>
                <a:srgbClr val="000099"/>
              </a:solidFill>
              <a:latin typeface="Arial" panose="020B0604020202020204" pitchFamily="34" charset="0"/>
              <a:cs typeface="Arial" panose="020B0604020202020204" pitchFamily="34" charset="0"/>
            </a:endParaRPr>
          </a:p>
        </p:txBody>
      </p:sp>
      <p:sp>
        <p:nvSpPr>
          <p:cNvPr id="423970" name="Text Box 34"/>
          <p:cNvSpPr txBox="1">
            <a:spLocks noChangeArrowheads="1"/>
          </p:cNvSpPr>
          <p:nvPr/>
        </p:nvSpPr>
        <p:spPr bwMode="auto">
          <a:xfrm>
            <a:off x="495300" y="4125913"/>
            <a:ext cx="16891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altLang="ja-JP" sz="6600" b="0" dirty="0">
                <a:solidFill>
                  <a:schemeClr val="folHlink"/>
                </a:solidFill>
                <a:latin typeface="Arial" panose="020B0604020202020204" pitchFamily="34" charset="0"/>
                <a:cs typeface="Arial" panose="020B0604020202020204" pitchFamily="34" charset="0"/>
              </a:rPr>
              <a:t>م</a:t>
            </a:r>
            <a:endParaRPr lang="en-US" sz="6600" b="0" dirty="0">
              <a:solidFill>
                <a:schemeClr val="folHlink"/>
              </a:solidFill>
              <a:latin typeface="Arial" panose="020B0604020202020204" pitchFamily="34" charset="0"/>
              <a:cs typeface="Arial" panose="020B0604020202020204" pitchFamily="34" charset="0"/>
            </a:endParaRPr>
          </a:p>
        </p:txBody>
      </p:sp>
      <p:sp>
        <p:nvSpPr>
          <p:cNvPr id="423971" name="Text Box 35"/>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altLang="ja-JP" sz="2800" dirty="0">
                <a:solidFill>
                  <a:srgbClr val="000099"/>
                </a:solidFill>
                <a:latin typeface="Arial" panose="020B0604020202020204" pitchFamily="34" charset="0"/>
                <a:cs typeface="Arial" panose="020B0604020202020204" pitchFamily="34" charset="0"/>
              </a:rPr>
              <a:t>الوصايا العشر</a:t>
            </a:r>
            <a:endParaRPr lang="en-US" sz="2800" dirty="0">
              <a:solidFill>
                <a:srgbClr val="000099"/>
              </a:solidFill>
              <a:latin typeface="Arial" panose="020B0604020202020204" pitchFamily="34" charset="0"/>
              <a:cs typeface="Arial" panose="020B0604020202020204" pitchFamily="34" charset="0"/>
            </a:endParaRPr>
          </a:p>
        </p:txBody>
      </p:sp>
      <p:sp>
        <p:nvSpPr>
          <p:cNvPr id="423972" name="Rectangle 36"/>
          <p:cNvSpPr>
            <a:spLocks noChangeArrowheads="1"/>
          </p:cNvSpPr>
          <p:nvPr/>
        </p:nvSpPr>
        <p:spPr bwMode="auto">
          <a:xfrm>
            <a:off x="3454700" y="4346575"/>
            <a:ext cx="2236189" cy="766877"/>
          </a:xfrm>
          <a:prstGeom prst="rect">
            <a:avLst/>
          </a:prstGeom>
          <a:noFill/>
          <a:ln w="12700">
            <a:noFill/>
            <a:miter lim="800000"/>
            <a:headEnd/>
            <a:tailEnd/>
          </a:ln>
          <a:effectLst/>
        </p:spPr>
        <p:txBody>
          <a:bodyPr wrap="none" lIns="90487" tIns="44450" rIns="90487" bIns="44450">
            <a:spAutoFit/>
          </a:bodyPr>
          <a:lstStyle/>
          <a:p>
            <a:pPr algn="ctr">
              <a:defRPr/>
            </a:pPr>
            <a:r>
              <a:rPr lang="ar-JO" sz="1900" dirty="0">
                <a:solidFill>
                  <a:schemeClr val="folHlink"/>
                </a:solidFill>
                <a:latin typeface="Arial" panose="020B0604020202020204" pitchFamily="34" charset="0"/>
                <a:cs typeface="Arial" panose="020B0604020202020204" pitchFamily="34" charset="0"/>
              </a:rPr>
              <a:t>الإصحاحات 21-24:</a:t>
            </a:r>
            <a:endParaRPr lang="en-US" sz="1900" dirty="0">
              <a:solidFill>
                <a:schemeClr val="folHlink"/>
              </a:solidFill>
              <a:latin typeface="Arial" panose="020B0604020202020204" pitchFamily="34" charset="0"/>
              <a:cs typeface="Arial" panose="020B0604020202020204" pitchFamily="34" charset="0"/>
            </a:endParaRPr>
          </a:p>
          <a:p>
            <a:pPr algn="ctr">
              <a:defRPr/>
            </a:pPr>
            <a:r>
              <a:rPr lang="ar-JO" sz="2500" dirty="0">
                <a:latin typeface="Arial" panose="020B0604020202020204" pitchFamily="34" charset="0"/>
                <a:cs typeface="Arial" panose="020B0604020202020204" pitchFamily="34" charset="0"/>
              </a:rPr>
              <a:t>المراسيم الإجتماعية</a:t>
            </a:r>
            <a:endParaRPr lang="en-US" sz="1900" dirty="0">
              <a:solidFill>
                <a:schemeClr val="folHlink"/>
              </a:solidFill>
              <a:latin typeface="Arial" panose="020B0604020202020204" pitchFamily="34" charset="0"/>
              <a:cs typeface="Arial" panose="020B0604020202020204" pitchFamily="34" charset="0"/>
            </a:endParaRPr>
          </a:p>
        </p:txBody>
      </p:sp>
      <p:sp>
        <p:nvSpPr>
          <p:cNvPr id="423973" name="Text Box 37"/>
          <p:cNvSpPr txBox="1">
            <a:spLocks noChangeArrowheads="1"/>
          </p:cNvSpPr>
          <p:nvPr/>
        </p:nvSpPr>
        <p:spPr bwMode="auto">
          <a:xfrm>
            <a:off x="2673491" y="5182013"/>
            <a:ext cx="6337300" cy="1150938"/>
          </a:xfrm>
          <a:prstGeom prst="rect">
            <a:avLst/>
          </a:prstGeom>
          <a:noFill/>
          <a:ln w="9525">
            <a:noFill/>
            <a:miter lim="800000"/>
            <a:headEnd/>
            <a:tailEnd/>
          </a:ln>
          <a:effectLst/>
        </p:spPr>
        <p:txBody>
          <a:bodyPr>
            <a:spAutoFit/>
          </a:bodyPr>
          <a:lstStyle/>
          <a:p>
            <a:pPr algn="r" rtl="1">
              <a:lnSpc>
                <a:spcPct val="60000"/>
              </a:lnSpc>
              <a:spcBef>
                <a:spcPct val="50000"/>
              </a:spcBef>
              <a:defRPr/>
            </a:pPr>
            <a:r>
              <a:rPr lang="ar-JO" sz="2400" dirty="0">
                <a:solidFill>
                  <a:schemeClr val="folHlink"/>
                </a:solidFill>
                <a:effectLst>
                  <a:outerShdw blurRad="50800" dist="76200" dir="2700000" algn="tl" rotWithShape="0">
                    <a:srgbClr val="000000">
                      <a:alpha val="96000"/>
                    </a:srgbClr>
                  </a:outerShdw>
                </a:effectLst>
                <a:latin typeface="Arial" panose="020B0604020202020204" pitchFamily="34" charset="0"/>
                <a:ea typeface="+mn-ea"/>
                <a:cs typeface="Arial" panose="020B0604020202020204" pitchFamily="34" charset="0"/>
              </a:rPr>
              <a:t>الحقوق الشخصية</a:t>
            </a:r>
            <a:endParaRPr lang="en-US" sz="2400" dirty="0">
              <a:solidFill>
                <a:schemeClr val="folHlink"/>
              </a:solidFill>
              <a:effectLst>
                <a:outerShdw blurRad="50800" dist="76200" dir="2700000" algn="tl" rotWithShape="0">
                  <a:srgbClr val="000000">
                    <a:alpha val="96000"/>
                  </a:srgbClr>
                </a:outerShdw>
              </a:effectLst>
              <a:latin typeface="Arial" panose="020B0604020202020204" pitchFamily="34" charset="0"/>
              <a:ea typeface="+mn-ea"/>
              <a:cs typeface="Arial" panose="020B0604020202020204" pitchFamily="34" charset="0"/>
            </a:endParaRPr>
          </a:p>
          <a:p>
            <a:pPr algn="r" rtl="1">
              <a:lnSpc>
                <a:spcPct val="60000"/>
              </a:lnSpc>
              <a:spcBef>
                <a:spcPct val="50000"/>
              </a:spcBef>
              <a:defRPr/>
            </a:pPr>
            <a:r>
              <a:rPr lang="en-US" sz="2400" dirty="0">
                <a:solidFill>
                  <a:schemeClr val="folHlink"/>
                </a:solidFill>
                <a:effectLst>
                  <a:outerShdw blurRad="50800" dist="76200" dir="2700000" algn="tl" rotWithShape="0">
                    <a:srgbClr val="000000">
                      <a:alpha val="96000"/>
                    </a:srgbClr>
                  </a:outerShdw>
                </a:effectLst>
                <a:latin typeface="Arial" panose="020B0604020202020204" pitchFamily="34" charset="0"/>
                <a:ea typeface="+mn-ea"/>
                <a:cs typeface="Arial" panose="020B0604020202020204" pitchFamily="34" charset="0"/>
              </a:rPr>
              <a:t>   </a:t>
            </a:r>
            <a:r>
              <a:rPr lang="ar-JO" sz="2400" dirty="0">
                <a:solidFill>
                  <a:schemeClr val="folHlink"/>
                </a:solidFill>
                <a:effectLst>
                  <a:outerShdw blurRad="50800" dist="76200" dir="2700000" algn="tl" rotWithShape="0">
                    <a:srgbClr val="000000">
                      <a:alpha val="96000"/>
                    </a:srgbClr>
                  </a:outerShdw>
                </a:effectLst>
                <a:latin typeface="Arial" panose="020B0604020202020204" pitchFamily="34" charset="0"/>
                <a:ea typeface="+mn-ea"/>
                <a:cs typeface="Arial" panose="020B0604020202020204" pitchFamily="34" charset="0"/>
              </a:rPr>
              <a:t>حقوق الممتلكات</a:t>
            </a:r>
            <a:endParaRPr lang="en-US" sz="2400" dirty="0">
              <a:solidFill>
                <a:schemeClr val="folHlink"/>
              </a:solidFill>
              <a:effectLst>
                <a:outerShdw blurRad="50800" dist="76200" dir="2700000" algn="tl" rotWithShape="0">
                  <a:srgbClr val="000000">
                    <a:alpha val="96000"/>
                  </a:srgbClr>
                </a:outerShdw>
              </a:effectLst>
              <a:latin typeface="Arial" panose="020B0604020202020204" pitchFamily="34" charset="0"/>
              <a:ea typeface="+mn-ea"/>
              <a:cs typeface="Arial" panose="020B0604020202020204" pitchFamily="34" charset="0"/>
            </a:endParaRPr>
          </a:p>
          <a:p>
            <a:pPr algn="r" rtl="1">
              <a:lnSpc>
                <a:spcPct val="60000"/>
              </a:lnSpc>
              <a:spcBef>
                <a:spcPct val="50000"/>
              </a:spcBef>
              <a:defRPr/>
            </a:pPr>
            <a:r>
              <a:rPr lang="en-US" sz="2400" dirty="0">
                <a:solidFill>
                  <a:schemeClr val="folHlink"/>
                </a:solidFill>
                <a:effectLst>
                  <a:outerShdw blurRad="50800" dist="76200" dir="2700000" algn="tl" rotWithShape="0">
                    <a:srgbClr val="000000">
                      <a:alpha val="96000"/>
                    </a:srgbClr>
                  </a:outerShdw>
                </a:effectLst>
                <a:latin typeface="Arial" panose="020B0604020202020204" pitchFamily="34" charset="0"/>
                <a:ea typeface="+mn-ea"/>
                <a:cs typeface="Arial" panose="020B0604020202020204" pitchFamily="34" charset="0"/>
              </a:rPr>
              <a:t>      </a:t>
            </a:r>
            <a:r>
              <a:rPr lang="ar-JO" sz="2400" dirty="0">
                <a:solidFill>
                  <a:schemeClr val="folHlink"/>
                </a:solidFill>
                <a:effectLst>
                  <a:outerShdw blurRad="50800" dist="76200" dir="2700000" algn="tl" rotWithShape="0">
                    <a:srgbClr val="000000">
                      <a:alpha val="96000"/>
                    </a:srgbClr>
                  </a:outerShdw>
                </a:effectLst>
                <a:latin typeface="Arial" panose="020B0604020202020204" pitchFamily="34" charset="0"/>
                <a:ea typeface="+mn-ea"/>
                <a:cs typeface="Arial" panose="020B0604020202020204" pitchFamily="34" charset="0"/>
              </a:rPr>
              <a:t>متطلبات النزاهة الشخصية ...</a:t>
            </a:r>
            <a:endParaRPr lang="en-US" sz="2400" dirty="0">
              <a:solidFill>
                <a:schemeClr val="folHlink"/>
              </a:solidFill>
              <a:effectLst>
                <a:outerShdw blurRad="50800" dist="76200" dir="2700000" algn="tl" rotWithShape="0">
                  <a:srgbClr val="000000">
                    <a:alpha val="96000"/>
                  </a:srgbClr>
                </a:outerShdw>
              </a:effectLst>
              <a:latin typeface="Arial" panose="020B0604020202020204" pitchFamily="34" charset="0"/>
              <a:ea typeface="+mn-ea"/>
              <a:cs typeface="Arial" panose="020B0604020202020204" pitchFamily="34" charset="0"/>
            </a:endParaRPr>
          </a:p>
        </p:txBody>
      </p:sp>
      <p:grpSp>
        <p:nvGrpSpPr>
          <p:cNvPr id="2" name="Group 38"/>
          <p:cNvGrpSpPr>
            <a:grpSpLocks/>
          </p:cNvGrpSpPr>
          <p:nvPr/>
        </p:nvGrpSpPr>
        <p:grpSpPr bwMode="auto">
          <a:xfrm>
            <a:off x="1905000" y="4419600"/>
            <a:ext cx="1244600" cy="1892300"/>
            <a:chOff x="1200" y="2888"/>
            <a:chExt cx="792" cy="1104"/>
          </a:xfrm>
        </p:grpSpPr>
        <p:sp>
          <p:nvSpPr>
            <p:cNvPr id="423975" name="Line 39"/>
            <p:cNvSpPr>
              <a:spLocks noChangeShapeType="1"/>
            </p:cNvSpPr>
            <p:nvPr/>
          </p:nvSpPr>
          <p:spPr bwMode="auto">
            <a:xfrm flipH="1">
              <a:off x="1200" y="2888"/>
              <a:ext cx="784" cy="0"/>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423976" name="Line 40"/>
            <p:cNvSpPr>
              <a:spLocks noChangeShapeType="1"/>
            </p:cNvSpPr>
            <p:nvPr/>
          </p:nvSpPr>
          <p:spPr bwMode="auto">
            <a:xfrm>
              <a:off x="1208" y="2888"/>
              <a:ext cx="784" cy="1104"/>
            </a:xfrm>
            <a:prstGeom prst="line">
              <a:avLst/>
            </a:prstGeom>
            <a:noFill/>
            <a:ln w="57150">
              <a:solidFill>
                <a:srgbClr val="F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
        <p:nvSpPr>
          <p:cNvPr id="423977" name="Text Box 41"/>
          <p:cNvSpPr txBox="1">
            <a:spLocks noChangeArrowheads="1"/>
          </p:cNvSpPr>
          <p:nvPr/>
        </p:nvSpPr>
        <p:spPr bwMode="auto">
          <a:xfrm>
            <a:off x="785813" y="5092700"/>
            <a:ext cx="1232028"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ar-JO" sz="2400" dirty="0">
                <a:solidFill>
                  <a:schemeClr val="folHlink"/>
                </a:solidFill>
                <a:latin typeface="Arial" panose="020B0604020202020204" pitchFamily="34" charset="0"/>
                <a:ea typeface="+mn-ea"/>
                <a:cs typeface="Arial" panose="020B0604020202020204" pitchFamily="34" charset="0"/>
              </a:rPr>
              <a:t>مدني</a:t>
            </a:r>
            <a:endParaRPr lang="en-US" sz="2400" dirty="0">
              <a:solidFill>
                <a:schemeClr val="folHlink"/>
              </a:solidFill>
              <a:latin typeface="Arial" panose="020B0604020202020204" pitchFamily="34" charset="0"/>
              <a:ea typeface="+mn-ea"/>
              <a:cs typeface="Arial" panose="020B0604020202020204" pitchFamily="34" charset="0"/>
            </a:endParaRPr>
          </a:p>
        </p:txBody>
      </p:sp>
      <p:grpSp>
        <p:nvGrpSpPr>
          <p:cNvPr id="26649" name="Group 43"/>
          <p:cNvGrpSpPr>
            <a:grpSpLocks/>
          </p:cNvGrpSpPr>
          <p:nvPr/>
        </p:nvGrpSpPr>
        <p:grpSpPr bwMode="auto">
          <a:xfrm>
            <a:off x="7127875" y="304800"/>
            <a:ext cx="1470025" cy="1638300"/>
            <a:chOff x="4490" y="192"/>
            <a:chExt cx="926" cy="1032"/>
          </a:xfrm>
        </p:grpSpPr>
        <p:sp>
          <p:nvSpPr>
            <p:cNvPr id="423980" name="Rectangle 4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23981" name="Oval 4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23982" name="Rectangle 46"/>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23983" name="Rectangle 47"/>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23984" name="Oval 48"/>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423985" name="Rectangle 49"/>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6661" name="Rectangle 50"/>
            <p:cNvSpPr>
              <a:spLocks noChangeArrowheads="1"/>
            </p:cNvSpPr>
            <p:nvPr/>
          </p:nvSpPr>
          <p:spPr bwMode="auto">
            <a:xfrm>
              <a:off x="4978" y="356"/>
              <a:ext cx="438" cy="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6</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8</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9</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10</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6662" name="Rectangle 51"/>
            <p:cNvSpPr>
              <a:spLocks noChangeArrowheads="1"/>
            </p:cNvSpPr>
            <p:nvPr/>
          </p:nvSpPr>
          <p:spPr bwMode="auto">
            <a:xfrm>
              <a:off x="4490" y="348"/>
              <a:ext cx="438" cy="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3</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4</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5</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423991" name="Oval 55"/>
          <p:cNvSpPr>
            <a:spLocks noChangeArrowheads="1"/>
          </p:cNvSpPr>
          <p:nvPr/>
        </p:nvSpPr>
        <p:spPr bwMode="auto">
          <a:xfrm>
            <a:off x="3300413" y="4538663"/>
            <a:ext cx="1438275" cy="6413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6651" name="Text Box 5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423993" name="Rectangle 5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423996" name="Rectangle 6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07</a:t>
            </a:r>
          </a:p>
        </p:txBody>
      </p:sp>
      <p:sp>
        <p:nvSpPr>
          <p:cNvPr id="26654" name="Text Box 62"/>
          <p:cNvSpPr txBox="1">
            <a:spLocks noChangeArrowheads="1"/>
          </p:cNvSpPr>
          <p:nvPr/>
        </p:nvSpPr>
        <p:spPr bwMode="auto">
          <a:xfrm>
            <a:off x="8580438"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panose="020B0604020202020204" pitchFamily="34" charset="0"/>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23970"/>
                                        </p:tgtEl>
                                        <p:attrNameLst>
                                          <p:attrName>style.visibility</p:attrName>
                                        </p:attrNameLst>
                                      </p:cBhvr>
                                      <p:to>
                                        <p:strVal val="visible"/>
                                      </p:to>
                                    </p:set>
                                    <p:anim calcmode="lin" valueType="num">
                                      <p:cBhvr>
                                        <p:cTn id="7" dur="500" fill="hold"/>
                                        <p:tgtEl>
                                          <p:spTgt spid="423970"/>
                                        </p:tgtEl>
                                        <p:attrNameLst>
                                          <p:attrName>ppt_w</p:attrName>
                                        </p:attrNameLst>
                                      </p:cBhvr>
                                      <p:tavLst>
                                        <p:tav tm="0">
                                          <p:val>
                                            <p:fltVal val="0"/>
                                          </p:val>
                                        </p:tav>
                                        <p:tav tm="100000">
                                          <p:val>
                                            <p:strVal val="#ppt_w"/>
                                          </p:val>
                                        </p:tav>
                                      </p:tavLst>
                                    </p:anim>
                                    <p:anim calcmode="lin" valueType="num">
                                      <p:cBhvr>
                                        <p:cTn id="8" dur="500" fill="hold"/>
                                        <p:tgtEl>
                                          <p:spTgt spid="423970"/>
                                        </p:tgtEl>
                                        <p:attrNameLst>
                                          <p:attrName>ppt_h</p:attrName>
                                        </p:attrNameLst>
                                      </p:cBhvr>
                                      <p:tavLst>
                                        <p:tav tm="0">
                                          <p:val>
                                            <p:fltVal val="0"/>
                                          </p:val>
                                        </p:tav>
                                        <p:tav tm="100000">
                                          <p:val>
                                            <p:strVal val="#ppt_h"/>
                                          </p:val>
                                        </p:tav>
                                      </p:tavLst>
                                    </p:anim>
                                    <p:anim calcmode="lin" valueType="num">
                                      <p:cBhvr>
                                        <p:cTn id="9" dur="500" fill="hold"/>
                                        <p:tgtEl>
                                          <p:spTgt spid="423970"/>
                                        </p:tgtEl>
                                        <p:attrNameLst>
                                          <p:attrName>ppt_x</p:attrName>
                                        </p:attrNameLst>
                                      </p:cBhvr>
                                      <p:tavLst>
                                        <p:tav tm="0">
                                          <p:val>
                                            <p:fltVal val="0.5"/>
                                          </p:val>
                                        </p:tav>
                                        <p:tav tm="100000">
                                          <p:val>
                                            <p:strVal val="#ppt_x"/>
                                          </p:val>
                                        </p:tav>
                                      </p:tavLst>
                                    </p:anim>
                                    <p:anim calcmode="lin" valueType="num">
                                      <p:cBhvr>
                                        <p:cTn id="10" dur="500" fill="hold"/>
                                        <p:tgtEl>
                                          <p:spTgt spid="42397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423977"/>
                                        </p:tgtEl>
                                        <p:attrNameLst>
                                          <p:attrName>style.visibility</p:attrName>
                                        </p:attrNameLst>
                                      </p:cBhvr>
                                      <p:to>
                                        <p:strVal val="visible"/>
                                      </p:to>
                                    </p:set>
                                    <p:anim calcmode="lin" valueType="num">
                                      <p:cBhvr>
                                        <p:cTn id="14" dur="500" fill="hold"/>
                                        <p:tgtEl>
                                          <p:spTgt spid="423977"/>
                                        </p:tgtEl>
                                        <p:attrNameLst>
                                          <p:attrName>ppt_w</p:attrName>
                                        </p:attrNameLst>
                                      </p:cBhvr>
                                      <p:tavLst>
                                        <p:tav tm="0">
                                          <p:val>
                                            <p:strVal val="(6*min(max(#ppt_w*#ppt_h,.3),1)-7.4)/-.7*#ppt_w"/>
                                          </p:val>
                                        </p:tav>
                                        <p:tav tm="100000">
                                          <p:val>
                                            <p:strVal val="#ppt_w"/>
                                          </p:val>
                                        </p:tav>
                                      </p:tavLst>
                                    </p:anim>
                                    <p:anim calcmode="lin" valueType="num">
                                      <p:cBhvr>
                                        <p:cTn id="15" dur="500" fill="hold"/>
                                        <p:tgtEl>
                                          <p:spTgt spid="423977"/>
                                        </p:tgtEl>
                                        <p:attrNameLst>
                                          <p:attrName>ppt_h</p:attrName>
                                        </p:attrNameLst>
                                      </p:cBhvr>
                                      <p:tavLst>
                                        <p:tav tm="0">
                                          <p:val>
                                            <p:strVal val="(6*min(max(#ppt_w*#ppt_h,.3),1)-7.4)/-.7*#ppt_h"/>
                                          </p:val>
                                        </p:tav>
                                        <p:tav tm="100000">
                                          <p:val>
                                            <p:strVal val="#ppt_h"/>
                                          </p:val>
                                        </p:tav>
                                      </p:tavLst>
                                    </p:anim>
                                    <p:anim calcmode="lin" valueType="num">
                                      <p:cBhvr>
                                        <p:cTn id="16" dur="500" fill="hold"/>
                                        <p:tgtEl>
                                          <p:spTgt spid="423977"/>
                                        </p:tgtEl>
                                        <p:attrNameLst>
                                          <p:attrName>ppt_x</p:attrName>
                                        </p:attrNameLst>
                                      </p:cBhvr>
                                      <p:tavLst>
                                        <p:tav tm="0">
                                          <p:val>
                                            <p:fltVal val="0.5"/>
                                          </p:val>
                                        </p:tav>
                                        <p:tav tm="100000">
                                          <p:val>
                                            <p:strVal val="#ppt_x"/>
                                          </p:val>
                                        </p:tav>
                                      </p:tavLst>
                                    </p:anim>
                                    <p:anim calcmode="lin" valueType="num">
                                      <p:cBhvr>
                                        <p:cTn id="17" dur="500" fill="hold"/>
                                        <p:tgtEl>
                                          <p:spTgt spid="423977"/>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par>
                          <p:cTn id="23" fill="hold" nodeType="afterGroup">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423972">
                                            <p:txEl>
                                              <p:pRg st="0" end="0"/>
                                            </p:txEl>
                                          </p:spTgt>
                                        </p:tgtEl>
                                        <p:attrNameLst>
                                          <p:attrName>style.visibility</p:attrName>
                                        </p:attrNameLst>
                                      </p:cBhvr>
                                      <p:to>
                                        <p:strVal val="visible"/>
                                      </p:to>
                                    </p:set>
                                    <p:animEffect transition="in" filter="box(out)">
                                      <p:cBhvr>
                                        <p:cTn id="26" dur="500"/>
                                        <p:tgtEl>
                                          <p:spTgt spid="423972">
                                            <p:txEl>
                                              <p:pRg st="0" end="0"/>
                                            </p:txEl>
                                          </p:spTgt>
                                        </p:tgtEl>
                                      </p:cBhvr>
                                    </p:animEffect>
                                  </p:childTnLst>
                                </p:cTn>
                              </p:par>
                            </p:childTnLst>
                          </p:cTn>
                        </p:par>
                        <p:par>
                          <p:cTn id="27" fill="hold" nodeType="afterGroup">
                            <p:stCondLst>
                              <p:cond delay="1000"/>
                            </p:stCondLst>
                            <p:childTnLst>
                              <p:par>
                                <p:cTn id="28" presetID="4" presetClass="entr" presetSubtype="32" fill="hold" grpId="0" nodeType="afterEffect">
                                  <p:stCondLst>
                                    <p:cond delay="0"/>
                                  </p:stCondLst>
                                  <p:childTnLst>
                                    <p:set>
                                      <p:cBhvr>
                                        <p:cTn id="29" dur="1" fill="hold">
                                          <p:stCondLst>
                                            <p:cond delay="0"/>
                                          </p:stCondLst>
                                        </p:cTn>
                                        <p:tgtEl>
                                          <p:spTgt spid="423972">
                                            <p:txEl>
                                              <p:pRg st="1" end="1"/>
                                            </p:txEl>
                                          </p:spTgt>
                                        </p:tgtEl>
                                        <p:attrNameLst>
                                          <p:attrName>style.visibility</p:attrName>
                                        </p:attrNameLst>
                                      </p:cBhvr>
                                      <p:to>
                                        <p:strVal val="visible"/>
                                      </p:to>
                                    </p:set>
                                    <p:animEffect transition="in" filter="box(out)">
                                      <p:cBhvr>
                                        <p:cTn id="30" dur="500"/>
                                        <p:tgtEl>
                                          <p:spTgt spid="423972">
                                            <p:txEl>
                                              <p:pRg st="1" end="1"/>
                                            </p:txEl>
                                          </p:spTgt>
                                        </p:tgtEl>
                                      </p:cBhvr>
                                    </p:animEffect>
                                  </p:childTnLst>
                                </p:cTn>
                              </p:par>
                            </p:childTnLst>
                          </p:cTn>
                        </p:par>
                        <p:par>
                          <p:cTn id="31" fill="hold" nodeType="afterGroup">
                            <p:stCondLst>
                              <p:cond delay="1500"/>
                            </p:stCondLst>
                            <p:childTnLst>
                              <p:par>
                                <p:cTn id="32" presetID="23" presetClass="entr" presetSubtype="528" fill="hold" grpId="0" nodeType="afterEffect">
                                  <p:stCondLst>
                                    <p:cond delay="0"/>
                                  </p:stCondLst>
                                  <p:childTnLst>
                                    <p:set>
                                      <p:cBhvr>
                                        <p:cTn id="33" dur="1" fill="hold">
                                          <p:stCondLst>
                                            <p:cond delay="0"/>
                                          </p:stCondLst>
                                        </p:cTn>
                                        <p:tgtEl>
                                          <p:spTgt spid="423991"/>
                                        </p:tgtEl>
                                        <p:attrNameLst>
                                          <p:attrName>style.visibility</p:attrName>
                                        </p:attrNameLst>
                                      </p:cBhvr>
                                      <p:to>
                                        <p:strVal val="visible"/>
                                      </p:to>
                                    </p:set>
                                    <p:anim calcmode="lin" valueType="num">
                                      <p:cBhvr>
                                        <p:cTn id="34" dur="500" fill="hold"/>
                                        <p:tgtEl>
                                          <p:spTgt spid="423991"/>
                                        </p:tgtEl>
                                        <p:attrNameLst>
                                          <p:attrName>ppt_w</p:attrName>
                                        </p:attrNameLst>
                                      </p:cBhvr>
                                      <p:tavLst>
                                        <p:tav tm="0">
                                          <p:val>
                                            <p:fltVal val="0"/>
                                          </p:val>
                                        </p:tav>
                                        <p:tav tm="100000">
                                          <p:val>
                                            <p:strVal val="#ppt_w"/>
                                          </p:val>
                                        </p:tav>
                                      </p:tavLst>
                                    </p:anim>
                                    <p:anim calcmode="lin" valueType="num">
                                      <p:cBhvr>
                                        <p:cTn id="35" dur="500" fill="hold"/>
                                        <p:tgtEl>
                                          <p:spTgt spid="423991"/>
                                        </p:tgtEl>
                                        <p:attrNameLst>
                                          <p:attrName>ppt_h</p:attrName>
                                        </p:attrNameLst>
                                      </p:cBhvr>
                                      <p:tavLst>
                                        <p:tav tm="0">
                                          <p:val>
                                            <p:fltVal val="0"/>
                                          </p:val>
                                        </p:tav>
                                        <p:tav tm="100000">
                                          <p:val>
                                            <p:strVal val="#ppt_h"/>
                                          </p:val>
                                        </p:tav>
                                      </p:tavLst>
                                    </p:anim>
                                    <p:anim calcmode="lin" valueType="num">
                                      <p:cBhvr>
                                        <p:cTn id="36" dur="500" fill="hold"/>
                                        <p:tgtEl>
                                          <p:spTgt spid="423991"/>
                                        </p:tgtEl>
                                        <p:attrNameLst>
                                          <p:attrName>ppt_x</p:attrName>
                                        </p:attrNameLst>
                                      </p:cBhvr>
                                      <p:tavLst>
                                        <p:tav tm="0">
                                          <p:val>
                                            <p:fltVal val="0.5"/>
                                          </p:val>
                                        </p:tav>
                                        <p:tav tm="100000">
                                          <p:val>
                                            <p:strVal val="#ppt_x"/>
                                          </p:val>
                                        </p:tav>
                                      </p:tavLst>
                                    </p:anim>
                                    <p:anim calcmode="lin" valueType="num">
                                      <p:cBhvr>
                                        <p:cTn id="37" dur="500" fill="hold"/>
                                        <p:tgtEl>
                                          <p:spTgt spid="423991"/>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23973">
                                            <p:txEl>
                                              <p:pRg st="0" end="0"/>
                                            </p:txEl>
                                          </p:spTgt>
                                        </p:tgtEl>
                                        <p:attrNameLst>
                                          <p:attrName>style.visibility</p:attrName>
                                        </p:attrNameLst>
                                      </p:cBhvr>
                                      <p:to>
                                        <p:strVal val="visible"/>
                                      </p:to>
                                    </p:set>
                                    <p:animEffect transition="in" filter="box(out)">
                                      <p:cBhvr>
                                        <p:cTn id="42" dur="500"/>
                                        <p:tgtEl>
                                          <p:spTgt spid="423973">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23973">
                                            <p:txEl>
                                              <p:pRg st="1" end="1"/>
                                            </p:txEl>
                                          </p:spTgt>
                                        </p:tgtEl>
                                        <p:attrNameLst>
                                          <p:attrName>style.visibility</p:attrName>
                                        </p:attrNameLst>
                                      </p:cBhvr>
                                      <p:to>
                                        <p:strVal val="visible"/>
                                      </p:to>
                                    </p:set>
                                    <p:animEffect transition="in" filter="box(out)">
                                      <p:cBhvr>
                                        <p:cTn id="47" dur="500"/>
                                        <p:tgtEl>
                                          <p:spTgt spid="423973">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23973">
                                            <p:txEl>
                                              <p:pRg st="2" end="2"/>
                                            </p:txEl>
                                          </p:spTgt>
                                        </p:tgtEl>
                                        <p:attrNameLst>
                                          <p:attrName>style.visibility</p:attrName>
                                        </p:attrNameLst>
                                      </p:cBhvr>
                                      <p:to>
                                        <p:strVal val="visible"/>
                                      </p:to>
                                    </p:set>
                                    <p:animEffect transition="in" filter="box(out)">
                                      <p:cBhvr>
                                        <p:cTn id="52" dur="500"/>
                                        <p:tgtEl>
                                          <p:spTgt spid="4239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70" grpId="0" autoUpdateAnimBg="0"/>
      <p:bldP spid="423972" grpId="0" build="p" autoUpdateAnimBg="0" advAuto="0"/>
      <p:bldP spid="423973" grpId="0" build="p" autoUpdateAnimBg="0"/>
      <p:bldP spid="423977" grpId="0" autoUpdateAnimBg="0"/>
      <p:bldP spid="42399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ChangeArrowheads="1"/>
          </p:cNvSpPr>
          <p:nvPr/>
        </p:nvSpPr>
        <p:spPr bwMode="auto">
          <a:xfrm>
            <a:off x="7334250" y="1730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dirty="0">
              <a:latin typeface="Arial" panose="020B0604020202020204" pitchFamily="34" charset="0"/>
              <a:cs typeface="Arial" panose="020B0604020202020204" pitchFamily="34" charset="0"/>
            </a:endParaRPr>
          </a:p>
        </p:txBody>
      </p:sp>
      <p:sp>
        <p:nvSpPr>
          <p:cNvPr id="174082" name="Text Box 4"/>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544774" name="Rectangle 6"/>
          <p:cNvSpPr>
            <a:spLocks noChangeArrowheads="1"/>
          </p:cNvSpPr>
          <p:nvPr/>
        </p:nvSpPr>
        <p:spPr bwMode="auto">
          <a:xfrm>
            <a:off x="779463" y="355600"/>
            <a:ext cx="755967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5400" dirty="0">
                <a:solidFill>
                  <a:srgbClr val="008000"/>
                </a:solidFill>
                <a:latin typeface="Arial" panose="020B0604020202020204" pitchFamily="34" charset="0"/>
                <a:cs typeface="Arial" panose="020B0604020202020204" pitchFamily="34" charset="0"/>
              </a:rPr>
              <a:t>هنا اختياراتك:</a:t>
            </a:r>
            <a:endParaRPr lang="en-US" sz="4000" dirty="0">
              <a:solidFill>
                <a:srgbClr val="008000"/>
              </a:solidFill>
              <a:latin typeface="Arial" panose="020B0604020202020204" pitchFamily="34" charset="0"/>
              <a:cs typeface="Arial" panose="020B0604020202020204" pitchFamily="34" charset="0"/>
            </a:endParaRPr>
          </a:p>
        </p:txBody>
      </p:sp>
      <p:sp>
        <p:nvSpPr>
          <p:cNvPr id="544775" name="Rectangle 7"/>
          <p:cNvSpPr>
            <a:spLocks noChangeArrowheads="1"/>
          </p:cNvSpPr>
          <p:nvPr/>
        </p:nvSpPr>
        <p:spPr bwMode="auto">
          <a:xfrm>
            <a:off x="782638" y="1339850"/>
            <a:ext cx="836136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a:defRPr/>
            </a:pPr>
            <a:r>
              <a:rPr lang="ar-JO" sz="3200" dirty="0">
                <a:solidFill>
                  <a:srgbClr val="008000"/>
                </a:solidFill>
                <a:latin typeface="Arial" panose="020B0604020202020204" pitchFamily="34" charset="0"/>
                <a:cs typeface="Arial" panose="020B0604020202020204" pitchFamily="34" charset="0"/>
              </a:rPr>
              <a:t>1. تجاهلها واعتبرها ليست ذات صلة.</a:t>
            </a:r>
          </a:p>
        </p:txBody>
      </p:sp>
      <p:sp>
        <p:nvSpPr>
          <p:cNvPr id="544776" name="Rectangle 8"/>
          <p:cNvSpPr>
            <a:spLocks noChangeArrowheads="1"/>
          </p:cNvSpPr>
          <p:nvPr/>
        </p:nvSpPr>
        <p:spPr bwMode="auto">
          <a:xfrm>
            <a:off x="782638" y="1849438"/>
            <a:ext cx="8361362"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a:defRPr/>
            </a:pPr>
            <a:r>
              <a:rPr lang="ar-JO" sz="3200" dirty="0">
                <a:solidFill>
                  <a:srgbClr val="008000"/>
                </a:solidFill>
                <a:latin typeface="Arial" panose="020B0604020202020204" pitchFamily="34" charset="0"/>
                <a:cs typeface="Arial" panose="020B0604020202020204" pitchFamily="34" charset="0"/>
              </a:rPr>
              <a:t>2. إنساها لأنها عهد قديم.</a:t>
            </a:r>
          </a:p>
        </p:txBody>
      </p:sp>
      <p:sp>
        <p:nvSpPr>
          <p:cNvPr id="544777" name="Rectangle 9"/>
          <p:cNvSpPr>
            <a:spLocks noChangeArrowheads="1"/>
          </p:cNvSpPr>
          <p:nvPr/>
        </p:nvSpPr>
        <p:spPr bwMode="auto">
          <a:xfrm>
            <a:off x="215900" y="2840038"/>
            <a:ext cx="892810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a:defRPr/>
            </a:pPr>
            <a:r>
              <a:rPr lang="ar-JO" sz="3200" dirty="0">
                <a:solidFill>
                  <a:srgbClr val="FAFD00"/>
                </a:solidFill>
                <a:latin typeface="Arial" panose="020B0604020202020204" pitchFamily="34" charset="0"/>
                <a:cs typeface="Arial" panose="020B0604020202020204" pitchFamily="34" charset="0"/>
              </a:rPr>
              <a:t>3. اكتشف بذكاء معانيها وآثارها على مستقبل هذا الكوكب.</a:t>
            </a:r>
          </a:p>
        </p:txBody>
      </p:sp>
      <p:sp>
        <p:nvSpPr>
          <p:cNvPr id="544778" name="Rectangle 10"/>
          <p:cNvSpPr>
            <a:spLocks noChangeArrowheads="1"/>
          </p:cNvSpPr>
          <p:nvPr/>
        </p:nvSpPr>
        <p:spPr bwMode="auto">
          <a:xfrm>
            <a:off x="0" y="4973638"/>
            <a:ext cx="9144000"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defRPr/>
            </a:pPr>
            <a:r>
              <a:rPr lang="ar-JO" sz="3200" dirty="0">
                <a:solidFill>
                  <a:srgbClr val="FAFD00"/>
                </a:solidFill>
                <a:latin typeface="Arial" panose="020B0604020202020204" pitchFamily="34" charset="0"/>
                <a:cs typeface="Arial" panose="020B0604020202020204" pitchFamily="34" charset="0"/>
              </a:rPr>
              <a:t>4. تقرر ما الذي تعنيه لمستقبلك ولعلاقتك بيسوع المسيح.</a:t>
            </a:r>
            <a:endParaRPr lang="en-US" sz="2000" dirty="0">
              <a:solidFill>
                <a:srgbClr val="FAFD00"/>
              </a:solidFill>
              <a:latin typeface="Arial" panose="020B0604020202020204" pitchFamily="34" charset="0"/>
              <a:cs typeface="Arial" panose="020B0604020202020204" pitchFamily="34" charset="0"/>
            </a:endParaRPr>
          </a:p>
        </p:txBody>
      </p:sp>
      <p:sp>
        <p:nvSpPr>
          <p:cNvPr id="544779" name="Rectangle 11"/>
          <p:cNvSpPr>
            <a:spLocks noChangeArrowheads="1"/>
          </p:cNvSpPr>
          <p:nvPr/>
        </p:nvSpPr>
        <p:spPr bwMode="auto">
          <a:xfrm>
            <a:off x="784225" y="4173538"/>
            <a:ext cx="7559675"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3200" dirty="0">
                <a:latin typeface="Arial" panose="020B0604020202020204" pitchFamily="34" charset="0"/>
                <a:cs typeface="Arial" panose="020B0604020202020204" pitchFamily="34" charset="0"/>
              </a:rPr>
              <a:t>لكن إذا اخترت #3، إذاً... يجب عليك أن</a:t>
            </a:r>
          </a:p>
        </p:txBody>
      </p:sp>
      <p:sp>
        <p:nvSpPr>
          <p:cNvPr id="174089" name="Text Box 13"/>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44782" name="Rectangle 14"/>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44785" name="Rectangle 17"/>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79</a:t>
            </a:r>
          </a:p>
        </p:txBody>
      </p:sp>
      <p:sp>
        <p:nvSpPr>
          <p:cNvPr id="174092" name="Text Box 19"/>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1</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4779"/>
                                        </p:tgtEl>
                                        <p:attrNameLst>
                                          <p:attrName>style.visibility</p:attrName>
                                        </p:attrNameLst>
                                      </p:cBhvr>
                                      <p:to>
                                        <p:strVal val="visible"/>
                                      </p:to>
                                    </p:set>
                                    <p:animEffect transition="in" filter="fade">
                                      <p:cBhvr>
                                        <p:cTn id="7" dur="1000"/>
                                        <p:tgtEl>
                                          <p:spTgt spid="544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4778"/>
                                        </p:tgtEl>
                                        <p:attrNameLst>
                                          <p:attrName>style.visibility</p:attrName>
                                        </p:attrNameLst>
                                      </p:cBhvr>
                                      <p:to>
                                        <p:strVal val="visible"/>
                                      </p:to>
                                    </p:set>
                                    <p:animEffect transition="in" filter="fade">
                                      <p:cBhvr>
                                        <p:cTn id="12" dur="1000"/>
                                        <p:tgtEl>
                                          <p:spTgt spid="544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8" grpId="0" autoUpdateAnimBg="0"/>
      <p:bldP spid="544779"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dirty="0">
              <a:latin typeface="Arial" panose="020B0604020202020204" pitchFamily="34" charset="0"/>
              <a:cs typeface="Arial" panose="020B0604020202020204" pitchFamily="34" charset="0"/>
            </a:endParaRPr>
          </a:p>
        </p:txBody>
      </p:sp>
      <p:sp>
        <p:nvSpPr>
          <p:cNvPr id="176130"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dirty="0">
                <a:solidFill>
                  <a:srgbClr val="FFA27C"/>
                </a:solidFill>
                <a:latin typeface="Arial" panose="020B0604020202020204" pitchFamily="34" charset="0"/>
                <a:cs typeface="Arial" panose="020B0604020202020204" pitchFamily="34" charset="0"/>
              </a:rPr>
              <a:t> </a:t>
            </a:r>
          </a:p>
        </p:txBody>
      </p:sp>
      <p:sp>
        <p:nvSpPr>
          <p:cNvPr id="550916" name="Rectangle 4"/>
          <p:cNvSpPr>
            <a:spLocks noChangeArrowheads="1"/>
          </p:cNvSpPr>
          <p:nvPr/>
        </p:nvSpPr>
        <p:spPr bwMode="auto">
          <a:xfrm>
            <a:off x="-6350" y="341313"/>
            <a:ext cx="9150350"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5400" dirty="0">
                <a:solidFill>
                  <a:srgbClr val="FAFD00"/>
                </a:solidFill>
                <a:latin typeface="Arial" panose="020B0604020202020204" pitchFamily="34" charset="0"/>
                <a:cs typeface="Arial" panose="020B0604020202020204" pitchFamily="34" charset="0"/>
              </a:rPr>
              <a:t>السؤال الشخصي الحاسم:</a:t>
            </a:r>
            <a:endParaRPr lang="en-US" sz="4000" dirty="0">
              <a:solidFill>
                <a:srgbClr val="FAFD00"/>
              </a:solidFill>
              <a:latin typeface="Arial" panose="020B0604020202020204" pitchFamily="34" charset="0"/>
              <a:cs typeface="Arial" panose="020B0604020202020204" pitchFamily="34" charset="0"/>
            </a:endParaRPr>
          </a:p>
        </p:txBody>
      </p:sp>
      <p:sp>
        <p:nvSpPr>
          <p:cNvPr id="550921" name="Rectangle 9"/>
          <p:cNvSpPr>
            <a:spLocks noChangeArrowheads="1"/>
          </p:cNvSpPr>
          <p:nvPr/>
        </p:nvSpPr>
        <p:spPr bwMode="auto">
          <a:xfrm>
            <a:off x="-6350" y="2498725"/>
            <a:ext cx="9150350" cy="9207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5400" dirty="0">
                <a:solidFill>
                  <a:srgbClr val="FAFD00"/>
                </a:solidFill>
                <a:latin typeface="Arial" panose="020B0604020202020204" pitchFamily="34" charset="0"/>
                <a:cs typeface="Arial" panose="020B0604020202020204" pitchFamily="34" charset="0"/>
              </a:rPr>
              <a:t>هل كلمة الله صحيحة أم لا؟</a:t>
            </a:r>
            <a:endParaRPr lang="en-US" sz="4000" dirty="0">
              <a:solidFill>
                <a:srgbClr val="FAFD00"/>
              </a:solidFill>
              <a:latin typeface="Arial" panose="020B0604020202020204" pitchFamily="34" charset="0"/>
              <a:cs typeface="Arial" panose="020B0604020202020204" pitchFamily="34" charset="0"/>
            </a:endParaRPr>
          </a:p>
        </p:txBody>
      </p:sp>
      <p:sp>
        <p:nvSpPr>
          <p:cNvPr id="550922" name="Rectangle 10"/>
          <p:cNvSpPr>
            <a:spLocks noChangeArrowheads="1"/>
          </p:cNvSpPr>
          <p:nvPr/>
        </p:nvSpPr>
        <p:spPr bwMode="auto">
          <a:xfrm>
            <a:off x="-6350" y="3648075"/>
            <a:ext cx="9150350" cy="1751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5400" dirty="0">
                <a:solidFill>
                  <a:srgbClr val="FAFD00"/>
                </a:solidFill>
                <a:latin typeface="Arial" panose="020B0604020202020204" pitchFamily="34" charset="0"/>
                <a:cs typeface="Arial" panose="020B0604020202020204" pitchFamily="34" charset="0"/>
              </a:rPr>
              <a:t>بغض النظر عن إجابتك، فإن سؤالاً سيتبع ذلك منطقياً.</a:t>
            </a:r>
            <a:endParaRPr lang="en-US" sz="4000" dirty="0">
              <a:solidFill>
                <a:srgbClr val="FAFD00"/>
              </a:solidFill>
              <a:latin typeface="Arial" panose="020B0604020202020204" pitchFamily="34" charset="0"/>
              <a:cs typeface="Arial" panose="020B0604020202020204" pitchFamily="34" charset="0"/>
            </a:endParaRPr>
          </a:p>
        </p:txBody>
      </p:sp>
      <p:sp>
        <p:nvSpPr>
          <p:cNvPr id="176134" name="Text Box 11"/>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176135" name="Text Box 12"/>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50925" name="Rectangle 13"/>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50928" name="Rectangle 1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80</a:t>
            </a:r>
          </a:p>
        </p:txBody>
      </p:sp>
      <p:sp>
        <p:nvSpPr>
          <p:cNvPr id="176138" name="Text Box 18"/>
          <p:cNvSpPr txBox="1">
            <a:spLocks noChangeArrowheads="1"/>
          </p:cNvSpPr>
          <p:nvPr/>
        </p:nvSpPr>
        <p:spPr bwMode="auto">
          <a:xfrm>
            <a:off x="8586788"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2</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0921"/>
                                        </p:tgtEl>
                                        <p:attrNameLst>
                                          <p:attrName>style.visibility</p:attrName>
                                        </p:attrNameLst>
                                      </p:cBhvr>
                                      <p:to>
                                        <p:strVal val="visible"/>
                                      </p:to>
                                    </p:set>
                                    <p:animEffect transition="in" filter="fade">
                                      <p:cBhvr>
                                        <p:cTn id="7" dur="1000"/>
                                        <p:tgtEl>
                                          <p:spTgt spid="550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0922"/>
                                        </p:tgtEl>
                                        <p:attrNameLst>
                                          <p:attrName>style.visibility</p:attrName>
                                        </p:attrNameLst>
                                      </p:cBhvr>
                                      <p:to>
                                        <p:strVal val="visible"/>
                                      </p:to>
                                    </p:set>
                                    <p:animEffect transition="in" filter="fade">
                                      <p:cBhvr>
                                        <p:cTn id="12" dur="1000"/>
                                        <p:tgtEl>
                                          <p:spTgt spid="550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21" grpId="0" autoUpdateAnimBg="0"/>
      <p:bldP spid="55092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78178"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46820" name="Rectangle 4"/>
          <p:cNvSpPr>
            <a:spLocks noChangeArrowheads="1"/>
          </p:cNvSpPr>
          <p:nvPr/>
        </p:nvSpPr>
        <p:spPr bwMode="auto">
          <a:xfrm>
            <a:off x="-23813" y="2255838"/>
            <a:ext cx="9166226" cy="230575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7200" dirty="0">
                <a:solidFill>
                  <a:srgbClr val="FAFD00"/>
                </a:solidFill>
                <a:latin typeface="Arial" panose="020B0604020202020204" pitchFamily="34" charset="0"/>
                <a:cs typeface="Arial" panose="020B0604020202020204" pitchFamily="34" charset="0"/>
              </a:rPr>
              <a:t>ماذا نفعل</a:t>
            </a:r>
          </a:p>
          <a:p>
            <a:pPr algn="ctr">
              <a:defRPr/>
            </a:pPr>
            <a:r>
              <a:rPr lang="ar-JO" sz="7200" dirty="0">
                <a:solidFill>
                  <a:srgbClr val="FAFD00"/>
                </a:solidFill>
                <a:latin typeface="Arial" panose="020B0604020202020204" pitchFamily="34" charset="0"/>
                <a:cs typeface="Arial" panose="020B0604020202020204" pitchFamily="34" charset="0"/>
              </a:rPr>
              <a:t> مع يسوع هذا؟</a:t>
            </a:r>
            <a:endParaRPr lang="en-US" sz="5400" dirty="0">
              <a:solidFill>
                <a:srgbClr val="FAFD00"/>
              </a:solidFill>
              <a:latin typeface="Times New Roman" charset="0"/>
            </a:endParaRPr>
          </a:p>
        </p:txBody>
      </p:sp>
      <p:sp>
        <p:nvSpPr>
          <p:cNvPr id="178180" name="Text Box 10"/>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78181" name="Text Box 11"/>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rPr>
              <a:t> </a:t>
            </a:r>
          </a:p>
        </p:txBody>
      </p:sp>
      <p:sp>
        <p:nvSpPr>
          <p:cNvPr id="546828" name="Rectangle 12"/>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rPr>
              <a:t>  </a:t>
            </a:r>
            <a:endParaRPr lang="en-US" sz="1400" dirty="0">
              <a:effectLst>
                <a:outerShdw blurRad="38100" dist="38100" dir="2700000" algn="tl">
                  <a:srgbClr val="000000"/>
                </a:outerShdw>
              </a:effectLst>
            </a:endParaRPr>
          </a:p>
        </p:txBody>
      </p:sp>
      <p:sp>
        <p:nvSpPr>
          <p:cNvPr id="546831"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ChangeArrowheads="1"/>
          </p:cNvSpPr>
          <p:nvPr/>
        </p:nvSpPr>
        <p:spPr bwMode="auto">
          <a:xfrm>
            <a:off x="6902450" y="1306513"/>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1400" b="0">
              <a:latin typeface="Arial" panose="020B0604020202020204" pitchFamily="34" charset="0"/>
              <a:cs typeface="Arial" panose="020B0604020202020204" pitchFamily="34" charset="0"/>
            </a:endParaRPr>
          </a:p>
        </p:txBody>
      </p:sp>
      <p:sp>
        <p:nvSpPr>
          <p:cNvPr id="180226" name="Text Box 3"/>
          <p:cNvSpPr txBox="1">
            <a:spLocks noChangeArrowheads="1"/>
          </p:cNvSpPr>
          <p:nvPr/>
        </p:nvSpPr>
        <p:spPr bwMode="auto">
          <a:xfrm>
            <a:off x="8301038" y="1193800"/>
            <a:ext cx="2476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b="0">
                <a:solidFill>
                  <a:srgbClr val="FFA27C"/>
                </a:solidFill>
                <a:latin typeface="Arial" panose="020B0604020202020204" pitchFamily="34" charset="0"/>
                <a:cs typeface="Arial" panose="020B0604020202020204" pitchFamily="34" charset="0"/>
              </a:rPr>
              <a:t> </a:t>
            </a:r>
          </a:p>
        </p:txBody>
      </p:sp>
      <p:sp>
        <p:nvSpPr>
          <p:cNvPr id="551940" name="Rectangle 4"/>
          <p:cNvSpPr>
            <a:spLocks noChangeArrowheads="1"/>
          </p:cNvSpPr>
          <p:nvPr/>
        </p:nvSpPr>
        <p:spPr bwMode="auto">
          <a:xfrm>
            <a:off x="2089150" y="5475288"/>
            <a:ext cx="6804025" cy="36676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a:defRPr/>
            </a:pPr>
            <a:r>
              <a:rPr lang="ar-JO" sz="1800" dirty="0">
                <a:solidFill>
                  <a:srgbClr val="FAFD00"/>
                </a:solidFill>
                <a:latin typeface="Arial" panose="020B0604020202020204" pitchFamily="34" charset="0"/>
                <a:cs typeface="Arial" panose="020B0604020202020204" pitchFamily="34" charset="0"/>
              </a:rPr>
              <a:t>سي. إس. لويس، المسيحية المجردة، 40-41</a:t>
            </a:r>
            <a:endParaRPr lang="en-US" sz="1200" dirty="0">
              <a:solidFill>
                <a:srgbClr val="FAFD00"/>
              </a:solidFill>
              <a:latin typeface="Arial" panose="020B0604020202020204" pitchFamily="34" charset="0"/>
              <a:cs typeface="Arial" panose="020B0604020202020204" pitchFamily="34" charset="0"/>
            </a:endParaRPr>
          </a:p>
        </p:txBody>
      </p:sp>
      <p:sp>
        <p:nvSpPr>
          <p:cNvPr id="551941" name="Rectangle 5"/>
          <p:cNvSpPr>
            <a:spLocks noChangeArrowheads="1"/>
          </p:cNvSpPr>
          <p:nvPr/>
        </p:nvSpPr>
        <p:spPr bwMode="auto">
          <a:xfrm>
            <a:off x="0" y="15385"/>
            <a:ext cx="914400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a:defRPr/>
            </a:pPr>
            <a:r>
              <a:rPr lang="ar-JO" altLang="ja-JP" sz="2400" dirty="0">
                <a:latin typeface="Arial" panose="020B0604020202020204" pitchFamily="34" charset="0"/>
                <a:cs typeface="Arial" panose="020B0604020202020204" pitchFamily="34" charset="0"/>
              </a:rPr>
              <a:t>                                                                                               أنا مستعد لقبول يسوع كمعلم أخلاقي عظيم، ولكنني لا أقبل ادعاءه بأنه الله.</a:t>
            </a:r>
            <a:endParaRPr lang="en-US" dirty="0">
              <a:solidFill>
                <a:srgbClr val="FAFD00"/>
              </a:solidFill>
              <a:latin typeface="Arial" panose="020B0604020202020204" pitchFamily="34" charset="0"/>
              <a:cs typeface="Arial" panose="020B0604020202020204" pitchFamily="34" charset="0"/>
            </a:endParaRPr>
          </a:p>
        </p:txBody>
      </p:sp>
      <p:sp>
        <p:nvSpPr>
          <p:cNvPr id="551945" name="Text Box 9"/>
          <p:cNvSpPr txBox="1">
            <a:spLocks noChangeArrowheads="1"/>
          </p:cNvSpPr>
          <p:nvPr/>
        </p:nvSpPr>
        <p:spPr bwMode="auto">
          <a:xfrm>
            <a:off x="0" y="453639"/>
            <a:ext cx="9144000" cy="830997"/>
          </a:xfrm>
          <a:prstGeom prst="rect">
            <a:avLst/>
          </a:prstGeom>
          <a:noFill/>
          <a:ln w="9525">
            <a:noFill/>
            <a:miter lim="800000"/>
            <a:headEnd/>
            <a:tailEnd/>
          </a:ln>
          <a:effectLst>
            <a:outerShdw blurRad="63500" dist="81320" dir="3080412"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defRPr/>
            </a:pPr>
            <a:r>
              <a:rPr lang="ar-JO" sz="2400" dirty="0">
                <a:solidFill>
                  <a:srgbClr val="FAFD00"/>
                </a:solidFill>
                <a:latin typeface="Arial" panose="020B0604020202020204" pitchFamily="34" charset="0"/>
                <a:cs typeface="Arial" panose="020B0604020202020204" pitchFamily="34" charset="0"/>
              </a:rPr>
              <a:t>                                                                            هذا هو الشيء الوحيد الذي لا يجب أن نقوله.</a:t>
            </a:r>
            <a:endParaRPr lang="en-US" sz="1800" b="0" dirty="0">
              <a:latin typeface="Arial" panose="020B0604020202020204" pitchFamily="34" charset="0"/>
              <a:cs typeface="Arial" panose="020B0604020202020204" pitchFamily="34" charset="0"/>
            </a:endParaRPr>
          </a:p>
        </p:txBody>
      </p:sp>
      <p:sp>
        <p:nvSpPr>
          <p:cNvPr id="551946" name="Text Box 10"/>
          <p:cNvSpPr txBox="1">
            <a:spLocks noChangeArrowheads="1"/>
          </p:cNvSpPr>
          <p:nvPr/>
        </p:nvSpPr>
        <p:spPr bwMode="auto">
          <a:xfrm>
            <a:off x="0" y="1282071"/>
            <a:ext cx="9144000" cy="830997"/>
          </a:xfrm>
          <a:prstGeom prst="rect">
            <a:avLst/>
          </a:prstGeom>
          <a:noFill/>
          <a:ln w="9525">
            <a:noFill/>
            <a:miter lim="800000"/>
            <a:headEnd/>
            <a:tailEnd/>
          </a:ln>
          <a:effectLst>
            <a:outerShdw blurRad="63500" dist="81320" dir="3080412"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defRPr/>
            </a:pPr>
            <a:r>
              <a:rPr lang="ar-JO" sz="2400" dirty="0">
                <a:solidFill>
                  <a:srgbClr val="FAFD00"/>
                </a:solidFill>
                <a:latin typeface="Arial" panose="020B0604020202020204" pitchFamily="34" charset="0"/>
                <a:cs typeface="Arial" panose="020B0604020202020204" pitchFamily="34" charset="0"/>
              </a:rPr>
              <a:t>                                             إما أن يكون مجنوناً – على مستوى الرجل الذي يقول إنه بيضة مسلوقة – أو أنه سيكون</a:t>
            </a:r>
            <a:r>
              <a:rPr lang="en-US" sz="2400" dirty="0">
                <a:solidFill>
                  <a:srgbClr val="FAFD00"/>
                </a:solidFill>
                <a:latin typeface="Arial" panose="020B0604020202020204" pitchFamily="34" charset="0"/>
                <a:cs typeface="Arial" panose="020B0604020202020204" pitchFamily="34" charset="0"/>
              </a:rPr>
              <a:t> </a:t>
            </a:r>
            <a:r>
              <a:rPr lang="ar-JO" sz="2400" dirty="0">
                <a:solidFill>
                  <a:srgbClr val="FAFD00"/>
                </a:solidFill>
                <a:latin typeface="Arial" panose="020B0604020202020204" pitchFamily="34" charset="0"/>
                <a:cs typeface="Arial" panose="020B0604020202020204" pitchFamily="34" charset="0"/>
              </a:rPr>
              <a:t>شيطان الجحيم.</a:t>
            </a:r>
            <a:endParaRPr lang="en-US" sz="1800" b="0" dirty="0">
              <a:latin typeface="Arial" panose="020B0604020202020204" pitchFamily="34" charset="0"/>
              <a:cs typeface="Arial" panose="020B0604020202020204" pitchFamily="34" charset="0"/>
            </a:endParaRPr>
          </a:p>
        </p:txBody>
      </p:sp>
      <p:sp>
        <p:nvSpPr>
          <p:cNvPr id="551947" name="Text Box 11"/>
          <p:cNvSpPr txBox="1">
            <a:spLocks noChangeArrowheads="1"/>
          </p:cNvSpPr>
          <p:nvPr/>
        </p:nvSpPr>
        <p:spPr bwMode="auto">
          <a:xfrm>
            <a:off x="159027" y="1674817"/>
            <a:ext cx="3366052"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defRPr/>
            </a:pPr>
            <a:r>
              <a:rPr lang="ar-JO" sz="2400" dirty="0">
                <a:solidFill>
                  <a:srgbClr val="FAFD00"/>
                </a:solidFill>
                <a:latin typeface="Arial" panose="020B0604020202020204" pitchFamily="34" charset="0"/>
                <a:cs typeface="Arial" panose="020B0604020202020204" pitchFamily="34" charset="0"/>
              </a:rPr>
              <a:t>فعليك أن تختار</a:t>
            </a:r>
            <a:endParaRPr lang="en-US" sz="1800" b="0" dirty="0">
              <a:latin typeface="Arial" panose="020B0604020202020204" pitchFamily="34" charset="0"/>
              <a:cs typeface="Arial" panose="020B0604020202020204" pitchFamily="34" charset="0"/>
            </a:endParaRPr>
          </a:p>
        </p:txBody>
      </p:sp>
      <p:sp>
        <p:nvSpPr>
          <p:cNvPr id="551948" name="Text Box 12"/>
          <p:cNvSpPr txBox="1">
            <a:spLocks noChangeArrowheads="1"/>
          </p:cNvSpPr>
          <p:nvPr/>
        </p:nvSpPr>
        <p:spPr bwMode="auto">
          <a:xfrm>
            <a:off x="159027" y="2113069"/>
            <a:ext cx="8984972" cy="461665"/>
          </a:xfrm>
          <a:prstGeom prst="rect">
            <a:avLst/>
          </a:prstGeom>
          <a:noFill/>
          <a:ln w="9525">
            <a:noFill/>
            <a:miter lim="800000"/>
            <a:headEnd/>
            <a:tailEnd/>
          </a:ln>
          <a:effectLst>
            <a:outerShdw blurRad="63500" dist="81320" dir="3080412"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defRPr/>
            </a:pPr>
            <a:r>
              <a:rPr lang="ar-JO" sz="2400" dirty="0">
                <a:latin typeface="Arial" panose="020B0604020202020204" pitchFamily="34" charset="0"/>
                <a:cs typeface="Arial" panose="020B0604020202020204" pitchFamily="34" charset="0"/>
              </a:rPr>
              <a:t>إما أن هذا الرجل كان وسيكون ابن الله، أو مجنون أو شيء أسوأ.</a:t>
            </a:r>
            <a:endParaRPr lang="en-US" sz="1800" b="0" dirty="0">
              <a:latin typeface="Arial" panose="020B0604020202020204" pitchFamily="34" charset="0"/>
              <a:cs typeface="Arial" panose="020B0604020202020204" pitchFamily="34" charset="0"/>
            </a:endParaRPr>
          </a:p>
        </p:txBody>
      </p:sp>
      <p:sp>
        <p:nvSpPr>
          <p:cNvPr id="551949" name="Text Box 13"/>
          <p:cNvSpPr txBox="1">
            <a:spLocks noChangeArrowheads="1"/>
          </p:cNvSpPr>
          <p:nvPr/>
        </p:nvSpPr>
        <p:spPr bwMode="auto">
          <a:xfrm>
            <a:off x="0" y="0"/>
            <a:ext cx="9144000" cy="461665"/>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lgn="r">
              <a:spcBef>
                <a:spcPct val="50000"/>
              </a:spcBef>
              <a:defRPr/>
            </a:pPr>
            <a:r>
              <a:rPr lang="ar-JO" sz="2400" dirty="0">
                <a:solidFill>
                  <a:srgbClr val="FAFD00"/>
                </a:solidFill>
                <a:latin typeface="Arial" panose="020B0604020202020204" pitchFamily="34" charset="0"/>
                <a:ea typeface="+mn-ea"/>
                <a:cs typeface="Arial" panose="020B0604020202020204" pitchFamily="34" charset="0"/>
              </a:rPr>
              <a:t>أحاول هنا أن أمنع أي شخص من قول الشيء الغبي الذي يقوله الناس عنه كثيراً:</a:t>
            </a:r>
            <a:endParaRPr lang="en-US" sz="2400" dirty="0">
              <a:solidFill>
                <a:srgbClr val="FAFD00"/>
              </a:solidFill>
              <a:latin typeface="Arial" panose="020B0604020202020204" pitchFamily="34" charset="0"/>
              <a:ea typeface="+mn-ea"/>
              <a:cs typeface="Arial" panose="020B0604020202020204" pitchFamily="34" charset="0"/>
            </a:endParaRPr>
          </a:p>
        </p:txBody>
      </p:sp>
      <p:sp>
        <p:nvSpPr>
          <p:cNvPr id="551950" name="Text Box 14"/>
          <p:cNvSpPr txBox="1">
            <a:spLocks noChangeArrowheads="1"/>
          </p:cNvSpPr>
          <p:nvPr/>
        </p:nvSpPr>
        <p:spPr bwMode="auto">
          <a:xfrm>
            <a:off x="0" y="843818"/>
            <a:ext cx="9144000" cy="830997"/>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a:defRPr/>
            </a:pPr>
            <a:r>
              <a:rPr lang="ar-JO" sz="2400" dirty="0">
                <a:solidFill>
                  <a:srgbClr val="FAFD00"/>
                </a:solidFill>
                <a:latin typeface="Arial" panose="020B0604020202020204" pitchFamily="34" charset="0"/>
                <a:cs typeface="Arial" panose="020B0604020202020204" pitchFamily="34" charset="0"/>
              </a:rPr>
              <a:t>                           إن الرجل الذي كان مجرد رجل وقال مثل هذه الأشياء التي قالها يسوع، لن يكون معلماً أخلاقياً عظيماً.</a:t>
            </a:r>
            <a:endParaRPr lang="en-US" dirty="0">
              <a:latin typeface="Arial" panose="020B0604020202020204" pitchFamily="34" charset="0"/>
              <a:cs typeface="Arial" panose="020B0604020202020204" pitchFamily="34" charset="0"/>
            </a:endParaRPr>
          </a:p>
        </p:txBody>
      </p:sp>
      <p:sp>
        <p:nvSpPr>
          <p:cNvPr id="180235" name="Text Box 15"/>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panose="020B0604020202020204" pitchFamily="34" charset="0"/>
              <a:cs typeface="Arial" panose="020B0604020202020204" pitchFamily="34" charset="0"/>
            </a:endParaRPr>
          </a:p>
        </p:txBody>
      </p:sp>
      <p:sp>
        <p:nvSpPr>
          <p:cNvPr id="180236" name="Text Box 1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51953" name="Rectangle 1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51956" name="Rectangle 20"/>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82</a:t>
            </a:r>
          </a:p>
        </p:txBody>
      </p:sp>
      <p:sp>
        <p:nvSpPr>
          <p:cNvPr id="180239" name="Text Box 22"/>
          <p:cNvSpPr txBox="1">
            <a:spLocks noChangeArrowheads="1"/>
          </p:cNvSpPr>
          <p:nvPr/>
        </p:nvSpPr>
        <p:spPr bwMode="auto">
          <a:xfrm>
            <a:off x="8583613" y="64563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7</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1949"/>
                                        </p:tgtEl>
                                        <p:attrNameLst>
                                          <p:attrName>style.visibility</p:attrName>
                                        </p:attrNameLst>
                                      </p:cBhvr>
                                      <p:to>
                                        <p:strVal val="visible"/>
                                      </p:to>
                                    </p:set>
                                    <p:animEffect transition="in" filter="fade">
                                      <p:cBhvr>
                                        <p:cTn id="7" dur="1000"/>
                                        <p:tgtEl>
                                          <p:spTgt spid="551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1941"/>
                                        </p:tgtEl>
                                        <p:attrNameLst>
                                          <p:attrName>style.visibility</p:attrName>
                                        </p:attrNameLst>
                                      </p:cBhvr>
                                      <p:to>
                                        <p:strVal val="visible"/>
                                      </p:to>
                                    </p:set>
                                    <p:animEffect transition="in" filter="fade">
                                      <p:cBhvr>
                                        <p:cTn id="12" dur="1000"/>
                                        <p:tgtEl>
                                          <p:spTgt spid="5519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1945"/>
                                        </p:tgtEl>
                                        <p:attrNameLst>
                                          <p:attrName>style.visibility</p:attrName>
                                        </p:attrNameLst>
                                      </p:cBhvr>
                                      <p:to>
                                        <p:strVal val="visible"/>
                                      </p:to>
                                    </p:set>
                                    <p:animEffect transition="in" filter="fade">
                                      <p:cBhvr>
                                        <p:cTn id="17" dur="1000"/>
                                        <p:tgtEl>
                                          <p:spTgt spid="551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1950"/>
                                        </p:tgtEl>
                                        <p:attrNameLst>
                                          <p:attrName>style.visibility</p:attrName>
                                        </p:attrNameLst>
                                      </p:cBhvr>
                                      <p:to>
                                        <p:strVal val="visible"/>
                                      </p:to>
                                    </p:set>
                                    <p:animEffect transition="in" filter="fade">
                                      <p:cBhvr>
                                        <p:cTn id="22" dur="1000"/>
                                        <p:tgtEl>
                                          <p:spTgt spid="5519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1946"/>
                                        </p:tgtEl>
                                        <p:attrNameLst>
                                          <p:attrName>style.visibility</p:attrName>
                                        </p:attrNameLst>
                                      </p:cBhvr>
                                      <p:to>
                                        <p:strVal val="visible"/>
                                      </p:to>
                                    </p:set>
                                    <p:animEffect transition="in" filter="fade">
                                      <p:cBhvr>
                                        <p:cTn id="27" dur="1000"/>
                                        <p:tgtEl>
                                          <p:spTgt spid="55194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1947"/>
                                        </p:tgtEl>
                                        <p:attrNameLst>
                                          <p:attrName>style.visibility</p:attrName>
                                        </p:attrNameLst>
                                      </p:cBhvr>
                                      <p:to>
                                        <p:strVal val="visible"/>
                                      </p:to>
                                    </p:set>
                                    <p:animEffect transition="in" filter="fade">
                                      <p:cBhvr>
                                        <p:cTn id="32" dur="1000"/>
                                        <p:tgtEl>
                                          <p:spTgt spid="55194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1948"/>
                                        </p:tgtEl>
                                        <p:attrNameLst>
                                          <p:attrName>style.visibility</p:attrName>
                                        </p:attrNameLst>
                                      </p:cBhvr>
                                      <p:to>
                                        <p:strVal val="visible"/>
                                      </p:to>
                                    </p:set>
                                    <p:animEffect transition="in" filter="fade">
                                      <p:cBhvr>
                                        <p:cTn id="37" dur="1000"/>
                                        <p:tgtEl>
                                          <p:spTgt spid="551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1" grpId="0" autoUpdateAnimBg="0"/>
      <p:bldP spid="551945" grpId="0" autoUpdateAnimBg="0"/>
      <p:bldP spid="551946" grpId="0" autoUpdateAnimBg="0"/>
      <p:bldP spid="551947" grpId="0" autoUpdateAnimBg="0"/>
      <p:bldP spid="551948" grpId="0" autoUpdateAnimBg="0"/>
      <p:bldP spid="551949" grpId="0" autoUpdateAnimBg="0"/>
      <p:bldP spid="551950"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6902450" y="1857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b="0"/>
          </a:p>
        </p:txBody>
      </p:sp>
      <p:sp>
        <p:nvSpPr>
          <p:cNvPr id="182274" name="Text Box 3"/>
          <p:cNvSpPr txBox="1">
            <a:spLocks noChangeArrowheads="1"/>
          </p:cNvSpPr>
          <p:nvPr/>
        </p:nvSpPr>
        <p:spPr bwMode="auto">
          <a:xfrm>
            <a:off x="8294688" y="1190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9588" name="Rectangle 4"/>
          <p:cNvSpPr>
            <a:spLocks noChangeArrowheads="1"/>
          </p:cNvSpPr>
          <p:nvPr/>
        </p:nvSpPr>
        <p:spPr bwMode="auto">
          <a:xfrm>
            <a:off x="661736" y="1163638"/>
            <a:ext cx="8109201" cy="501419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ar-JO" sz="8000" dirty="0">
                <a:solidFill>
                  <a:srgbClr val="FAFD00"/>
                </a:solidFill>
                <a:latin typeface="Arial" panose="020B0604020202020204" pitchFamily="34" charset="0"/>
                <a:cs typeface="Arial" panose="020B0604020202020204" pitchFamily="34" charset="0"/>
              </a:rPr>
              <a:t>إذن مرة أخرى، </a:t>
            </a:r>
          </a:p>
          <a:p>
            <a:pPr algn="ctr">
              <a:defRPr/>
            </a:pPr>
            <a:r>
              <a:rPr lang="ar-JO" sz="8000" dirty="0">
                <a:solidFill>
                  <a:srgbClr val="FAFD00"/>
                </a:solidFill>
                <a:latin typeface="Arial" panose="020B0604020202020204" pitchFamily="34" charset="0"/>
                <a:cs typeface="Arial" panose="020B0604020202020204" pitchFamily="34" charset="0"/>
              </a:rPr>
              <a:t>السؤال:</a:t>
            </a:r>
          </a:p>
          <a:p>
            <a:pPr algn="ctr">
              <a:defRPr/>
            </a:pPr>
            <a:r>
              <a:rPr lang="ar-JO" sz="8000" dirty="0">
                <a:solidFill>
                  <a:srgbClr val="FAFD00"/>
                </a:solidFill>
                <a:latin typeface="Arial" panose="020B0604020202020204" pitchFamily="34" charset="0"/>
                <a:cs typeface="Arial" panose="020B0604020202020204" pitchFamily="34" charset="0"/>
              </a:rPr>
              <a:t> ماذا تفعل مع يسوع هذا؟</a:t>
            </a:r>
            <a:endParaRPr lang="en-US" sz="6000" dirty="0">
              <a:solidFill>
                <a:srgbClr val="FAFD00"/>
              </a:solidFill>
              <a:latin typeface="Arial" panose="020B0604020202020204" pitchFamily="34" charset="0"/>
              <a:cs typeface="Arial" panose="020B0604020202020204" pitchFamily="34" charset="0"/>
            </a:endParaRPr>
          </a:p>
        </p:txBody>
      </p:sp>
      <p:sp>
        <p:nvSpPr>
          <p:cNvPr id="182276" name="Text Box 5"/>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8227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rPr>
              <a:t> </a:t>
            </a:r>
          </a:p>
        </p:txBody>
      </p:sp>
      <p:sp>
        <p:nvSpPr>
          <p:cNvPr id="579591"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rPr>
              <a:t>  </a:t>
            </a:r>
            <a:endParaRPr lang="en-US" sz="1400" dirty="0">
              <a:effectLst>
                <a:outerShdw blurRad="38100" dist="38100" dir="2700000" algn="tl">
                  <a:srgbClr val="000000"/>
                </a:outerShdw>
              </a:effectLst>
            </a:endParaRPr>
          </a:p>
        </p:txBody>
      </p:sp>
      <p:sp>
        <p:nvSpPr>
          <p:cNvPr id="579594"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83</a:t>
            </a:r>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2"/>
          <p:cNvPicPr>
            <a:picLocks noChangeAspect="1" noChangeArrowheads="1"/>
          </p:cNvPicPr>
          <p:nvPr/>
        </p:nvPicPr>
        <p:blipFill>
          <a:blip r:embed="rId3">
            <a:lum contrast="12000"/>
          </a:blip>
          <a:srcRect/>
          <a:stretch>
            <a:fillRect/>
          </a:stretch>
        </p:blipFill>
        <p:spPr bwMode="auto">
          <a:xfrm>
            <a:off x="146050" y="219075"/>
            <a:ext cx="2541588" cy="1984375"/>
          </a:xfrm>
          <a:prstGeom prst="rect">
            <a:avLst/>
          </a:prstGeom>
          <a:noFill/>
          <a:effectLst>
            <a:outerShdw blurRad="63500" dist="38099" dir="2700000" algn="ctr" rotWithShape="0">
              <a:schemeClr val="bg2">
                <a:alpha val="74998"/>
              </a:schemeClr>
            </a:outerShdw>
          </a:effectLst>
        </p:spPr>
      </p:pic>
      <p:sp>
        <p:nvSpPr>
          <p:cNvPr id="524291" name="Oval 3"/>
          <p:cNvSpPr>
            <a:spLocks noChangeArrowheads="1"/>
          </p:cNvSpPr>
          <p:nvPr/>
        </p:nvSpPr>
        <p:spPr bwMode="auto">
          <a:xfrm>
            <a:off x="666750" y="228600"/>
            <a:ext cx="939800" cy="939800"/>
          </a:xfrm>
          <a:prstGeom prst="ellipse">
            <a:avLst/>
          </a:prstGeom>
          <a:noFill/>
          <a:ln w="76200">
            <a:solidFill>
              <a:srgbClr val="FFEC14"/>
            </a:solidFill>
            <a:round/>
            <a:headEnd/>
            <a:tailEnd/>
          </a:ln>
          <a:effectLst>
            <a:outerShdw blurRad="63500" dist="53882" dir="2700000" algn="ctr" rotWithShape="0">
              <a:schemeClr val="bg2">
                <a:alpha val="74998"/>
              </a:schemeClr>
            </a:outerShdw>
          </a:effectLst>
        </p:spPr>
        <p:txBody>
          <a:bodyPr wrap="none" anchor="ctr"/>
          <a:lstStyle/>
          <a:p>
            <a:pPr algn="ctr">
              <a:defRPr/>
            </a:pPr>
            <a:endParaRPr lang="en-US" sz="2400" dirty="0">
              <a:solidFill>
                <a:srgbClr val="FFEC14"/>
              </a:solidFill>
              <a:latin typeface="Arial" panose="020B0604020202020204" pitchFamily="34" charset="0"/>
              <a:ea typeface="+mn-ea"/>
              <a:cs typeface="Arial" panose="020B0604020202020204" pitchFamily="34" charset="0"/>
            </a:endParaRPr>
          </a:p>
        </p:txBody>
      </p:sp>
      <p:sp>
        <p:nvSpPr>
          <p:cNvPr id="524293" name="Text Box 5"/>
          <p:cNvSpPr txBox="1">
            <a:spLocks noChangeArrowheads="1"/>
          </p:cNvSpPr>
          <p:nvPr/>
        </p:nvSpPr>
        <p:spPr bwMode="auto">
          <a:xfrm>
            <a:off x="401638" y="2312830"/>
            <a:ext cx="7696847" cy="3046988"/>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en-US"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 •</a:t>
            </a:r>
            <a:r>
              <a:rPr lang="ar-JO"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فكرة اسمها </a:t>
            </a:r>
            <a:r>
              <a:rPr lang="ar-JO" sz="2400" dirty="0">
                <a:solidFill>
                  <a:srgbClr val="99CCFF"/>
                </a:solidFill>
                <a:effectLst>
                  <a:outerShdw blurRad="50800" dist="76200" dir="2700000" algn="tl" rotWithShape="0">
                    <a:srgbClr val="000000"/>
                  </a:outerShdw>
                </a:effectLst>
                <a:latin typeface="Arial" panose="020B0604020202020204" pitchFamily="34" charset="0"/>
                <a:cs typeface="Arial" panose="020B0604020202020204" pitchFamily="34" charset="0"/>
              </a:rPr>
              <a:t>ملف الكتاب المقدس </a:t>
            </a:r>
            <a:endParaRPr lang="en-US" sz="2400" dirty="0">
              <a:solidFill>
                <a:srgbClr val="99CCFF"/>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a:p>
            <a:pPr algn="r" rtl="1">
              <a:spcBef>
                <a:spcPct val="50000"/>
              </a:spcBef>
              <a:defRPr/>
            </a:pPr>
            <a:r>
              <a:rPr lang="en-US"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a:t>
            </a:r>
            <a:r>
              <a:rPr lang="ar-JO"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 </a:t>
            </a:r>
            <a:r>
              <a:rPr lang="ar-JO" sz="2400" dirty="0">
                <a:solidFill>
                  <a:srgbClr val="99CCFF"/>
                </a:solidFill>
                <a:effectLst>
                  <a:outerShdw blurRad="50800" dist="76200" dir="2700000" algn="tl" rotWithShape="0">
                    <a:srgbClr val="000000"/>
                  </a:outerShdw>
                </a:effectLst>
                <a:latin typeface="Arial" panose="020B0604020202020204" pitchFamily="34" charset="0"/>
                <a:cs typeface="Arial" panose="020B0604020202020204" pitchFamily="34" charset="0"/>
              </a:rPr>
              <a:t>المفتاح الرئيسي </a:t>
            </a:r>
            <a:r>
              <a:rPr lang="ar-JO"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لفتح ملف الكتاب المقدس ... </a:t>
            </a:r>
            <a:r>
              <a:rPr lang="en-US"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C  7  S  J</a:t>
            </a:r>
          </a:p>
          <a:p>
            <a:pPr algn="r" rtl="1">
              <a:spcBef>
                <a:spcPct val="50000"/>
              </a:spcBef>
              <a:defRPr/>
            </a:pPr>
            <a:r>
              <a:rPr lang="en-US"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 •</a:t>
            </a:r>
            <a:r>
              <a:rPr lang="ar-JO" sz="2400" dirty="0">
                <a:solidFill>
                  <a:srgbClr val="99CCFF"/>
                </a:solidFill>
                <a:effectLst>
                  <a:outerShdw blurRad="50800" dist="76200" dir="2700000" algn="tl" rotWithShape="0">
                    <a:srgbClr val="000000"/>
                  </a:outerShdw>
                </a:effectLst>
                <a:latin typeface="Arial" panose="020B0604020202020204" pitchFamily="34" charset="0"/>
                <a:cs typeface="Arial" panose="020B0604020202020204" pitchFamily="34" charset="0"/>
              </a:rPr>
              <a:t>خارطة عقلية </a:t>
            </a:r>
            <a:r>
              <a:rPr lang="ar-JO"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تحدد الأحداث الكتابية الرئيسية</a:t>
            </a:r>
            <a:endParaRPr lang="en-US"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a:p>
            <a:pPr algn="r" rtl="1">
              <a:spcBef>
                <a:spcPct val="50000"/>
              </a:spcBef>
              <a:defRPr/>
            </a:pPr>
            <a:r>
              <a:rPr lang="en-US"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a:t>
            </a:r>
            <a:r>
              <a:rPr lang="ar-JO"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 جوهر قصة الكتاب المقدس: </a:t>
            </a:r>
            <a:r>
              <a:rPr lang="ar-JO" sz="2400" dirty="0">
                <a:solidFill>
                  <a:srgbClr val="99CCFF"/>
                </a:solidFill>
                <a:effectLst>
                  <a:outerShdw blurRad="50800" dist="76200" dir="2700000" algn="tl" rotWithShape="0">
                    <a:srgbClr val="000000"/>
                  </a:outerShdw>
                </a:effectLst>
                <a:latin typeface="Arial" panose="020B0604020202020204" pitchFamily="34" charset="0"/>
                <a:cs typeface="Arial" panose="020B0604020202020204" pitchFamily="34" charset="0"/>
              </a:rPr>
              <a:t>التسلسل الزمني السريع</a:t>
            </a:r>
          </a:p>
          <a:p>
            <a:pPr algn="r" rtl="1">
              <a:spcBef>
                <a:spcPct val="50000"/>
              </a:spcBef>
              <a:defRPr/>
            </a:pPr>
            <a:r>
              <a:rPr lang="en-US"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a:t>
            </a:r>
            <a:r>
              <a:rPr lang="ar-JO"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 </a:t>
            </a:r>
            <a:r>
              <a:rPr lang="ar-JO" sz="2400" dirty="0">
                <a:solidFill>
                  <a:srgbClr val="1EAFCC"/>
                </a:solidFill>
                <a:effectLst>
                  <a:outerShdw blurRad="50800" dist="76200" dir="2700000" algn="tl" rotWithShape="0">
                    <a:srgbClr val="000000"/>
                  </a:outerShdw>
                </a:effectLst>
                <a:latin typeface="Arial" panose="020B0604020202020204" pitchFamily="34" charset="0"/>
                <a:cs typeface="Arial" panose="020B0604020202020204" pitchFamily="34" charset="0"/>
              </a:rPr>
              <a:t>الأسس الإبراهيمية </a:t>
            </a:r>
            <a:r>
              <a:rPr lang="ar-JO"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للكتاب المقدس تؤدي مباشرة إلى خدمة الرب يسوع المسيح</a:t>
            </a:r>
            <a:endParaRPr lang="en-US" sz="2400"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524294" name="AutoShape 6"/>
          <p:cNvSpPr>
            <a:spLocks noChangeArrowheads="1"/>
          </p:cNvSpPr>
          <p:nvPr/>
        </p:nvSpPr>
        <p:spPr bwMode="auto">
          <a:xfrm>
            <a:off x="427038" y="2205350"/>
            <a:ext cx="8248650" cy="3219450"/>
          </a:xfrm>
          <a:prstGeom prst="roundRect">
            <a:avLst>
              <a:gd name="adj" fmla="val 16667"/>
            </a:avLst>
          </a:prstGeom>
          <a:noFill/>
          <a:ln w="76200">
            <a:solidFill>
              <a:srgbClr val="1FCC16"/>
            </a:solidFill>
            <a:round/>
            <a:headEnd/>
            <a:tailEnd/>
          </a:ln>
          <a:effectLst>
            <a:outerShdw blurRad="63500" dist="81320" dir="3080412" algn="ctr" rotWithShape="0">
              <a:schemeClr val="bg2">
                <a:alpha val="74998"/>
              </a:schemeClr>
            </a:outerShdw>
          </a:effectLst>
        </p:spPr>
        <p:txBody>
          <a:bodyPr wrap="none" anchor="ctr"/>
          <a:lstStyle/>
          <a:p>
            <a:pPr>
              <a:defRPr/>
            </a:pPr>
            <a:endParaRPr lang="en-US"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184325" name="Text Box 8"/>
          <p:cNvSpPr txBox="1">
            <a:spLocks noChangeArrowheads="1"/>
          </p:cNvSpPr>
          <p:nvPr/>
        </p:nvSpPr>
        <p:spPr bwMode="auto">
          <a:xfrm>
            <a:off x="8653463" y="5264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dirty="0">
              <a:solidFill>
                <a:srgbClr val="FFA27C"/>
              </a:solidFill>
              <a:latin typeface="Arial" panose="020B0604020202020204" pitchFamily="34" charset="0"/>
              <a:cs typeface="Arial" panose="020B0604020202020204" pitchFamily="34" charset="0"/>
            </a:endParaRPr>
          </a:p>
        </p:txBody>
      </p:sp>
      <p:sp>
        <p:nvSpPr>
          <p:cNvPr id="184326" name="Text Box 9"/>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524298" name="Rectangle 10"/>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524301" name="Rectangle 13"/>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latin typeface="Arial" panose="020B0604020202020204" pitchFamily="34" charset="0"/>
                <a:cs typeface="Arial" panose="020B0604020202020204" pitchFamily="34" charset="0"/>
              </a:rPr>
              <a:t>84</a:t>
            </a:r>
          </a:p>
        </p:txBody>
      </p:sp>
      <p:sp>
        <p:nvSpPr>
          <p:cNvPr id="184329" name="Text Box 15"/>
          <p:cNvSpPr txBox="1">
            <a:spLocks noChangeArrowheads="1"/>
          </p:cNvSpPr>
          <p:nvPr/>
        </p:nvSpPr>
        <p:spPr bwMode="auto">
          <a:xfrm>
            <a:off x="8585200"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JO" dirty="0">
                <a:solidFill>
                  <a:srgbClr val="FFFFFF"/>
                </a:solidFill>
                <a:latin typeface="Arial" panose="020B0604020202020204" pitchFamily="34" charset="0"/>
                <a:cs typeface="Arial" panose="020B0604020202020204" pitchFamily="34" charset="0"/>
              </a:rPr>
              <a:t>1</a:t>
            </a:r>
            <a:endParaRPr lang="en-US" dirty="0">
              <a:solidFill>
                <a:srgbClr val="FFFFFF"/>
              </a:solidFill>
              <a:latin typeface="Arial" panose="020B0604020202020204" pitchFamily="34" charset="0"/>
              <a:cs typeface="Arial" panose="020B0604020202020204" pitchFamily="34" charset="0"/>
            </a:endParaRPr>
          </a:p>
        </p:txBody>
      </p:sp>
      <p:sp>
        <p:nvSpPr>
          <p:cNvPr id="524304" name="Text Box 16"/>
          <p:cNvSpPr txBox="1">
            <a:spLocks noChangeArrowheads="1"/>
          </p:cNvSpPr>
          <p:nvPr/>
        </p:nvSpPr>
        <p:spPr bwMode="auto">
          <a:xfrm>
            <a:off x="2720975" y="358775"/>
            <a:ext cx="6418263" cy="147732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JO" sz="3600" dirty="0">
                <a:solidFill>
                  <a:srgbClr val="FFFFFF"/>
                </a:solidFill>
                <a:latin typeface="Arial" panose="020B0604020202020204" pitchFamily="34" charset="0"/>
                <a:cs typeface="Arial" panose="020B0604020202020204" pitchFamily="34" charset="0"/>
              </a:rPr>
              <a:t>لحد الآن في الكتاب المقدس... بشكل</a:t>
            </a:r>
          </a:p>
          <a:p>
            <a:pPr algn="r" rtl="1">
              <a:spcBef>
                <a:spcPct val="50000"/>
              </a:spcBef>
              <a:defRPr/>
            </a:pPr>
            <a:r>
              <a:rPr lang="ar-JO" sz="3600" dirty="0">
                <a:solidFill>
                  <a:srgbClr val="FFFFFF"/>
                </a:solidFill>
                <a:latin typeface="Arial" panose="020B0604020202020204" pitchFamily="34" charset="0"/>
                <a:cs typeface="Arial" panose="020B0604020202020204" pitchFamily="34" charset="0"/>
              </a:rPr>
              <a:t>          أساسي، تمتلك في فكرك...</a:t>
            </a:r>
            <a:endParaRPr lang="en-US" sz="3600"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524291"/>
                                        </p:tgtEl>
                                        <p:attrNameLst>
                                          <p:attrName>style.visibility</p:attrName>
                                        </p:attrNameLst>
                                      </p:cBhvr>
                                      <p:to>
                                        <p:strVal val="visible"/>
                                      </p:to>
                                    </p:set>
                                    <p:anim calcmode="lin" valueType="num">
                                      <p:cBhvr>
                                        <p:cTn id="7" dur="500" fill="hold"/>
                                        <p:tgtEl>
                                          <p:spTgt spid="524291"/>
                                        </p:tgtEl>
                                        <p:attrNameLst>
                                          <p:attrName>ppt_w</p:attrName>
                                        </p:attrNameLst>
                                      </p:cBhvr>
                                      <p:tavLst>
                                        <p:tav tm="0">
                                          <p:val>
                                            <p:strVal val="(6*min(max(#ppt_w*#ppt_h,.3),1)-7.4)/-.7*#ppt_w"/>
                                          </p:val>
                                        </p:tav>
                                        <p:tav tm="100000">
                                          <p:val>
                                            <p:strVal val="#ppt_w"/>
                                          </p:val>
                                        </p:tav>
                                      </p:tavLst>
                                    </p:anim>
                                    <p:anim calcmode="lin" valueType="num">
                                      <p:cBhvr>
                                        <p:cTn id="8" dur="500" fill="hold"/>
                                        <p:tgtEl>
                                          <p:spTgt spid="524291"/>
                                        </p:tgtEl>
                                        <p:attrNameLst>
                                          <p:attrName>ppt_h</p:attrName>
                                        </p:attrNameLst>
                                      </p:cBhvr>
                                      <p:tavLst>
                                        <p:tav tm="0">
                                          <p:val>
                                            <p:strVal val="(6*min(max(#ppt_w*#ppt_h,.3),1)-7.4)/-.7*#ppt_h"/>
                                          </p:val>
                                        </p:tav>
                                        <p:tav tm="100000">
                                          <p:val>
                                            <p:strVal val="#ppt_h"/>
                                          </p:val>
                                        </p:tav>
                                      </p:tavLst>
                                    </p:anim>
                                    <p:anim calcmode="lin" valueType="num">
                                      <p:cBhvr>
                                        <p:cTn id="9" dur="500" fill="hold"/>
                                        <p:tgtEl>
                                          <p:spTgt spid="524291"/>
                                        </p:tgtEl>
                                        <p:attrNameLst>
                                          <p:attrName>ppt_x</p:attrName>
                                        </p:attrNameLst>
                                      </p:cBhvr>
                                      <p:tavLst>
                                        <p:tav tm="0">
                                          <p:val>
                                            <p:fltVal val="0.5"/>
                                          </p:val>
                                        </p:tav>
                                        <p:tav tm="100000">
                                          <p:val>
                                            <p:strVal val="#ppt_x"/>
                                          </p:val>
                                        </p:tav>
                                      </p:tavLst>
                                    </p:anim>
                                    <p:anim calcmode="lin" valueType="num">
                                      <p:cBhvr>
                                        <p:cTn id="10" dur="500" fill="hold"/>
                                        <p:tgtEl>
                                          <p:spTgt spid="52429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524293">
                                            <p:txEl>
                                              <p:pRg st="0" end="0"/>
                                            </p:txEl>
                                          </p:spTgt>
                                        </p:tgtEl>
                                        <p:attrNameLst>
                                          <p:attrName>style.visibility</p:attrName>
                                        </p:attrNameLst>
                                      </p:cBhvr>
                                      <p:to>
                                        <p:strVal val="visible"/>
                                      </p:to>
                                    </p:set>
                                    <p:animEffect transition="in" filter="box(out)">
                                      <p:cBhvr>
                                        <p:cTn id="14" dur="500"/>
                                        <p:tgtEl>
                                          <p:spTgt spid="524293">
                                            <p:txEl>
                                              <p:pRg st="0" end="0"/>
                                            </p:txEl>
                                          </p:spTgt>
                                        </p:tgtEl>
                                      </p:cBhvr>
                                    </p:animEffect>
                                  </p:childTnLst>
                                </p:cTn>
                              </p:par>
                            </p:childTnLst>
                          </p:cTn>
                        </p:par>
                        <p:par>
                          <p:cTn id="15" fill="hold" nodeType="afterGroup">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524293">
                                            <p:txEl>
                                              <p:pRg st="1" end="1"/>
                                            </p:txEl>
                                          </p:spTgt>
                                        </p:tgtEl>
                                        <p:attrNameLst>
                                          <p:attrName>style.visibility</p:attrName>
                                        </p:attrNameLst>
                                      </p:cBhvr>
                                      <p:to>
                                        <p:strVal val="visible"/>
                                      </p:to>
                                    </p:set>
                                    <p:animEffect transition="in" filter="box(out)">
                                      <p:cBhvr>
                                        <p:cTn id="18" dur="500"/>
                                        <p:tgtEl>
                                          <p:spTgt spid="524293">
                                            <p:txEl>
                                              <p:pRg st="1" end="1"/>
                                            </p:txEl>
                                          </p:spTgt>
                                        </p:tgtEl>
                                      </p:cBhvr>
                                    </p:animEffect>
                                  </p:childTnLst>
                                </p:cTn>
                              </p:par>
                            </p:childTnLst>
                          </p:cTn>
                        </p:par>
                        <p:par>
                          <p:cTn id="19" fill="hold" nodeType="afterGroup">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524293">
                                            <p:txEl>
                                              <p:pRg st="2" end="2"/>
                                            </p:txEl>
                                          </p:spTgt>
                                        </p:tgtEl>
                                        <p:attrNameLst>
                                          <p:attrName>style.visibility</p:attrName>
                                        </p:attrNameLst>
                                      </p:cBhvr>
                                      <p:to>
                                        <p:strVal val="visible"/>
                                      </p:to>
                                    </p:set>
                                    <p:animEffect transition="in" filter="box(out)">
                                      <p:cBhvr>
                                        <p:cTn id="22" dur="500"/>
                                        <p:tgtEl>
                                          <p:spTgt spid="524293">
                                            <p:txEl>
                                              <p:pRg st="2" end="2"/>
                                            </p:txEl>
                                          </p:spTgt>
                                        </p:tgtEl>
                                      </p:cBhvr>
                                    </p:animEffect>
                                  </p:childTnLst>
                                </p:cTn>
                              </p:par>
                            </p:childTnLst>
                          </p:cTn>
                        </p:par>
                        <p:par>
                          <p:cTn id="23" fill="hold" nodeType="afterGroup">
                            <p:stCondLst>
                              <p:cond delay="2000"/>
                            </p:stCondLst>
                            <p:childTnLst>
                              <p:par>
                                <p:cTn id="24" presetID="4" presetClass="entr" presetSubtype="32" fill="hold" grpId="0" nodeType="afterEffect">
                                  <p:stCondLst>
                                    <p:cond delay="0"/>
                                  </p:stCondLst>
                                  <p:childTnLst>
                                    <p:set>
                                      <p:cBhvr>
                                        <p:cTn id="25" dur="1" fill="hold">
                                          <p:stCondLst>
                                            <p:cond delay="0"/>
                                          </p:stCondLst>
                                        </p:cTn>
                                        <p:tgtEl>
                                          <p:spTgt spid="524293">
                                            <p:txEl>
                                              <p:pRg st="3" end="3"/>
                                            </p:txEl>
                                          </p:spTgt>
                                        </p:tgtEl>
                                        <p:attrNameLst>
                                          <p:attrName>style.visibility</p:attrName>
                                        </p:attrNameLst>
                                      </p:cBhvr>
                                      <p:to>
                                        <p:strVal val="visible"/>
                                      </p:to>
                                    </p:set>
                                    <p:animEffect transition="in" filter="box(out)">
                                      <p:cBhvr>
                                        <p:cTn id="26" dur="500"/>
                                        <p:tgtEl>
                                          <p:spTgt spid="524293">
                                            <p:txEl>
                                              <p:pRg st="3" end="3"/>
                                            </p:txEl>
                                          </p:spTgt>
                                        </p:tgtEl>
                                      </p:cBhvr>
                                    </p:animEffect>
                                  </p:childTnLst>
                                </p:cTn>
                              </p:par>
                            </p:childTnLst>
                          </p:cTn>
                        </p:par>
                        <p:par>
                          <p:cTn id="27" fill="hold">
                            <p:stCondLst>
                              <p:cond delay="2500"/>
                            </p:stCondLst>
                            <p:childTnLst>
                              <p:par>
                                <p:cTn id="28" presetID="4" presetClass="entr" presetSubtype="32" fill="hold" grpId="0" nodeType="afterEffect">
                                  <p:stCondLst>
                                    <p:cond delay="0"/>
                                  </p:stCondLst>
                                  <p:childTnLst>
                                    <p:set>
                                      <p:cBhvr>
                                        <p:cTn id="29" dur="1" fill="hold">
                                          <p:stCondLst>
                                            <p:cond delay="0"/>
                                          </p:stCondLst>
                                        </p:cTn>
                                        <p:tgtEl>
                                          <p:spTgt spid="524293">
                                            <p:txEl>
                                              <p:pRg st="4" end="4"/>
                                            </p:txEl>
                                          </p:spTgt>
                                        </p:tgtEl>
                                        <p:attrNameLst>
                                          <p:attrName>style.visibility</p:attrName>
                                        </p:attrNameLst>
                                      </p:cBhvr>
                                      <p:to>
                                        <p:strVal val="visible"/>
                                      </p:to>
                                    </p:set>
                                    <p:animEffect transition="in" filter="box(out)">
                                      <p:cBhvr>
                                        <p:cTn id="30" dur="500"/>
                                        <p:tgtEl>
                                          <p:spTgt spid="52429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524294"/>
                                        </p:tgtEl>
                                        <p:attrNameLst>
                                          <p:attrName>style.visibility</p:attrName>
                                        </p:attrNameLst>
                                      </p:cBhvr>
                                      <p:to>
                                        <p:strVal val="visible"/>
                                      </p:to>
                                    </p:set>
                                    <p:anim calcmode="lin" valueType="num">
                                      <p:cBhvr>
                                        <p:cTn id="35" dur="2000" fill="hold"/>
                                        <p:tgtEl>
                                          <p:spTgt spid="524294"/>
                                        </p:tgtEl>
                                        <p:attrNameLst>
                                          <p:attrName>ppt_w</p:attrName>
                                        </p:attrNameLst>
                                      </p:cBhvr>
                                      <p:tavLst>
                                        <p:tav tm="0">
                                          <p:val>
                                            <p:fltVal val="0"/>
                                          </p:val>
                                        </p:tav>
                                        <p:tav tm="100000">
                                          <p:val>
                                            <p:strVal val="#ppt_w"/>
                                          </p:val>
                                        </p:tav>
                                      </p:tavLst>
                                    </p:anim>
                                    <p:anim calcmode="lin" valueType="num">
                                      <p:cBhvr>
                                        <p:cTn id="36" dur="2000" fill="hold"/>
                                        <p:tgtEl>
                                          <p:spTgt spid="5242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1" grpId="0" animBg="1" autoUpdateAnimBg="0"/>
      <p:bldP spid="524293" grpId="0" build="p" autoUpdateAnimBg="0" advAuto="0"/>
      <p:bldP spid="52429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CKGR~1">
            <a:extLst>
              <a:ext uri="{FF2B5EF4-FFF2-40B4-BE49-F238E27FC236}">
                <a16:creationId xmlns:a16="http://schemas.microsoft.com/office/drawing/2014/main" id="{FDBA379A-F931-2F65-6F63-25E31DA942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6037"/>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Box 11">
            <a:extLst>
              <a:ext uri="{FF2B5EF4-FFF2-40B4-BE49-F238E27FC236}">
                <a16:creationId xmlns:a16="http://schemas.microsoft.com/office/drawing/2014/main" id="{A68E2959-AA2E-E461-0A8B-FED44319CDC8}"/>
              </a:ext>
            </a:extLst>
          </p:cNvPr>
          <p:cNvSpPr txBox="1">
            <a:spLocks noChangeArrowheads="1"/>
          </p:cNvSpPr>
          <p:nvPr/>
        </p:nvSpPr>
        <p:spPr bwMode="auto">
          <a:xfrm rot="21121774">
            <a:off x="-1238926" y="1694957"/>
            <a:ext cx="9144000" cy="3046944"/>
          </a:xfrm>
          <a:prstGeom prst="rect">
            <a:avLst/>
          </a:prstGeom>
          <a:noFill/>
          <a:ln w="9525">
            <a:noFill/>
            <a:miter lim="800000"/>
            <a:headEnd/>
            <a:tailEnd/>
          </a:ln>
          <a:effectLst>
            <a:outerShdw dist="35921" dir="2700000" algn="ctr" rotWithShape="0">
              <a:srgbClr val="808080">
                <a:alpha val="74997"/>
              </a:srgbClr>
            </a:outerShdw>
          </a:effectLst>
        </p:spPr>
        <p:txBody>
          <a:bodyPr lIns="91397" tIns="45698" rIns="91397" bIns="45698">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r" rtl="1" eaLnBrk="1" hangingPunct="1">
              <a:defRPr/>
            </a:pPr>
            <a:r>
              <a:rPr lang="ar-JO" sz="9600"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الكتاب المقدس...</a:t>
            </a:r>
          </a:p>
          <a:p>
            <a:pPr algn="r" rtl="1" eaLnBrk="1" hangingPunct="1">
              <a:defRPr/>
            </a:pPr>
            <a:r>
              <a:rPr lang="ar-JO" sz="9600"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rPr>
              <a:t>بشكل أساسي</a:t>
            </a:r>
            <a:endParaRPr lang="en-US" sz="9600" dirty="0">
              <a:solidFill>
                <a:srgbClr val="FFFF00"/>
              </a:solidFill>
              <a:effectLst>
                <a:outerShdw blurRad="50800" dist="101600" dir="2700000" algn="tl" rotWithShape="0">
                  <a:srgbClr val="000000"/>
                </a:outerShdw>
              </a:effectLst>
              <a:latin typeface="Arial" panose="020B0604020202020204" pitchFamily="34" charset="0"/>
              <a:ea typeface="Accordance" panose="00000400000000000000" pitchFamily="2" charset="-78"/>
              <a:cs typeface="Arial" panose="020B0604020202020204" pitchFamily="34" charset="0"/>
            </a:endParaRPr>
          </a:p>
        </p:txBody>
      </p:sp>
      <p:sp>
        <p:nvSpPr>
          <p:cNvPr id="186371" name="Text Box 28"/>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rPr>
              <a:t>© </a:t>
            </a:r>
            <a:r>
              <a:rPr lang="en-US" sz="1000" dirty="0">
                <a:solidFill>
                  <a:srgbClr val="FFFFFF"/>
                </a:solidFill>
                <a:latin typeface="Arial" panose="020B0604020202020204" pitchFamily="34" charset="0"/>
              </a:rPr>
              <a:t>2006</a:t>
            </a:r>
            <a:r>
              <a:rPr lang="en-US" sz="900" dirty="0">
                <a:solidFill>
                  <a:srgbClr val="FFFFFF"/>
                </a:solidFill>
                <a:latin typeface="Arial" panose="020B0604020202020204" pitchFamily="34" charset="0"/>
              </a:rPr>
              <a:t> TBBMI</a:t>
            </a:r>
          </a:p>
        </p:txBody>
      </p:sp>
      <p:sp>
        <p:nvSpPr>
          <p:cNvPr id="244766"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85</a:t>
            </a:r>
          </a:p>
        </p:txBody>
      </p:sp>
      <p:sp>
        <p:nvSpPr>
          <p:cNvPr id="10" name="Rectangle 14"/>
          <p:cNvSpPr>
            <a:spLocks noChangeArrowheads="1"/>
          </p:cNvSpPr>
          <p:nvPr/>
        </p:nvSpPr>
        <p:spPr bwMode="auto">
          <a:xfrm>
            <a:off x="74644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الكتاب المقدس بشكل أساسي</a:t>
            </a:r>
            <a:r>
              <a:rPr lang="en-US" sz="2400"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 at BibleStudyDownloads.org</a:t>
            </a:r>
            <a:endParaRPr lang="en-US" sz="1000"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9331" name="Rectangle 1026"/>
          <p:cNvSpPr txBox="1">
            <a:spLocks noChangeArrowheads="1"/>
          </p:cNvSpPr>
          <p:nvPr/>
        </p:nvSpPr>
        <p:spPr bwMode="auto">
          <a:xfrm>
            <a:off x="-166255" y="66007"/>
            <a:ext cx="9144000"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أحصل على هذا العرض التقديمي مجانا</a:t>
            </a:r>
            <a:r>
              <a:rPr lang="ar-JO" sz="2800" dirty="0">
                <a:solidFill>
                  <a:srgbClr val="FFFFFF"/>
                </a:solidFill>
                <a:latin typeface="Accordance" panose="00000400000000000000" pitchFamily="2" charset="-78"/>
                <a:ea typeface="Accordance" panose="00000400000000000000" pitchFamily="2" charset="-78"/>
                <a:cs typeface="Accordance" panose="00000400000000000000" pitchFamily="2" charset="-78"/>
              </a:rPr>
              <a:t>ً</a:t>
            </a:r>
            <a:endParaRPr kumimoji="0" lang="en-US" sz="28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78182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ext Box 6"/>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rPr>
              <a:t> </a:t>
            </a:r>
          </a:p>
        </p:txBody>
      </p:sp>
      <p:sp>
        <p:nvSpPr>
          <p:cNvPr id="509959" name="Rectangle 7"/>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rPr>
              <a:t>  </a:t>
            </a:r>
            <a:endParaRPr lang="en-US" sz="1400" dirty="0">
              <a:effectLst>
                <a:outerShdw blurRad="38100" dist="38100" dir="2700000" algn="tl">
                  <a:srgbClr val="000000"/>
                </a:outerShdw>
              </a:effectLst>
            </a:endParaRPr>
          </a:p>
        </p:txBody>
      </p:sp>
      <p:sp>
        <p:nvSpPr>
          <p:cNvPr id="509962" name="Rectangle 1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81</a:t>
            </a:r>
          </a:p>
        </p:txBody>
      </p:sp>
      <p:sp>
        <p:nvSpPr>
          <p:cNvPr id="509964" name="Rectangle 12"/>
          <p:cNvSpPr>
            <a:spLocks noChangeArrowheads="1"/>
          </p:cNvSpPr>
          <p:nvPr/>
        </p:nvSpPr>
        <p:spPr bwMode="auto">
          <a:xfrm>
            <a:off x="0" y="0"/>
            <a:ext cx="9144000" cy="6858000"/>
          </a:xfrm>
          <a:prstGeom prst="rect">
            <a:avLst/>
          </a:prstGeom>
          <a:solidFill>
            <a:schemeClr val="bg2"/>
          </a:solidFill>
          <a:ln w="9525">
            <a:noFill/>
            <a:miter lim="800000"/>
            <a:headEnd/>
            <a:tailEnd/>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188421"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dirty="0">
                <a:solidFill>
                  <a:srgbClr val="FFFFFF"/>
                </a:solidFill>
                <a:latin typeface="Arial" panose="020B0604020202020204" pitchFamily="34" charset="0"/>
              </a:rPr>
              <a:t>©2006 TBBMI</a:t>
            </a:r>
          </a:p>
        </p:txBody>
      </p:sp>
      <p:sp>
        <p:nvSpPr>
          <p:cNvPr id="509966" name="Rectangle 14"/>
          <p:cNvSpPr>
            <a:spLocks noChangeArrowheads="1"/>
          </p:cNvSpPr>
          <p:nvPr/>
        </p:nvSpPr>
        <p:spPr bwMode="auto">
          <a:xfrm>
            <a:off x="74644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509969" name="Rectangle 17"/>
          <p:cNvSpPr>
            <a:spLocks noChangeArrowheads="1"/>
          </p:cNvSpPr>
          <p:nvPr/>
        </p:nvSpPr>
        <p:spPr bwMode="auto">
          <a:xfrm>
            <a:off x="8086725"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86</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ChangeArrowheads="1"/>
          </p:cNvSpPr>
          <p:nvPr/>
        </p:nvSpPr>
        <p:spPr bwMode="auto">
          <a:xfrm>
            <a:off x="4130675" y="38100"/>
            <a:ext cx="806450" cy="22860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674" name="Rectangle 3"/>
          <p:cNvSpPr>
            <a:spLocks noChangeArrowheads="1"/>
          </p:cNvSpPr>
          <p:nvPr/>
        </p:nvSpPr>
        <p:spPr bwMode="auto">
          <a:xfrm>
            <a:off x="2551113" y="1290638"/>
            <a:ext cx="47128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28675" name="Rectangle 4"/>
          <p:cNvSpPr>
            <a:spLocks noChangeArrowheads="1"/>
          </p:cNvSpPr>
          <p:nvPr/>
        </p:nvSpPr>
        <p:spPr bwMode="auto">
          <a:xfrm>
            <a:off x="28432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latin typeface="Arial" panose="020B0604020202020204" pitchFamily="34" charset="0"/>
                <a:cs typeface="Arial" panose="020B0604020202020204" pitchFamily="34" charset="0"/>
              </a:rPr>
              <a:t>       </a:t>
            </a:r>
          </a:p>
        </p:txBody>
      </p:sp>
      <p:sp>
        <p:nvSpPr>
          <p:cNvPr id="28676" name="Rectangle 5"/>
          <p:cNvSpPr>
            <a:spLocks noChangeArrowheads="1"/>
          </p:cNvSpPr>
          <p:nvPr/>
        </p:nvSpPr>
        <p:spPr bwMode="auto">
          <a:xfrm>
            <a:off x="3033713" y="1301750"/>
            <a:ext cx="38472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i="1">
                <a:latin typeface="Arial" panose="020B0604020202020204" pitchFamily="34" charset="0"/>
                <a:cs typeface="Arial" panose="020B0604020202020204" pitchFamily="34" charset="0"/>
              </a:rPr>
              <a:t>       </a:t>
            </a:r>
          </a:p>
        </p:txBody>
      </p:sp>
      <p:sp>
        <p:nvSpPr>
          <p:cNvPr id="28677" name="Rectangle 6"/>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i="1">
                <a:latin typeface="Arial" panose="020B0604020202020204" pitchFamily="34" charset="0"/>
                <a:cs typeface="Arial" panose="020B0604020202020204" pitchFamily="34" charset="0"/>
              </a:rPr>
              <a:t>                   </a:t>
            </a:r>
          </a:p>
        </p:txBody>
      </p:sp>
      <p:sp>
        <p:nvSpPr>
          <p:cNvPr id="28678" name="Rectangle 7"/>
          <p:cNvSpPr>
            <a:spLocks noChangeArrowheads="1"/>
          </p:cNvSpPr>
          <p:nvPr/>
        </p:nvSpPr>
        <p:spPr bwMode="auto">
          <a:xfrm>
            <a:off x="2551113" y="2071688"/>
            <a:ext cx="24686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648200" name="Rectangle 8"/>
          <p:cNvSpPr>
            <a:spLocks noChangeArrowheads="1"/>
          </p:cNvSpPr>
          <p:nvPr/>
        </p:nvSpPr>
        <p:spPr bwMode="auto">
          <a:xfrm>
            <a:off x="2806700" y="2566988"/>
            <a:ext cx="3497263"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Arial" panose="020B0604020202020204" pitchFamily="34" charset="0"/>
                <a:ea typeface="+mn-ea"/>
                <a:cs typeface="Arial" panose="020B0604020202020204" pitchFamily="34" charset="0"/>
              </a:rPr>
              <a:t> The First Table – </a:t>
            </a:r>
          </a:p>
          <a:p>
            <a:pPr algn="ctr">
              <a:defRPr/>
            </a:pPr>
            <a:r>
              <a:rPr lang="en-US" sz="2000" i="1">
                <a:solidFill>
                  <a:srgbClr val="000099"/>
                </a:solidFill>
                <a:latin typeface="Arial" panose="020B0604020202020204" pitchFamily="34" charset="0"/>
                <a:ea typeface="+mn-ea"/>
                <a:cs typeface="Arial" panose="020B0604020202020204" pitchFamily="34" charset="0"/>
              </a:rPr>
              <a:t>Duties to God (Verses 1-12)</a:t>
            </a:r>
          </a:p>
        </p:txBody>
      </p:sp>
      <p:sp>
        <p:nvSpPr>
          <p:cNvPr id="28680" name="Rectangle 9"/>
          <p:cNvSpPr>
            <a:spLocks noChangeArrowheads="1"/>
          </p:cNvSpPr>
          <p:nvPr/>
        </p:nvSpPr>
        <p:spPr bwMode="auto">
          <a:xfrm>
            <a:off x="2779713" y="2211388"/>
            <a:ext cx="37510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648202" name="Rectangle 10"/>
          <p:cNvSpPr>
            <a:spLocks noChangeArrowheads="1"/>
          </p:cNvSpPr>
          <p:nvPr/>
        </p:nvSpPr>
        <p:spPr bwMode="auto">
          <a:xfrm>
            <a:off x="2741613" y="3195638"/>
            <a:ext cx="3611562"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2000" i="1">
                <a:solidFill>
                  <a:srgbClr val="000099"/>
                </a:solidFill>
                <a:latin typeface="Arial" panose="020B0604020202020204" pitchFamily="34" charset="0"/>
                <a:ea typeface="+mn-ea"/>
                <a:cs typeface="Arial" panose="020B0604020202020204" pitchFamily="34" charset="0"/>
              </a:rPr>
              <a:t>  The Second Table – </a:t>
            </a:r>
          </a:p>
          <a:p>
            <a:pPr algn="ctr">
              <a:defRPr/>
            </a:pPr>
            <a:r>
              <a:rPr lang="en-US" sz="2000" i="1">
                <a:solidFill>
                  <a:srgbClr val="000099"/>
                </a:solidFill>
                <a:latin typeface="Arial" panose="020B0604020202020204" pitchFamily="34" charset="0"/>
                <a:ea typeface="+mn-ea"/>
                <a:cs typeface="Arial" panose="020B0604020202020204" pitchFamily="34" charset="0"/>
              </a:rPr>
              <a:t>Duties to Men (verses 13-17)</a:t>
            </a:r>
          </a:p>
        </p:txBody>
      </p:sp>
      <p:sp>
        <p:nvSpPr>
          <p:cNvPr id="28682" name="Rectangle 11"/>
          <p:cNvSpPr>
            <a:spLocks noChangeArrowheads="1"/>
          </p:cNvSpPr>
          <p:nvPr/>
        </p:nvSpPr>
        <p:spPr bwMode="auto">
          <a:xfrm>
            <a:off x="2551113" y="3582988"/>
            <a:ext cx="5674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648204" name="Rectangle 12"/>
          <p:cNvSpPr>
            <a:spLocks noChangeArrowheads="1"/>
          </p:cNvSpPr>
          <p:nvPr/>
        </p:nvSpPr>
        <p:spPr bwMode="auto">
          <a:xfrm>
            <a:off x="2393993" y="4346575"/>
            <a:ext cx="4357602"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en-US" sz="1900">
                <a:solidFill>
                  <a:srgbClr val="000099"/>
                </a:solidFill>
                <a:latin typeface="Arial" panose="020B0604020202020204" pitchFamily="34" charset="0"/>
                <a:cs typeface="Arial" panose="020B0604020202020204" pitchFamily="34" charset="0"/>
              </a:rPr>
              <a:t>CHAPTER 21-24: </a:t>
            </a:r>
          </a:p>
          <a:p>
            <a:pPr algn="ctr">
              <a:defRPr/>
            </a:pPr>
            <a:r>
              <a:rPr lang="en-US" sz="2500">
                <a:solidFill>
                  <a:srgbClr val="000099"/>
                </a:solidFill>
                <a:latin typeface="Arial" panose="020B0604020202020204" pitchFamily="34" charset="0"/>
                <a:cs typeface="Arial" panose="020B0604020202020204" pitchFamily="34" charset="0"/>
              </a:rPr>
              <a:t>THE SOCIAL ORDINANCES</a:t>
            </a:r>
            <a:endParaRPr lang="en-US" sz="1900">
              <a:solidFill>
                <a:srgbClr val="000099"/>
              </a:solidFill>
              <a:latin typeface="Arial" panose="020B0604020202020204" pitchFamily="34" charset="0"/>
              <a:cs typeface="Arial" panose="020B0604020202020204" pitchFamily="34" charset="0"/>
            </a:endParaRPr>
          </a:p>
        </p:txBody>
      </p:sp>
      <p:sp>
        <p:nvSpPr>
          <p:cNvPr id="648205" name="Rectangle 13"/>
          <p:cNvSpPr>
            <a:spLocks noChangeArrowheads="1"/>
          </p:cNvSpPr>
          <p:nvPr/>
        </p:nvSpPr>
        <p:spPr bwMode="auto">
          <a:xfrm>
            <a:off x="3329681" y="5286375"/>
            <a:ext cx="2483051"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ar-JO" sz="1900" dirty="0">
                <a:solidFill>
                  <a:schemeClr val="folHlink"/>
                </a:solidFill>
                <a:latin typeface="Arial" panose="020B0604020202020204" pitchFamily="34" charset="0"/>
                <a:cs typeface="Arial" panose="020B0604020202020204" pitchFamily="34" charset="0"/>
              </a:rPr>
              <a:t>الإصحاحات 25-31</a:t>
            </a:r>
            <a:endParaRPr lang="en-US" sz="1900" dirty="0">
              <a:solidFill>
                <a:schemeClr val="folHlink"/>
              </a:solidFill>
              <a:latin typeface="Arial" panose="020B0604020202020204" pitchFamily="34" charset="0"/>
              <a:cs typeface="Arial" panose="020B0604020202020204" pitchFamily="34" charset="0"/>
            </a:endParaRPr>
          </a:p>
          <a:p>
            <a:pPr algn="ctr">
              <a:defRPr/>
            </a:pPr>
            <a:r>
              <a:rPr lang="ar-JO" sz="2500" dirty="0">
                <a:latin typeface="Arial" panose="020B0604020202020204" pitchFamily="34" charset="0"/>
                <a:cs typeface="Arial" panose="020B0604020202020204" pitchFamily="34" charset="0"/>
              </a:rPr>
              <a:t>مراسيم خيمة الإجتماع</a:t>
            </a:r>
            <a:endParaRPr lang="en-US" sz="1900" dirty="0">
              <a:solidFill>
                <a:schemeClr val="folHlink"/>
              </a:solidFill>
              <a:latin typeface="Arial" panose="020B0604020202020204" pitchFamily="34" charset="0"/>
              <a:cs typeface="Arial" panose="020B0604020202020204" pitchFamily="34" charset="0"/>
            </a:endParaRPr>
          </a:p>
        </p:txBody>
      </p:sp>
      <p:sp>
        <p:nvSpPr>
          <p:cNvPr id="28685" name="Rectangle 14"/>
          <p:cNvSpPr>
            <a:spLocks noChangeArrowheads="1"/>
          </p:cNvSpPr>
          <p:nvPr/>
        </p:nvSpPr>
        <p:spPr bwMode="auto">
          <a:xfrm>
            <a:off x="2779713" y="5627688"/>
            <a:ext cx="4071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latin typeface="Arial" panose="020B0604020202020204" pitchFamily="34" charset="0"/>
                <a:cs typeface="Arial" panose="020B0604020202020204" pitchFamily="34" charset="0"/>
              </a:rPr>
              <a:t>       </a:t>
            </a:r>
          </a:p>
        </p:txBody>
      </p:sp>
      <p:sp>
        <p:nvSpPr>
          <p:cNvPr id="28686" name="Rectangle 15"/>
          <p:cNvSpPr>
            <a:spLocks noChangeArrowheads="1"/>
          </p:cNvSpPr>
          <p:nvPr/>
        </p:nvSpPr>
        <p:spPr bwMode="auto">
          <a:xfrm>
            <a:off x="3084513" y="674688"/>
            <a:ext cx="947374"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latin typeface="Arial" panose="020B0604020202020204" pitchFamily="34" charset="0"/>
                <a:cs typeface="Arial" panose="020B0604020202020204" pitchFamily="34" charset="0"/>
              </a:rPr>
              <a:t>         </a:t>
            </a:r>
          </a:p>
        </p:txBody>
      </p:sp>
      <p:sp>
        <p:nvSpPr>
          <p:cNvPr id="28687" name="Rectangle 16"/>
          <p:cNvSpPr>
            <a:spLocks noChangeArrowheads="1"/>
          </p:cNvSpPr>
          <p:nvPr/>
        </p:nvSpPr>
        <p:spPr bwMode="auto">
          <a:xfrm>
            <a:off x="3084513" y="1054100"/>
            <a:ext cx="399147"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latin typeface="Arial" panose="020B0604020202020204" pitchFamily="34" charset="0"/>
                <a:cs typeface="Arial" panose="020B0604020202020204" pitchFamily="34" charset="0"/>
              </a:rPr>
              <a:t>     </a:t>
            </a:r>
          </a:p>
        </p:txBody>
      </p:sp>
      <p:sp>
        <p:nvSpPr>
          <p:cNvPr id="28688" name="Rectangle 17"/>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100">
                <a:latin typeface="Arial" panose="020B0604020202020204" pitchFamily="34" charset="0"/>
                <a:cs typeface="Arial" panose="020B0604020202020204" pitchFamily="34" charset="0"/>
              </a:rPr>
              <a:t> </a:t>
            </a:r>
          </a:p>
        </p:txBody>
      </p:sp>
      <p:sp>
        <p:nvSpPr>
          <p:cNvPr id="648210" name="Rectangle 18"/>
          <p:cNvSpPr>
            <a:spLocks noChangeArrowheads="1"/>
          </p:cNvSpPr>
          <p:nvPr/>
        </p:nvSpPr>
        <p:spPr bwMode="auto">
          <a:xfrm>
            <a:off x="4587875" y="996950"/>
            <a:ext cx="1006475" cy="260350"/>
          </a:xfrm>
          <a:prstGeom prst="rect">
            <a:avLst/>
          </a:prstGeom>
          <a:noFill/>
          <a:ln w="12700">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648212" name="Rectangle 20"/>
          <p:cNvSpPr>
            <a:spLocks noChangeArrowheads="1"/>
          </p:cNvSpPr>
          <p:nvPr/>
        </p:nvSpPr>
        <p:spPr bwMode="auto">
          <a:xfrm>
            <a:off x="3440242" y="1008063"/>
            <a:ext cx="2271454"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ctr">
              <a:defRPr/>
            </a:pPr>
            <a:r>
              <a:rPr lang="ar-JO" sz="1900" dirty="0">
                <a:solidFill>
                  <a:srgbClr val="000099"/>
                </a:solidFill>
                <a:latin typeface="Arial" panose="020B0604020202020204" pitchFamily="34" charset="0"/>
                <a:cs typeface="Arial" panose="020B0604020202020204" pitchFamily="34" charset="0"/>
              </a:rPr>
              <a:t>سفر الخروج الإصحاح 20</a:t>
            </a:r>
            <a:endParaRPr lang="en-US" sz="1900" dirty="0">
              <a:solidFill>
                <a:srgbClr val="000099"/>
              </a:solidFill>
              <a:latin typeface="Arial" panose="020B0604020202020204" pitchFamily="34" charset="0"/>
              <a:cs typeface="Arial" panose="020B0604020202020204" pitchFamily="34" charset="0"/>
            </a:endParaRPr>
          </a:p>
          <a:p>
            <a:pPr algn="ctr">
              <a:defRPr/>
            </a:pPr>
            <a:r>
              <a:rPr lang="ar-JO" sz="2500" dirty="0">
                <a:solidFill>
                  <a:srgbClr val="000099"/>
                </a:solidFill>
                <a:latin typeface="Arial" panose="020B0604020202020204" pitchFamily="34" charset="0"/>
                <a:cs typeface="Arial" panose="020B0604020202020204" pitchFamily="34" charset="0"/>
              </a:rPr>
              <a:t>الوصايا العشر</a:t>
            </a:r>
            <a:endParaRPr lang="en-US" sz="1900" dirty="0">
              <a:solidFill>
                <a:srgbClr val="000099"/>
              </a:solidFill>
              <a:latin typeface="Arial" panose="020B0604020202020204" pitchFamily="34" charset="0"/>
              <a:cs typeface="Arial" panose="020B0604020202020204" pitchFamily="34" charset="0"/>
            </a:endParaRPr>
          </a:p>
        </p:txBody>
      </p:sp>
      <p:sp>
        <p:nvSpPr>
          <p:cNvPr id="648213" name="Text Box 21"/>
          <p:cNvSpPr txBox="1">
            <a:spLocks noChangeArrowheads="1"/>
          </p:cNvSpPr>
          <p:nvPr/>
        </p:nvSpPr>
        <p:spPr bwMode="auto">
          <a:xfrm>
            <a:off x="558800" y="1231900"/>
            <a:ext cx="1422400" cy="8239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altLang="ja-JP" sz="4800" b="0" dirty="0">
                <a:solidFill>
                  <a:srgbClr val="000099"/>
                </a:solidFill>
                <a:latin typeface="Arial" panose="020B0604020202020204" pitchFamily="34" charset="0"/>
                <a:cs typeface="Arial" panose="020B0604020202020204" pitchFamily="34" charset="0"/>
              </a:rPr>
              <a:t>"</a:t>
            </a:r>
            <a:r>
              <a:rPr lang="en-US" sz="4800" b="0" dirty="0">
                <a:solidFill>
                  <a:srgbClr val="000099"/>
                </a:solidFill>
                <a:latin typeface="Arial" panose="020B0604020202020204" pitchFamily="34" charset="0"/>
                <a:cs typeface="Arial" panose="020B0604020202020204" pitchFamily="34" charset="0"/>
              </a:rPr>
              <a:t>M</a:t>
            </a:r>
            <a:r>
              <a:rPr lang="en-US" altLang="ja-JP" sz="4800" b="0" dirty="0">
                <a:solidFill>
                  <a:srgbClr val="000099"/>
                </a:solidFill>
                <a:latin typeface="Arial" panose="020B0604020202020204" pitchFamily="34" charset="0"/>
                <a:cs typeface="Arial" panose="020B0604020202020204" pitchFamily="34" charset="0"/>
              </a:rPr>
              <a:t>"</a:t>
            </a:r>
            <a:endParaRPr lang="en-US" sz="4800" b="0" dirty="0">
              <a:solidFill>
                <a:srgbClr val="000099"/>
              </a:solidFill>
              <a:latin typeface="Arial" panose="020B0604020202020204" pitchFamily="34" charset="0"/>
              <a:cs typeface="Arial" panose="020B0604020202020204" pitchFamily="34" charset="0"/>
            </a:endParaRPr>
          </a:p>
        </p:txBody>
      </p:sp>
      <p:sp>
        <p:nvSpPr>
          <p:cNvPr id="648214" name="Text Box 22"/>
          <p:cNvSpPr txBox="1">
            <a:spLocks noChangeArrowheads="1"/>
          </p:cNvSpPr>
          <p:nvPr/>
        </p:nvSpPr>
        <p:spPr bwMode="auto">
          <a:xfrm>
            <a:off x="596900" y="4316413"/>
            <a:ext cx="1689100" cy="8239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altLang="ja-JP" sz="4800" b="0" dirty="0">
                <a:solidFill>
                  <a:srgbClr val="000099"/>
                </a:solidFill>
                <a:latin typeface="Arial" panose="020B0604020202020204" pitchFamily="34" charset="0"/>
                <a:cs typeface="Arial" panose="020B0604020202020204" pitchFamily="34" charset="0"/>
              </a:rPr>
              <a:t>ط</a:t>
            </a:r>
            <a:endParaRPr lang="en-US" sz="4800" b="0" dirty="0">
              <a:solidFill>
                <a:srgbClr val="000099"/>
              </a:solidFill>
              <a:latin typeface="Arial" panose="020B0604020202020204" pitchFamily="34" charset="0"/>
              <a:cs typeface="Arial" panose="020B0604020202020204" pitchFamily="34" charset="0"/>
            </a:endParaRPr>
          </a:p>
        </p:txBody>
      </p:sp>
      <p:sp>
        <p:nvSpPr>
          <p:cNvPr id="648215" name="Text Box 23"/>
          <p:cNvSpPr txBox="1">
            <a:spLocks noChangeArrowheads="1"/>
          </p:cNvSpPr>
          <p:nvPr/>
        </p:nvSpPr>
        <p:spPr bwMode="auto">
          <a:xfrm>
            <a:off x="508000" y="5065713"/>
            <a:ext cx="1765300" cy="10985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altLang="ja-JP" sz="6600" b="0" dirty="0">
                <a:solidFill>
                  <a:schemeClr val="folHlink"/>
                </a:solidFill>
                <a:latin typeface="Arial" panose="020B0604020202020204" pitchFamily="34" charset="0"/>
                <a:cs typeface="Arial" panose="020B0604020202020204" pitchFamily="34" charset="0"/>
              </a:rPr>
              <a:t>ط</a:t>
            </a:r>
            <a:endParaRPr lang="en-US" sz="6600" b="0" dirty="0">
              <a:solidFill>
                <a:schemeClr val="folHlink"/>
              </a:solidFill>
              <a:latin typeface="Arial" panose="020B0604020202020204" pitchFamily="34" charset="0"/>
              <a:cs typeface="Arial" panose="020B0604020202020204" pitchFamily="34" charset="0"/>
            </a:endParaRPr>
          </a:p>
        </p:txBody>
      </p:sp>
      <p:sp>
        <p:nvSpPr>
          <p:cNvPr id="648216" name="Text Box 24"/>
          <p:cNvSpPr txBox="1">
            <a:spLocks noChangeArrowheads="1"/>
          </p:cNvSpPr>
          <p:nvPr/>
        </p:nvSpPr>
        <p:spPr bwMode="auto">
          <a:xfrm>
            <a:off x="2425700" y="1778000"/>
            <a:ext cx="5029200" cy="51911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JO" altLang="ja-JP" sz="2800" dirty="0">
                <a:solidFill>
                  <a:srgbClr val="000099"/>
                </a:solidFill>
                <a:latin typeface="Arial" panose="020B0604020202020204" pitchFamily="34" charset="0"/>
                <a:cs typeface="Arial" panose="020B0604020202020204" pitchFamily="34" charset="0"/>
              </a:rPr>
              <a:t>الوصايا العشر</a:t>
            </a:r>
            <a:endParaRPr lang="en-US" sz="2800" dirty="0">
              <a:solidFill>
                <a:srgbClr val="000099"/>
              </a:solidFill>
              <a:latin typeface="Arial" panose="020B0604020202020204" pitchFamily="34" charset="0"/>
              <a:cs typeface="Arial" panose="020B0604020202020204" pitchFamily="34" charset="0"/>
            </a:endParaRPr>
          </a:p>
        </p:txBody>
      </p:sp>
      <p:grpSp>
        <p:nvGrpSpPr>
          <p:cNvPr id="2" name="Group 25"/>
          <p:cNvGrpSpPr>
            <a:grpSpLocks/>
          </p:cNvGrpSpPr>
          <p:nvPr/>
        </p:nvGrpSpPr>
        <p:grpSpPr bwMode="auto">
          <a:xfrm>
            <a:off x="1841500" y="2286000"/>
            <a:ext cx="1612900" cy="3786188"/>
            <a:chOff x="1160" y="1440"/>
            <a:chExt cx="1016" cy="2385"/>
          </a:xfrm>
        </p:grpSpPr>
        <p:sp>
          <p:nvSpPr>
            <p:cNvPr id="648218" name="Line 26"/>
            <p:cNvSpPr>
              <a:spLocks noChangeShapeType="1"/>
            </p:cNvSpPr>
            <p:nvPr/>
          </p:nvSpPr>
          <p:spPr bwMode="auto">
            <a:xfrm>
              <a:off x="1480" y="1449"/>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648219" name="Line 27"/>
            <p:cNvSpPr>
              <a:spLocks noChangeShapeType="1"/>
            </p:cNvSpPr>
            <p:nvPr/>
          </p:nvSpPr>
          <p:spPr bwMode="auto">
            <a:xfrm flipH="1">
              <a:off x="1160" y="1440"/>
              <a:ext cx="328" cy="2385"/>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648220" name="Line 28"/>
            <p:cNvSpPr>
              <a:spLocks noChangeShapeType="1"/>
            </p:cNvSpPr>
            <p:nvPr/>
          </p:nvSpPr>
          <p:spPr bwMode="auto">
            <a:xfrm>
              <a:off x="1168" y="3817"/>
              <a:ext cx="696" cy="0"/>
            </a:xfrm>
            <a:prstGeom prst="line">
              <a:avLst/>
            </a:prstGeom>
            <a:noFill/>
            <a:ln w="57150">
              <a:solidFill>
                <a:srgbClr val="E8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
        <p:nvSpPr>
          <p:cNvPr id="648221" name="Rectangle 29"/>
          <p:cNvSpPr>
            <a:spLocks noChangeArrowheads="1"/>
          </p:cNvSpPr>
          <p:nvPr/>
        </p:nvSpPr>
        <p:spPr bwMode="auto">
          <a:xfrm>
            <a:off x="2486025" y="2370138"/>
            <a:ext cx="5562600" cy="2903537"/>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Arial" panose="020B0604020202020204" pitchFamily="34" charset="0"/>
              <a:cs typeface="Arial" panose="020B0604020202020204" pitchFamily="34" charset="0"/>
            </a:endParaRPr>
          </a:p>
        </p:txBody>
      </p:sp>
      <p:sp>
        <p:nvSpPr>
          <p:cNvPr id="648222" name="Text Box 30"/>
          <p:cNvSpPr txBox="1">
            <a:spLocks noChangeArrowheads="1"/>
          </p:cNvSpPr>
          <p:nvPr/>
        </p:nvSpPr>
        <p:spPr bwMode="auto">
          <a:xfrm>
            <a:off x="209550" y="6175375"/>
            <a:ext cx="2341563" cy="457200"/>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ar-JO" sz="2400" dirty="0">
                <a:solidFill>
                  <a:schemeClr val="folHlink"/>
                </a:solidFill>
                <a:latin typeface="Arial" panose="020B0604020202020204" pitchFamily="34" charset="0"/>
                <a:ea typeface="+mn-ea"/>
                <a:cs typeface="Arial" panose="020B0604020202020204" pitchFamily="34" charset="0"/>
              </a:rPr>
              <a:t>طقسي</a:t>
            </a:r>
            <a:endParaRPr lang="en-US" sz="2400" dirty="0">
              <a:solidFill>
                <a:schemeClr val="folHlink"/>
              </a:solidFill>
              <a:latin typeface="Arial" panose="020B0604020202020204" pitchFamily="34" charset="0"/>
              <a:ea typeface="+mn-ea"/>
              <a:cs typeface="Arial" panose="020B0604020202020204" pitchFamily="34" charset="0"/>
            </a:endParaRPr>
          </a:p>
        </p:txBody>
      </p:sp>
      <p:grpSp>
        <p:nvGrpSpPr>
          <p:cNvPr id="28698" name="Group 31"/>
          <p:cNvGrpSpPr>
            <a:grpSpLocks/>
          </p:cNvGrpSpPr>
          <p:nvPr/>
        </p:nvGrpSpPr>
        <p:grpSpPr bwMode="auto">
          <a:xfrm>
            <a:off x="7127875" y="304800"/>
            <a:ext cx="1470025" cy="1638300"/>
            <a:chOff x="4490" y="192"/>
            <a:chExt cx="926" cy="1032"/>
          </a:xfrm>
        </p:grpSpPr>
        <p:sp>
          <p:nvSpPr>
            <p:cNvPr id="648224" name="Rectangle 32"/>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648225" name="Oval 33"/>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648226" name="Rectangle 34"/>
            <p:cNvSpPr>
              <a:spLocks noChangeArrowheads="1"/>
            </p:cNvSpPr>
            <p:nvPr/>
          </p:nvSpPr>
          <p:spPr bwMode="auto">
            <a:xfrm>
              <a:off x="4512"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648227" name="Rectangle 35"/>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648228" name="Oval 36"/>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648229" name="Rectangle 37"/>
            <p:cNvSpPr>
              <a:spLocks noChangeArrowheads="1"/>
            </p:cNvSpPr>
            <p:nvPr/>
          </p:nvSpPr>
          <p:spPr bwMode="auto">
            <a:xfrm>
              <a:off x="5000" y="520"/>
              <a:ext cx="392" cy="552"/>
            </a:xfrm>
            <a:prstGeom prst="rect">
              <a:avLst/>
            </a:prstGeom>
            <a:solidFill>
              <a:schemeClr val="accent1"/>
            </a:solidFill>
            <a:ln w="9525">
              <a:noFill/>
              <a:miter lim="800000"/>
              <a:headEnd/>
              <a:tailEnd/>
            </a:ln>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725" name="Rectangle 38"/>
            <p:cNvSpPr>
              <a:spLocks noChangeArrowheads="1"/>
            </p:cNvSpPr>
            <p:nvPr/>
          </p:nvSpPr>
          <p:spPr bwMode="auto">
            <a:xfrm>
              <a:off x="4978" y="356"/>
              <a:ext cx="438" cy="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6</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8</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9</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10</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8726" name="Rectangle 39"/>
            <p:cNvSpPr>
              <a:spLocks noChangeArrowheads="1"/>
            </p:cNvSpPr>
            <p:nvPr/>
          </p:nvSpPr>
          <p:spPr bwMode="auto">
            <a:xfrm>
              <a:off x="4490" y="348"/>
              <a:ext cx="438" cy="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3</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4</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5</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28699" name="Text Box 40"/>
          <p:cNvSpPr txBox="1">
            <a:spLocks noChangeArrowheads="1"/>
          </p:cNvSpPr>
          <p:nvPr/>
        </p:nvSpPr>
        <p:spPr bwMode="auto">
          <a:xfrm>
            <a:off x="3155950" y="2905125"/>
            <a:ext cx="4405313"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b="0">
              <a:latin typeface="Arial" panose="020B0604020202020204" pitchFamily="34" charset="0"/>
              <a:cs typeface="Arial" panose="020B0604020202020204" pitchFamily="34" charset="0"/>
            </a:endParaRPr>
          </a:p>
          <a:p>
            <a:pPr>
              <a:spcBef>
                <a:spcPct val="50000"/>
              </a:spcBef>
            </a:pPr>
            <a:endParaRPr lang="en-US" b="0">
              <a:latin typeface="Arial" panose="020B0604020202020204" pitchFamily="34" charset="0"/>
              <a:cs typeface="Arial" panose="020B0604020202020204" pitchFamily="34" charset="0"/>
            </a:endParaRPr>
          </a:p>
          <a:p>
            <a:pPr>
              <a:spcBef>
                <a:spcPct val="50000"/>
              </a:spcBef>
            </a:pPr>
            <a:endParaRPr lang="en-US" b="0">
              <a:latin typeface="Arial" panose="020B0604020202020204" pitchFamily="34" charset="0"/>
              <a:cs typeface="Arial" panose="020B0604020202020204" pitchFamily="34" charset="0"/>
            </a:endParaRPr>
          </a:p>
        </p:txBody>
      </p:sp>
      <p:sp>
        <p:nvSpPr>
          <p:cNvPr id="648233" name="Text Box 41"/>
          <p:cNvSpPr txBox="1">
            <a:spLocks noChangeArrowheads="1"/>
          </p:cNvSpPr>
          <p:nvPr/>
        </p:nvSpPr>
        <p:spPr bwMode="auto">
          <a:xfrm>
            <a:off x="2932113" y="2589213"/>
            <a:ext cx="4657725"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latin typeface="Arial" panose="020B0604020202020204" pitchFamily="34" charset="0"/>
                <a:ea typeface="+mn-ea"/>
                <a:cs typeface="Arial" panose="020B0604020202020204" pitchFamily="34" charset="0"/>
              </a:rPr>
              <a:t>Special Ordinances</a:t>
            </a:r>
          </a:p>
        </p:txBody>
      </p:sp>
      <p:sp>
        <p:nvSpPr>
          <p:cNvPr id="648234" name="Text Box 42"/>
          <p:cNvSpPr txBox="1">
            <a:spLocks noChangeArrowheads="1"/>
          </p:cNvSpPr>
          <p:nvPr/>
        </p:nvSpPr>
        <p:spPr bwMode="auto">
          <a:xfrm>
            <a:off x="3278188" y="3436938"/>
            <a:ext cx="4770437"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latin typeface="Arial" panose="020B0604020202020204" pitchFamily="34" charset="0"/>
                <a:ea typeface="+mn-ea"/>
                <a:cs typeface="Arial" panose="020B0604020202020204" pitchFamily="34" charset="0"/>
              </a:rPr>
              <a:t>A System of Worship</a:t>
            </a:r>
          </a:p>
        </p:txBody>
      </p:sp>
      <p:sp>
        <p:nvSpPr>
          <p:cNvPr id="648235" name="Text Box 43"/>
          <p:cNvSpPr txBox="1">
            <a:spLocks noChangeArrowheads="1"/>
          </p:cNvSpPr>
          <p:nvPr/>
        </p:nvSpPr>
        <p:spPr bwMode="auto">
          <a:xfrm>
            <a:off x="3797300" y="4341813"/>
            <a:ext cx="3960813" cy="519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800">
                <a:solidFill>
                  <a:schemeClr val="folHlink"/>
                </a:solidFill>
                <a:latin typeface="Arial" panose="020B0604020202020204" pitchFamily="34" charset="0"/>
                <a:ea typeface="+mn-ea"/>
                <a:cs typeface="Arial" panose="020B0604020202020204" pitchFamily="34" charset="0"/>
              </a:rPr>
              <a:t>Guidelines for Living</a:t>
            </a:r>
          </a:p>
        </p:txBody>
      </p:sp>
      <p:sp>
        <p:nvSpPr>
          <p:cNvPr id="648236" name="Rectangle 44"/>
          <p:cNvSpPr>
            <a:spLocks noChangeArrowheads="1"/>
          </p:cNvSpPr>
          <p:nvPr/>
        </p:nvSpPr>
        <p:spPr bwMode="auto">
          <a:xfrm>
            <a:off x="2495550" y="2374900"/>
            <a:ext cx="5562600" cy="2903538"/>
          </a:xfrm>
          <a:prstGeom prst="rect">
            <a:avLst/>
          </a:prstGeom>
          <a:gradFill rotWithShape="0">
            <a:gsLst>
              <a:gs pos="0">
                <a:srgbClr val="000099"/>
              </a:gs>
              <a:gs pos="50000">
                <a:srgbClr val="000047"/>
              </a:gs>
              <a:gs pos="100000">
                <a:srgbClr val="000099"/>
              </a:gs>
            </a:gsLst>
            <a:lin ang="18900000" scaled="1"/>
          </a:gradFill>
          <a:ln w="76200">
            <a:solidFill>
              <a:srgbClr val="000066"/>
            </a:solidFill>
            <a:miter lim="800000"/>
            <a:headEnd/>
            <a:tailEnd/>
          </a:ln>
        </p:spPr>
        <p:txBody>
          <a:bodyPr wrap="none" anchor="ctr"/>
          <a:lstStyle/>
          <a:p>
            <a:pPr algn="ctr">
              <a:spcBef>
                <a:spcPct val="50000"/>
              </a:spcBef>
            </a:pPr>
            <a:endParaRPr lang="en-US">
              <a:solidFill>
                <a:schemeClr val="folHlink"/>
              </a:solidFill>
              <a:latin typeface="Arial" panose="020B0604020202020204" pitchFamily="34" charset="0"/>
              <a:cs typeface="Arial" panose="020B0604020202020204" pitchFamily="34" charset="0"/>
            </a:endParaRPr>
          </a:p>
        </p:txBody>
      </p:sp>
      <p:sp>
        <p:nvSpPr>
          <p:cNvPr id="648237" name="Text Box 45"/>
          <p:cNvSpPr txBox="1">
            <a:spLocks noChangeArrowheads="1"/>
          </p:cNvSpPr>
          <p:nvPr/>
        </p:nvSpPr>
        <p:spPr bwMode="auto">
          <a:xfrm>
            <a:off x="2692400" y="2419350"/>
            <a:ext cx="5245100" cy="369888"/>
          </a:xfrm>
          <a:prstGeom prst="rect">
            <a:avLst/>
          </a:prstGeom>
          <a:noFill/>
          <a:ln w="9525">
            <a:noFill/>
            <a:miter lim="800000"/>
            <a:headEnd/>
            <a:tailEnd/>
          </a:ln>
          <a:effectLst/>
        </p:spPr>
        <p:txBody>
          <a:bodyPr wrap="square">
            <a:spAutoFit/>
          </a:bodyPr>
          <a:lstStyle/>
          <a:p>
            <a:pPr algn="r">
              <a:spcBef>
                <a:spcPct val="50000"/>
              </a:spcBef>
              <a:defRPr/>
            </a:pPr>
            <a:r>
              <a:rPr lang="ar-JO"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إنه التابوت، المائدة والمنارة</a:t>
            </a:r>
            <a:endParaRPr lang="en-US"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48238" name="Text Box 46"/>
          <p:cNvSpPr txBox="1">
            <a:spLocks noChangeArrowheads="1"/>
          </p:cNvSpPr>
          <p:nvPr/>
        </p:nvSpPr>
        <p:spPr bwMode="auto">
          <a:xfrm>
            <a:off x="2800350" y="2800350"/>
            <a:ext cx="4870450" cy="369888"/>
          </a:xfrm>
          <a:prstGeom prst="rect">
            <a:avLst/>
          </a:prstGeom>
          <a:noFill/>
          <a:ln w="9525">
            <a:noFill/>
            <a:miter lim="800000"/>
            <a:headEnd/>
            <a:tailEnd/>
          </a:ln>
          <a:effectLst/>
        </p:spPr>
        <p:txBody>
          <a:bodyPr wrap="square">
            <a:spAutoFit/>
          </a:bodyPr>
          <a:lstStyle/>
          <a:p>
            <a:pPr algn="r" rtl="1">
              <a:spcBef>
                <a:spcPct val="50000"/>
              </a:spcBef>
              <a:defRPr/>
            </a:pPr>
            <a:r>
              <a:rPr lang="ar-JO"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إنه التصميم العام</a:t>
            </a:r>
            <a:endParaRPr lang="en-US"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48239" name="Text Box 47"/>
          <p:cNvSpPr txBox="1">
            <a:spLocks noChangeArrowheads="1"/>
          </p:cNvSpPr>
          <p:nvPr/>
        </p:nvSpPr>
        <p:spPr bwMode="auto">
          <a:xfrm>
            <a:off x="2921000" y="3167063"/>
            <a:ext cx="4533900" cy="369887"/>
          </a:xfrm>
          <a:prstGeom prst="rect">
            <a:avLst/>
          </a:prstGeom>
          <a:noFill/>
          <a:ln w="9525">
            <a:noFill/>
            <a:miter lim="800000"/>
            <a:headEnd/>
            <a:tailEnd/>
          </a:ln>
          <a:effectLst/>
        </p:spPr>
        <p:txBody>
          <a:bodyPr wrap="square">
            <a:spAutoFit/>
          </a:bodyPr>
          <a:lstStyle/>
          <a:p>
            <a:pPr algn="r" rtl="1">
              <a:spcBef>
                <a:spcPct val="50000"/>
              </a:spcBef>
              <a:defRPr/>
            </a:pPr>
            <a:r>
              <a:rPr lang="ar-JO"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المذبح النحاسي والساحة</a:t>
            </a:r>
            <a:endParaRPr lang="en-US"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48240" name="Text Box 48"/>
          <p:cNvSpPr txBox="1">
            <a:spLocks noChangeArrowheads="1"/>
          </p:cNvSpPr>
          <p:nvPr/>
        </p:nvSpPr>
        <p:spPr bwMode="auto">
          <a:xfrm>
            <a:off x="3132137" y="3576638"/>
            <a:ext cx="4110037" cy="369887"/>
          </a:xfrm>
          <a:prstGeom prst="rect">
            <a:avLst/>
          </a:prstGeom>
          <a:noFill/>
          <a:ln w="9525">
            <a:noFill/>
            <a:miter lim="800000"/>
            <a:headEnd/>
            <a:tailEnd/>
          </a:ln>
          <a:effectLst/>
        </p:spPr>
        <p:txBody>
          <a:bodyPr wrap="square">
            <a:spAutoFit/>
          </a:bodyPr>
          <a:lstStyle/>
          <a:p>
            <a:pPr algn="r" rtl="1">
              <a:spcBef>
                <a:spcPct val="50000"/>
              </a:spcBef>
              <a:defRPr/>
            </a:pPr>
            <a:r>
              <a:rPr lang="ar-JO"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إنه الكهنوت</a:t>
            </a:r>
            <a:endParaRPr lang="en-US"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48241" name="Text Box 49"/>
          <p:cNvSpPr txBox="1">
            <a:spLocks noChangeArrowheads="1"/>
          </p:cNvSpPr>
          <p:nvPr/>
        </p:nvSpPr>
        <p:spPr bwMode="auto">
          <a:xfrm>
            <a:off x="3303588" y="4003675"/>
            <a:ext cx="3711532" cy="369888"/>
          </a:xfrm>
          <a:prstGeom prst="rect">
            <a:avLst/>
          </a:prstGeom>
          <a:noFill/>
          <a:ln w="9525">
            <a:noFill/>
            <a:miter lim="800000"/>
            <a:headEnd/>
            <a:tailEnd/>
          </a:ln>
          <a:effectLst/>
        </p:spPr>
        <p:txBody>
          <a:bodyPr wrap="square">
            <a:spAutoFit/>
          </a:bodyPr>
          <a:lstStyle/>
          <a:p>
            <a:pPr algn="r" rtl="1">
              <a:spcBef>
                <a:spcPct val="50000"/>
              </a:spcBef>
              <a:defRPr/>
            </a:pPr>
            <a:r>
              <a:rPr lang="ar-JO"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تكريس الكهنوت</a:t>
            </a:r>
            <a:endParaRPr lang="en-US"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48242" name="Text Box 50"/>
          <p:cNvSpPr txBox="1">
            <a:spLocks noChangeArrowheads="1"/>
          </p:cNvSpPr>
          <p:nvPr/>
        </p:nvSpPr>
        <p:spPr bwMode="auto">
          <a:xfrm>
            <a:off x="3533775" y="4410075"/>
            <a:ext cx="3227345" cy="369888"/>
          </a:xfrm>
          <a:prstGeom prst="rect">
            <a:avLst/>
          </a:prstGeom>
          <a:noFill/>
          <a:ln w="9525">
            <a:noFill/>
            <a:miter lim="800000"/>
            <a:headEnd/>
            <a:tailEnd/>
          </a:ln>
          <a:effectLst/>
        </p:spPr>
        <p:txBody>
          <a:bodyPr wrap="square">
            <a:spAutoFit/>
          </a:bodyPr>
          <a:lstStyle/>
          <a:p>
            <a:pPr algn="r" rtl="1">
              <a:spcBef>
                <a:spcPct val="50000"/>
              </a:spcBef>
              <a:defRPr/>
            </a:pPr>
            <a:r>
              <a:rPr lang="ar-JO"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مذبح البخور والعابدين</a:t>
            </a:r>
            <a:endParaRPr lang="en-US"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648243" name="Text Box 51"/>
          <p:cNvSpPr txBox="1">
            <a:spLocks noChangeArrowheads="1"/>
          </p:cNvSpPr>
          <p:nvPr/>
        </p:nvSpPr>
        <p:spPr bwMode="auto">
          <a:xfrm>
            <a:off x="3686175" y="4873625"/>
            <a:ext cx="2780886" cy="369888"/>
          </a:xfrm>
          <a:prstGeom prst="rect">
            <a:avLst/>
          </a:prstGeom>
          <a:noFill/>
          <a:ln w="9525">
            <a:noFill/>
            <a:miter lim="800000"/>
            <a:headEnd/>
            <a:tailEnd/>
          </a:ln>
          <a:effectLst/>
        </p:spPr>
        <p:txBody>
          <a:bodyPr wrap="square">
            <a:spAutoFit/>
          </a:bodyPr>
          <a:lstStyle/>
          <a:p>
            <a:pPr algn="r" rtl="1">
              <a:spcBef>
                <a:spcPct val="50000"/>
              </a:spcBef>
              <a:defRPr/>
            </a:pPr>
            <a:r>
              <a:rPr lang="ar-JO"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الصناع والسبت</a:t>
            </a:r>
            <a:endParaRPr lang="en-US" sz="1800" dirty="0">
              <a:solidFill>
                <a:schemeClr val="folHlink"/>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28711" name="Text Box 52"/>
          <p:cNvSpPr txBox="1">
            <a:spLocks noChangeArrowheads="1"/>
          </p:cNvSpPr>
          <p:nvPr/>
        </p:nvSpPr>
        <p:spPr bwMode="auto">
          <a:xfrm>
            <a:off x="8764588"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latin typeface="Arial" panose="020B0604020202020204" pitchFamily="34" charset="0"/>
              <a:cs typeface="Arial" panose="020B0604020202020204" pitchFamily="34" charset="0"/>
            </a:endParaRPr>
          </a:p>
        </p:txBody>
      </p:sp>
      <p:sp>
        <p:nvSpPr>
          <p:cNvPr id="648245" name="Oval 53"/>
          <p:cNvSpPr>
            <a:spLocks noChangeArrowheads="1"/>
          </p:cNvSpPr>
          <p:nvPr/>
        </p:nvSpPr>
        <p:spPr bwMode="auto">
          <a:xfrm>
            <a:off x="3186875" y="5546725"/>
            <a:ext cx="1862203" cy="501650"/>
          </a:xfrm>
          <a:prstGeom prst="ellips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28713" name="Text Box 54"/>
          <p:cNvSpPr txBox="1">
            <a:spLocks noChangeArrowheads="1"/>
          </p:cNvSpPr>
          <p:nvPr/>
        </p:nvSpPr>
        <p:spPr bwMode="auto">
          <a:xfrm>
            <a:off x="542925" y="6526213"/>
            <a:ext cx="2190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dirty="0">
                <a:solidFill>
                  <a:srgbClr val="FFFFFF"/>
                </a:solidFill>
                <a:latin typeface="Arial" panose="020B0604020202020204" pitchFamily="34" charset="0"/>
                <a:cs typeface="Arial" panose="020B0604020202020204" pitchFamily="34" charset="0"/>
              </a:rPr>
              <a:t> </a:t>
            </a:r>
          </a:p>
        </p:txBody>
      </p:sp>
      <p:sp>
        <p:nvSpPr>
          <p:cNvPr id="648247" name="Rectangle 55"/>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algn="ctr">
              <a:defRPr/>
            </a:pPr>
            <a:r>
              <a:rPr lang="en-US" sz="1400" dirty="0">
                <a:effectLst>
                  <a:outerShdw blurRad="38100" dist="38100" dir="2700000" algn="tl">
                    <a:srgbClr val="000000"/>
                  </a:outerShdw>
                </a:effectLst>
                <a:latin typeface="Arial" panose="020B0604020202020204" pitchFamily="34" charset="0"/>
                <a:cs typeface="Arial" panose="020B0604020202020204" pitchFamily="34" charset="0"/>
              </a:rPr>
              <a:t>  </a:t>
            </a:r>
          </a:p>
        </p:txBody>
      </p:sp>
      <p:sp>
        <p:nvSpPr>
          <p:cNvPr id="648248" name="Rectangle 56"/>
          <p:cNvSpPr>
            <a:spLocks noChangeArrowheads="1"/>
          </p:cNvSpPr>
          <p:nvPr/>
        </p:nvSpPr>
        <p:spPr bwMode="auto">
          <a:xfrm>
            <a:off x="8098485" y="6523752"/>
            <a:ext cx="325730" cy="246221"/>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Arial" panose="020B0604020202020204" pitchFamily="34" charset="0"/>
                <a:cs typeface="Arial" panose="020B0604020202020204" pitchFamily="34" charset="0"/>
              </a:rPr>
              <a:t>08</a:t>
            </a:r>
          </a:p>
        </p:txBody>
      </p:sp>
      <p:sp>
        <p:nvSpPr>
          <p:cNvPr id="28716" name="Text Box 57"/>
          <p:cNvSpPr txBox="1">
            <a:spLocks noChangeArrowheads="1"/>
          </p:cNvSpPr>
          <p:nvPr/>
        </p:nvSpPr>
        <p:spPr bwMode="auto">
          <a:xfrm>
            <a:off x="8537128" y="6458536"/>
            <a:ext cx="40094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latin typeface="Arial" panose="020B0604020202020204" pitchFamily="34" charset="0"/>
                <a:cs typeface="Arial" panose="020B0604020202020204" pitchFamily="34" charset="0"/>
              </a:rPr>
              <a:t>11</a:t>
            </a:r>
          </a:p>
        </p:txBody>
      </p:sp>
      <p:pic>
        <p:nvPicPr>
          <p:cNvPr id="648250" name="Picture 58" descr="The Tabernacle at Timna, bb n032300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442913" y="174625"/>
            <a:ext cx="2808287" cy="1919288"/>
          </a:xfrm>
          <a:prstGeom prst="rect">
            <a:avLst/>
          </a:prstGeom>
          <a:noFill/>
          <a:ln w="76200">
            <a:solidFill>
              <a:srgbClr val="EF1F1D"/>
            </a:solidFill>
            <a:miter lim="800000"/>
            <a:headEnd/>
            <a:tailEnd/>
          </a:ln>
          <a:effectLst>
            <a:outerShdw blurRad="63500" dist="89803" dir="2700000" algn="ctr" rotWithShape="0">
              <a:schemeClr val="bg2">
                <a:alpha val="74998"/>
              </a:schemeClr>
            </a:outerShdw>
          </a:effectLst>
        </p:spPr>
      </p:pic>
      <p:sp>
        <p:nvSpPr>
          <p:cNvPr id="648211" name="Rectangle 19"/>
          <p:cNvSpPr>
            <a:spLocks noChangeArrowheads="1"/>
          </p:cNvSpPr>
          <p:nvPr/>
        </p:nvSpPr>
        <p:spPr bwMode="auto">
          <a:xfrm>
            <a:off x="1660525" y="393700"/>
            <a:ext cx="5795963" cy="582613"/>
          </a:xfrm>
          <a:prstGeom prst="rect">
            <a:avLst/>
          </a:prstGeom>
          <a:noFill/>
          <a:ln w="12700">
            <a:noFill/>
            <a:miter lim="800000"/>
            <a:headEnd/>
            <a:tailEnd/>
          </a:ln>
          <a:effectLst/>
        </p:spPr>
        <p:txBody>
          <a:bodyPr lIns="90487" tIns="44450" rIns="90487" bIns="44450">
            <a:spAutoFit/>
          </a:bodyPr>
          <a:lstStyle/>
          <a:p>
            <a:pPr algn="ctr">
              <a:defRPr/>
            </a:pPr>
            <a:r>
              <a:rPr lang="ar-JO" altLang="ja-JP" sz="3200" dirty="0">
                <a:solidFill>
                  <a:schemeClr val="folHlink"/>
                </a:solidFill>
                <a:effectLst>
                  <a:outerShdw blurRad="50800" dist="88900" dir="2700000" algn="tl" rotWithShape="0">
                    <a:srgbClr val="000000"/>
                  </a:outerShdw>
                </a:effectLst>
                <a:latin typeface="Arial" panose="020B0604020202020204" pitchFamily="34" charset="0"/>
                <a:cs typeface="Arial" panose="020B0604020202020204" pitchFamily="34" charset="0"/>
              </a:rPr>
              <a:t>العهد الموسوي</a:t>
            </a:r>
            <a:endParaRPr lang="en-US" sz="3200" dirty="0">
              <a:solidFill>
                <a:schemeClr val="folHlink"/>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48215"/>
                                        </p:tgtEl>
                                        <p:attrNameLst>
                                          <p:attrName>style.visibility</p:attrName>
                                        </p:attrNameLst>
                                      </p:cBhvr>
                                      <p:to>
                                        <p:strVal val="visible"/>
                                      </p:to>
                                    </p:set>
                                    <p:anim calcmode="lin" valueType="num">
                                      <p:cBhvr>
                                        <p:cTn id="7" dur="500" fill="hold"/>
                                        <p:tgtEl>
                                          <p:spTgt spid="648215"/>
                                        </p:tgtEl>
                                        <p:attrNameLst>
                                          <p:attrName>ppt_w</p:attrName>
                                        </p:attrNameLst>
                                      </p:cBhvr>
                                      <p:tavLst>
                                        <p:tav tm="0">
                                          <p:val>
                                            <p:fltVal val="0"/>
                                          </p:val>
                                        </p:tav>
                                        <p:tav tm="100000">
                                          <p:val>
                                            <p:strVal val="#ppt_w"/>
                                          </p:val>
                                        </p:tav>
                                      </p:tavLst>
                                    </p:anim>
                                    <p:anim calcmode="lin" valueType="num">
                                      <p:cBhvr>
                                        <p:cTn id="8" dur="500" fill="hold"/>
                                        <p:tgtEl>
                                          <p:spTgt spid="648215"/>
                                        </p:tgtEl>
                                        <p:attrNameLst>
                                          <p:attrName>ppt_h</p:attrName>
                                        </p:attrNameLst>
                                      </p:cBhvr>
                                      <p:tavLst>
                                        <p:tav tm="0">
                                          <p:val>
                                            <p:fltVal val="0"/>
                                          </p:val>
                                        </p:tav>
                                        <p:tav tm="100000">
                                          <p:val>
                                            <p:strVal val="#ppt_h"/>
                                          </p:val>
                                        </p:tav>
                                      </p:tavLst>
                                    </p:anim>
                                    <p:anim calcmode="lin" valueType="num">
                                      <p:cBhvr>
                                        <p:cTn id="9" dur="500" fill="hold"/>
                                        <p:tgtEl>
                                          <p:spTgt spid="648215"/>
                                        </p:tgtEl>
                                        <p:attrNameLst>
                                          <p:attrName>ppt_x</p:attrName>
                                        </p:attrNameLst>
                                      </p:cBhvr>
                                      <p:tavLst>
                                        <p:tav tm="0">
                                          <p:val>
                                            <p:fltVal val="0.5"/>
                                          </p:val>
                                        </p:tav>
                                        <p:tav tm="100000">
                                          <p:val>
                                            <p:strVal val="#ppt_x"/>
                                          </p:val>
                                        </p:tav>
                                      </p:tavLst>
                                    </p:anim>
                                    <p:anim calcmode="lin" valueType="num">
                                      <p:cBhvr>
                                        <p:cTn id="10" dur="500" fill="hold"/>
                                        <p:tgtEl>
                                          <p:spTgt spid="64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48222"/>
                                        </p:tgtEl>
                                        <p:attrNameLst>
                                          <p:attrName>style.visibility</p:attrName>
                                        </p:attrNameLst>
                                      </p:cBhvr>
                                      <p:to>
                                        <p:strVal val="visible"/>
                                      </p:to>
                                    </p:set>
                                    <p:anim calcmode="lin" valueType="num">
                                      <p:cBhvr>
                                        <p:cTn id="14" dur="500" fill="hold"/>
                                        <p:tgtEl>
                                          <p:spTgt spid="648222"/>
                                        </p:tgtEl>
                                        <p:attrNameLst>
                                          <p:attrName>ppt_w</p:attrName>
                                        </p:attrNameLst>
                                      </p:cBhvr>
                                      <p:tavLst>
                                        <p:tav tm="0">
                                          <p:val>
                                            <p:strVal val="(6*min(max(#ppt_w*#ppt_h,.3),1)-7.4)/-.7*#ppt_w"/>
                                          </p:val>
                                        </p:tav>
                                        <p:tav tm="100000">
                                          <p:val>
                                            <p:strVal val="#ppt_w"/>
                                          </p:val>
                                        </p:tav>
                                      </p:tavLst>
                                    </p:anim>
                                    <p:anim calcmode="lin" valueType="num">
                                      <p:cBhvr>
                                        <p:cTn id="15" dur="500" fill="hold"/>
                                        <p:tgtEl>
                                          <p:spTgt spid="648222"/>
                                        </p:tgtEl>
                                        <p:attrNameLst>
                                          <p:attrName>ppt_h</p:attrName>
                                        </p:attrNameLst>
                                      </p:cBhvr>
                                      <p:tavLst>
                                        <p:tav tm="0">
                                          <p:val>
                                            <p:strVal val="(6*min(max(#ppt_w*#ppt_h,.3),1)-7.4)/-.7*#ppt_h"/>
                                          </p:val>
                                        </p:tav>
                                        <p:tav tm="100000">
                                          <p:val>
                                            <p:strVal val="#ppt_h"/>
                                          </p:val>
                                        </p:tav>
                                      </p:tavLst>
                                    </p:anim>
                                    <p:anim calcmode="lin" valueType="num">
                                      <p:cBhvr>
                                        <p:cTn id="16" dur="500" fill="hold"/>
                                        <p:tgtEl>
                                          <p:spTgt spid="648222"/>
                                        </p:tgtEl>
                                        <p:attrNameLst>
                                          <p:attrName>ppt_x</p:attrName>
                                        </p:attrNameLst>
                                      </p:cBhvr>
                                      <p:tavLst>
                                        <p:tav tm="0">
                                          <p:val>
                                            <p:fltVal val="0.5"/>
                                          </p:val>
                                        </p:tav>
                                        <p:tav tm="100000">
                                          <p:val>
                                            <p:strVal val="#ppt_x"/>
                                          </p:val>
                                        </p:tav>
                                      </p:tavLst>
                                    </p:anim>
                                    <p:anim calcmode="lin" valueType="num">
                                      <p:cBhvr>
                                        <p:cTn id="17" dur="500" fill="hold"/>
                                        <p:tgtEl>
                                          <p:spTgt spid="648222"/>
                                        </p:tgtEl>
                                        <p:attrNameLst>
                                          <p:attrName>ppt_y</p:attrName>
                                        </p:attrNameLst>
                                      </p:cBhvr>
                                      <p:tavLst>
                                        <p:tav tm="0">
                                          <p:val>
                                            <p:strVal val="1+(6*min(max(#ppt_w*#ppt_h,.3),1)-7.4)/-.7*#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648205"/>
                                        </p:tgtEl>
                                        <p:attrNameLst>
                                          <p:attrName>style.visibility</p:attrName>
                                        </p:attrNameLst>
                                      </p:cBhvr>
                                      <p:to>
                                        <p:strVal val="visible"/>
                                      </p:to>
                                    </p:set>
                                    <p:anim calcmode="lin" valueType="num">
                                      <p:cBhvr>
                                        <p:cTn id="22" dur="500" fill="hold"/>
                                        <p:tgtEl>
                                          <p:spTgt spid="648205"/>
                                        </p:tgtEl>
                                        <p:attrNameLst>
                                          <p:attrName>ppt_w</p:attrName>
                                        </p:attrNameLst>
                                      </p:cBhvr>
                                      <p:tavLst>
                                        <p:tav tm="0">
                                          <p:val>
                                            <p:fltVal val="0"/>
                                          </p:val>
                                        </p:tav>
                                        <p:tav tm="100000">
                                          <p:val>
                                            <p:strVal val="#ppt_w"/>
                                          </p:val>
                                        </p:tav>
                                      </p:tavLst>
                                    </p:anim>
                                    <p:anim calcmode="lin" valueType="num">
                                      <p:cBhvr>
                                        <p:cTn id="23" dur="500" fill="hold"/>
                                        <p:tgtEl>
                                          <p:spTgt spid="648205"/>
                                        </p:tgtEl>
                                        <p:attrNameLst>
                                          <p:attrName>ppt_h</p:attrName>
                                        </p:attrNameLst>
                                      </p:cBhvr>
                                      <p:tavLst>
                                        <p:tav tm="0">
                                          <p:val>
                                            <p:fltVal val="0"/>
                                          </p:val>
                                        </p:tav>
                                        <p:tav tm="100000">
                                          <p:val>
                                            <p:strVal val="#ppt_h"/>
                                          </p:val>
                                        </p:tav>
                                      </p:tavLst>
                                    </p:anim>
                                    <p:anim calcmode="lin" valueType="num">
                                      <p:cBhvr>
                                        <p:cTn id="24" dur="500" fill="hold"/>
                                        <p:tgtEl>
                                          <p:spTgt spid="648205"/>
                                        </p:tgtEl>
                                        <p:attrNameLst>
                                          <p:attrName>ppt_x</p:attrName>
                                        </p:attrNameLst>
                                      </p:cBhvr>
                                      <p:tavLst>
                                        <p:tav tm="0">
                                          <p:val>
                                            <p:fltVal val="0.5"/>
                                          </p:val>
                                        </p:tav>
                                        <p:tav tm="100000">
                                          <p:val>
                                            <p:strVal val="#ppt_x"/>
                                          </p:val>
                                        </p:tav>
                                      </p:tavLst>
                                    </p:anim>
                                    <p:anim calcmode="lin" valueType="num">
                                      <p:cBhvr>
                                        <p:cTn id="25" dur="500" fill="hold"/>
                                        <p:tgtEl>
                                          <p:spTgt spid="64820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500"/>
                            </p:stCondLst>
                            <p:childTnLst>
                              <p:par>
                                <p:cTn id="27" presetID="23" presetClass="entr" presetSubtype="528" fill="hold" grpId="0" nodeType="afterEffect">
                                  <p:stCondLst>
                                    <p:cond delay="0"/>
                                  </p:stCondLst>
                                  <p:childTnLst>
                                    <p:set>
                                      <p:cBhvr>
                                        <p:cTn id="28" dur="1" fill="hold">
                                          <p:stCondLst>
                                            <p:cond delay="0"/>
                                          </p:stCondLst>
                                        </p:cTn>
                                        <p:tgtEl>
                                          <p:spTgt spid="648245"/>
                                        </p:tgtEl>
                                        <p:attrNameLst>
                                          <p:attrName>style.visibility</p:attrName>
                                        </p:attrNameLst>
                                      </p:cBhvr>
                                      <p:to>
                                        <p:strVal val="visible"/>
                                      </p:to>
                                    </p:set>
                                    <p:anim calcmode="lin" valueType="num">
                                      <p:cBhvr>
                                        <p:cTn id="29" dur="500" fill="hold"/>
                                        <p:tgtEl>
                                          <p:spTgt spid="648245"/>
                                        </p:tgtEl>
                                        <p:attrNameLst>
                                          <p:attrName>ppt_w</p:attrName>
                                        </p:attrNameLst>
                                      </p:cBhvr>
                                      <p:tavLst>
                                        <p:tav tm="0">
                                          <p:val>
                                            <p:fltVal val="0"/>
                                          </p:val>
                                        </p:tav>
                                        <p:tav tm="100000">
                                          <p:val>
                                            <p:strVal val="#ppt_w"/>
                                          </p:val>
                                        </p:tav>
                                      </p:tavLst>
                                    </p:anim>
                                    <p:anim calcmode="lin" valueType="num">
                                      <p:cBhvr>
                                        <p:cTn id="30" dur="500" fill="hold"/>
                                        <p:tgtEl>
                                          <p:spTgt spid="648245"/>
                                        </p:tgtEl>
                                        <p:attrNameLst>
                                          <p:attrName>ppt_h</p:attrName>
                                        </p:attrNameLst>
                                      </p:cBhvr>
                                      <p:tavLst>
                                        <p:tav tm="0">
                                          <p:val>
                                            <p:fltVal val="0"/>
                                          </p:val>
                                        </p:tav>
                                        <p:tav tm="100000">
                                          <p:val>
                                            <p:strVal val="#ppt_h"/>
                                          </p:val>
                                        </p:tav>
                                      </p:tavLst>
                                    </p:anim>
                                    <p:anim calcmode="lin" valueType="num">
                                      <p:cBhvr>
                                        <p:cTn id="31" dur="500" fill="hold"/>
                                        <p:tgtEl>
                                          <p:spTgt spid="648245"/>
                                        </p:tgtEl>
                                        <p:attrNameLst>
                                          <p:attrName>ppt_x</p:attrName>
                                        </p:attrNameLst>
                                      </p:cBhvr>
                                      <p:tavLst>
                                        <p:tav tm="0">
                                          <p:val>
                                            <p:fltVal val="0.5"/>
                                          </p:val>
                                        </p:tav>
                                        <p:tav tm="100000">
                                          <p:val>
                                            <p:strVal val="#ppt_x"/>
                                          </p:val>
                                        </p:tav>
                                      </p:tavLst>
                                    </p:anim>
                                    <p:anim calcmode="lin" valueType="num">
                                      <p:cBhvr>
                                        <p:cTn id="32" dur="500" fill="hold"/>
                                        <p:tgtEl>
                                          <p:spTgt spid="648245"/>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648250"/>
                                        </p:tgtEl>
                                        <p:attrNameLst>
                                          <p:attrName>style.visibility</p:attrName>
                                        </p:attrNameLst>
                                      </p:cBhvr>
                                      <p:to>
                                        <p:strVal val="visible"/>
                                      </p:to>
                                    </p:set>
                                    <p:animEffect transition="in" filter="fade">
                                      <p:cBhvr>
                                        <p:cTn id="36" dur="1000"/>
                                        <p:tgtEl>
                                          <p:spTgt spid="64825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grpId="1" nodeType="clickEffect">
                                  <p:stCondLst>
                                    <p:cond delay="0"/>
                                  </p:stCondLst>
                                  <p:childTnLst>
                                    <p:animEffect transition="out" filter="fade">
                                      <p:cBhvr>
                                        <p:cTn id="40" dur="1000"/>
                                        <p:tgtEl>
                                          <p:spTgt spid="648245"/>
                                        </p:tgtEl>
                                      </p:cBhvr>
                                    </p:animEffect>
                                    <p:set>
                                      <p:cBhvr>
                                        <p:cTn id="41" dur="1" fill="hold">
                                          <p:stCondLst>
                                            <p:cond delay="999"/>
                                          </p:stCondLst>
                                        </p:cTn>
                                        <p:tgtEl>
                                          <p:spTgt spid="648245"/>
                                        </p:tgtEl>
                                        <p:attrNameLst>
                                          <p:attrName>style.visibility</p:attrName>
                                        </p:attrNameLst>
                                      </p:cBhvr>
                                      <p:to>
                                        <p:strVal val="hidden"/>
                                      </p:to>
                                    </p:set>
                                  </p:childTnLst>
                                </p:cTn>
                              </p:par>
                            </p:childTnLst>
                          </p:cTn>
                        </p:par>
                        <p:par>
                          <p:cTn id="42" fill="hold" nodeType="afterGroup">
                            <p:stCondLst>
                              <p:cond delay="1000"/>
                            </p:stCondLst>
                            <p:childTnLst>
                              <p:par>
                                <p:cTn id="43" presetID="22" presetClass="entr" presetSubtype="4"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par>
                          <p:cTn id="46" fill="hold" nodeType="afterGroup">
                            <p:stCondLst>
                              <p:cond delay="1500"/>
                            </p:stCondLst>
                            <p:childTnLst>
                              <p:par>
                                <p:cTn id="47" presetID="23" presetClass="entr" presetSubtype="528" fill="hold" grpId="0" nodeType="afterEffect">
                                  <p:stCondLst>
                                    <p:cond delay="100"/>
                                  </p:stCondLst>
                                  <p:childTnLst>
                                    <p:set>
                                      <p:cBhvr>
                                        <p:cTn id="48" dur="1" fill="hold">
                                          <p:stCondLst>
                                            <p:cond delay="0"/>
                                          </p:stCondLst>
                                        </p:cTn>
                                        <p:tgtEl>
                                          <p:spTgt spid="648221"/>
                                        </p:tgtEl>
                                        <p:attrNameLst>
                                          <p:attrName>style.visibility</p:attrName>
                                        </p:attrNameLst>
                                      </p:cBhvr>
                                      <p:to>
                                        <p:strVal val="visible"/>
                                      </p:to>
                                    </p:set>
                                    <p:anim calcmode="lin" valueType="num">
                                      <p:cBhvr>
                                        <p:cTn id="49" dur="500" fill="hold"/>
                                        <p:tgtEl>
                                          <p:spTgt spid="648221"/>
                                        </p:tgtEl>
                                        <p:attrNameLst>
                                          <p:attrName>ppt_w</p:attrName>
                                        </p:attrNameLst>
                                      </p:cBhvr>
                                      <p:tavLst>
                                        <p:tav tm="0">
                                          <p:val>
                                            <p:fltVal val="0"/>
                                          </p:val>
                                        </p:tav>
                                        <p:tav tm="100000">
                                          <p:val>
                                            <p:strVal val="#ppt_w"/>
                                          </p:val>
                                        </p:tav>
                                      </p:tavLst>
                                    </p:anim>
                                    <p:anim calcmode="lin" valueType="num">
                                      <p:cBhvr>
                                        <p:cTn id="50" dur="500" fill="hold"/>
                                        <p:tgtEl>
                                          <p:spTgt spid="648221"/>
                                        </p:tgtEl>
                                        <p:attrNameLst>
                                          <p:attrName>ppt_h</p:attrName>
                                        </p:attrNameLst>
                                      </p:cBhvr>
                                      <p:tavLst>
                                        <p:tav tm="0">
                                          <p:val>
                                            <p:fltVal val="0"/>
                                          </p:val>
                                        </p:tav>
                                        <p:tav tm="100000">
                                          <p:val>
                                            <p:strVal val="#ppt_h"/>
                                          </p:val>
                                        </p:tav>
                                      </p:tavLst>
                                    </p:anim>
                                    <p:anim calcmode="lin" valueType="num">
                                      <p:cBhvr>
                                        <p:cTn id="51" dur="500" fill="hold"/>
                                        <p:tgtEl>
                                          <p:spTgt spid="648221"/>
                                        </p:tgtEl>
                                        <p:attrNameLst>
                                          <p:attrName>ppt_x</p:attrName>
                                        </p:attrNameLst>
                                      </p:cBhvr>
                                      <p:tavLst>
                                        <p:tav tm="0">
                                          <p:val>
                                            <p:fltVal val="0.5"/>
                                          </p:val>
                                        </p:tav>
                                        <p:tav tm="100000">
                                          <p:val>
                                            <p:strVal val="#ppt_x"/>
                                          </p:val>
                                        </p:tav>
                                      </p:tavLst>
                                    </p:anim>
                                    <p:anim calcmode="lin" valueType="num">
                                      <p:cBhvr>
                                        <p:cTn id="52" dur="500" fill="hold"/>
                                        <p:tgtEl>
                                          <p:spTgt spid="648221"/>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2100"/>
                            </p:stCondLst>
                            <p:childTnLst>
                              <p:par>
                                <p:cTn id="54" presetID="10" presetClass="entr" presetSubtype="0" fill="hold" grpId="0" nodeType="afterEffect">
                                  <p:stCondLst>
                                    <p:cond delay="0"/>
                                  </p:stCondLst>
                                  <p:childTnLst>
                                    <p:set>
                                      <p:cBhvr>
                                        <p:cTn id="55" dur="1" fill="hold">
                                          <p:stCondLst>
                                            <p:cond delay="0"/>
                                          </p:stCondLst>
                                        </p:cTn>
                                        <p:tgtEl>
                                          <p:spTgt spid="648233"/>
                                        </p:tgtEl>
                                        <p:attrNameLst>
                                          <p:attrName>style.visibility</p:attrName>
                                        </p:attrNameLst>
                                      </p:cBhvr>
                                      <p:to>
                                        <p:strVal val="visible"/>
                                      </p:to>
                                    </p:set>
                                    <p:animEffect transition="in" filter="fade">
                                      <p:cBhvr>
                                        <p:cTn id="56" dur="1000"/>
                                        <p:tgtEl>
                                          <p:spTgt spid="64823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48234"/>
                                        </p:tgtEl>
                                        <p:attrNameLst>
                                          <p:attrName>style.visibility</p:attrName>
                                        </p:attrNameLst>
                                      </p:cBhvr>
                                      <p:to>
                                        <p:strVal val="visible"/>
                                      </p:to>
                                    </p:set>
                                    <p:animEffect transition="in" filter="fade">
                                      <p:cBhvr>
                                        <p:cTn id="61" dur="1000"/>
                                        <p:tgtEl>
                                          <p:spTgt spid="648234"/>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8235"/>
                                        </p:tgtEl>
                                        <p:attrNameLst>
                                          <p:attrName>style.visibility</p:attrName>
                                        </p:attrNameLst>
                                      </p:cBhvr>
                                      <p:to>
                                        <p:strVal val="visible"/>
                                      </p:to>
                                    </p:set>
                                    <p:animEffect transition="in" filter="fade">
                                      <p:cBhvr>
                                        <p:cTn id="66" dur="1000"/>
                                        <p:tgtEl>
                                          <p:spTgt spid="64823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648236"/>
                                        </p:tgtEl>
                                        <p:attrNameLst>
                                          <p:attrName>style.visibility</p:attrName>
                                        </p:attrNameLst>
                                      </p:cBhvr>
                                      <p:to>
                                        <p:strVal val="visible"/>
                                      </p:to>
                                    </p:set>
                                    <p:animEffect transition="in" filter="wipe(left)">
                                      <p:cBhvr>
                                        <p:cTn id="71" dur="500"/>
                                        <p:tgtEl>
                                          <p:spTgt spid="648236"/>
                                        </p:tgtEl>
                                      </p:cBhvr>
                                    </p:animEffect>
                                  </p:childTnLst>
                                </p:cTn>
                              </p:par>
                            </p:childTnLst>
                          </p:cTn>
                        </p:par>
                        <p:par>
                          <p:cTn id="72" fill="hold" nodeType="afterGroup">
                            <p:stCondLst>
                              <p:cond delay="500"/>
                            </p:stCondLst>
                            <p:childTnLst>
                              <p:par>
                                <p:cTn id="73" presetID="4" presetClass="entr" presetSubtype="32" fill="hold" grpId="0" nodeType="afterEffect">
                                  <p:stCondLst>
                                    <p:cond delay="1000"/>
                                  </p:stCondLst>
                                  <p:childTnLst>
                                    <p:set>
                                      <p:cBhvr>
                                        <p:cTn id="74" dur="1" fill="hold">
                                          <p:stCondLst>
                                            <p:cond delay="0"/>
                                          </p:stCondLst>
                                        </p:cTn>
                                        <p:tgtEl>
                                          <p:spTgt spid="648237">
                                            <p:txEl>
                                              <p:pRg st="0" end="0"/>
                                            </p:txEl>
                                          </p:spTgt>
                                        </p:tgtEl>
                                        <p:attrNameLst>
                                          <p:attrName>style.visibility</p:attrName>
                                        </p:attrNameLst>
                                      </p:cBhvr>
                                      <p:to>
                                        <p:strVal val="visible"/>
                                      </p:to>
                                    </p:set>
                                    <p:animEffect transition="in" filter="box(out)">
                                      <p:cBhvr>
                                        <p:cTn id="75" dur="500"/>
                                        <p:tgtEl>
                                          <p:spTgt spid="648237">
                                            <p:txEl>
                                              <p:pRg st="0" end="0"/>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32" fill="hold" grpId="0" nodeType="clickEffect">
                                  <p:stCondLst>
                                    <p:cond delay="0"/>
                                  </p:stCondLst>
                                  <p:childTnLst>
                                    <p:set>
                                      <p:cBhvr>
                                        <p:cTn id="79" dur="1" fill="hold">
                                          <p:stCondLst>
                                            <p:cond delay="0"/>
                                          </p:stCondLst>
                                        </p:cTn>
                                        <p:tgtEl>
                                          <p:spTgt spid="648238">
                                            <p:txEl>
                                              <p:pRg st="0" end="0"/>
                                            </p:txEl>
                                          </p:spTgt>
                                        </p:tgtEl>
                                        <p:attrNameLst>
                                          <p:attrName>style.visibility</p:attrName>
                                        </p:attrNameLst>
                                      </p:cBhvr>
                                      <p:to>
                                        <p:strVal val="visible"/>
                                      </p:to>
                                    </p:set>
                                    <p:animEffect transition="in" filter="box(out)">
                                      <p:cBhvr>
                                        <p:cTn id="80" dur="500"/>
                                        <p:tgtEl>
                                          <p:spTgt spid="648238">
                                            <p:txEl>
                                              <p:pRg st="0" end="0"/>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648239">
                                            <p:txEl>
                                              <p:pRg st="0" end="0"/>
                                            </p:txEl>
                                          </p:spTgt>
                                        </p:tgtEl>
                                        <p:attrNameLst>
                                          <p:attrName>style.visibility</p:attrName>
                                        </p:attrNameLst>
                                      </p:cBhvr>
                                      <p:to>
                                        <p:strVal val="visible"/>
                                      </p:to>
                                    </p:set>
                                    <p:animEffect transition="in" filter="box(out)">
                                      <p:cBhvr>
                                        <p:cTn id="85" dur="500"/>
                                        <p:tgtEl>
                                          <p:spTgt spid="648239">
                                            <p:txEl>
                                              <p:pRg st="0" end="0"/>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32" fill="hold" grpId="0" nodeType="clickEffect">
                                  <p:stCondLst>
                                    <p:cond delay="0"/>
                                  </p:stCondLst>
                                  <p:childTnLst>
                                    <p:set>
                                      <p:cBhvr>
                                        <p:cTn id="89" dur="1" fill="hold">
                                          <p:stCondLst>
                                            <p:cond delay="0"/>
                                          </p:stCondLst>
                                        </p:cTn>
                                        <p:tgtEl>
                                          <p:spTgt spid="648240">
                                            <p:txEl>
                                              <p:pRg st="0" end="0"/>
                                            </p:txEl>
                                          </p:spTgt>
                                        </p:tgtEl>
                                        <p:attrNameLst>
                                          <p:attrName>style.visibility</p:attrName>
                                        </p:attrNameLst>
                                      </p:cBhvr>
                                      <p:to>
                                        <p:strVal val="visible"/>
                                      </p:to>
                                    </p:set>
                                    <p:animEffect transition="in" filter="box(out)">
                                      <p:cBhvr>
                                        <p:cTn id="90" dur="500"/>
                                        <p:tgtEl>
                                          <p:spTgt spid="648240">
                                            <p:txEl>
                                              <p:pRg st="0" end="0"/>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32" fill="hold" grpId="0" nodeType="clickEffect">
                                  <p:stCondLst>
                                    <p:cond delay="0"/>
                                  </p:stCondLst>
                                  <p:childTnLst>
                                    <p:set>
                                      <p:cBhvr>
                                        <p:cTn id="94" dur="1" fill="hold">
                                          <p:stCondLst>
                                            <p:cond delay="0"/>
                                          </p:stCondLst>
                                        </p:cTn>
                                        <p:tgtEl>
                                          <p:spTgt spid="648241">
                                            <p:txEl>
                                              <p:pRg st="0" end="0"/>
                                            </p:txEl>
                                          </p:spTgt>
                                        </p:tgtEl>
                                        <p:attrNameLst>
                                          <p:attrName>style.visibility</p:attrName>
                                        </p:attrNameLst>
                                      </p:cBhvr>
                                      <p:to>
                                        <p:strVal val="visible"/>
                                      </p:to>
                                    </p:set>
                                    <p:animEffect transition="in" filter="box(out)">
                                      <p:cBhvr>
                                        <p:cTn id="95" dur="500"/>
                                        <p:tgtEl>
                                          <p:spTgt spid="648241">
                                            <p:txEl>
                                              <p:pRg st="0" end="0"/>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ntr" presetSubtype="32" fill="hold" grpId="0" nodeType="clickEffect">
                                  <p:stCondLst>
                                    <p:cond delay="0"/>
                                  </p:stCondLst>
                                  <p:childTnLst>
                                    <p:set>
                                      <p:cBhvr>
                                        <p:cTn id="99" dur="1" fill="hold">
                                          <p:stCondLst>
                                            <p:cond delay="0"/>
                                          </p:stCondLst>
                                        </p:cTn>
                                        <p:tgtEl>
                                          <p:spTgt spid="648242">
                                            <p:txEl>
                                              <p:pRg st="0" end="0"/>
                                            </p:txEl>
                                          </p:spTgt>
                                        </p:tgtEl>
                                        <p:attrNameLst>
                                          <p:attrName>style.visibility</p:attrName>
                                        </p:attrNameLst>
                                      </p:cBhvr>
                                      <p:to>
                                        <p:strVal val="visible"/>
                                      </p:to>
                                    </p:set>
                                    <p:animEffect transition="in" filter="box(out)">
                                      <p:cBhvr>
                                        <p:cTn id="100" dur="500"/>
                                        <p:tgtEl>
                                          <p:spTgt spid="648242">
                                            <p:txEl>
                                              <p:pRg st="0" end="0"/>
                                            </p:txEl>
                                          </p:spTgt>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 presetClass="entr" presetSubtype="32" fill="hold" grpId="0" nodeType="clickEffect">
                                  <p:stCondLst>
                                    <p:cond delay="0"/>
                                  </p:stCondLst>
                                  <p:childTnLst>
                                    <p:set>
                                      <p:cBhvr>
                                        <p:cTn id="104" dur="1" fill="hold">
                                          <p:stCondLst>
                                            <p:cond delay="0"/>
                                          </p:stCondLst>
                                        </p:cTn>
                                        <p:tgtEl>
                                          <p:spTgt spid="648243">
                                            <p:txEl>
                                              <p:pRg st="0" end="0"/>
                                            </p:txEl>
                                          </p:spTgt>
                                        </p:tgtEl>
                                        <p:attrNameLst>
                                          <p:attrName>style.visibility</p:attrName>
                                        </p:attrNameLst>
                                      </p:cBhvr>
                                      <p:to>
                                        <p:strVal val="visible"/>
                                      </p:to>
                                    </p:set>
                                    <p:animEffect transition="in" filter="box(out)">
                                      <p:cBhvr>
                                        <p:cTn id="105" dur="500"/>
                                        <p:tgtEl>
                                          <p:spTgt spid="648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5" grpId="0" autoUpdateAnimBg="0"/>
      <p:bldP spid="648215" grpId="0" autoUpdateAnimBg="0"/>
      <p:bldP spid="648221" grpId="0" animBg="1" autoUpdateAnimBg="0"/>
      <p:bldP spid="648222" grpId="0" autoUpdateAnimBg="0"/>
      <p:bldP spid="648233" grpId="0" autoUpdateAnimBg="0"/>
      <p:bldP spid="648234" grpId="0" autoUpdateAnimBg="0"/>
      <p:bldP spid="648235" grpId="0" autoUpdateAnimBg="0"/>
      <p:bldP spid="648236" grpId="0" animBg="1" autoUpdateAnimBg="0"/>
      <p:bldP spid="648237" grpId="0" build="p" autoUpdateAnimBg="0" advAuto="1000"/>
      <p:bldP spid="648238" grpId="0" build="p" autoUpdateAnimBg="0"/>
      <p:bldP spid="648239" grpId="0" build="p" autoUpdateAnimBg="0"/>
      <p:bldP spid="648240" grpId="0" build="p" autoUpdateAnimBg="0"/>
      <p:bldP spid="648241" grpId="0" build="p" autoUpdateAnimBg="0"/>
      <p:bldP spid="648242" grpId="0" build="p" autoUpdateAnimBg="0"/>
      <p:bldP spid="648243" grpId="0" build="p" autoUpdateAnimBg="0"/>
      <p:bldP spid="648245" grpId="0" animBg="1"/>
      <p:bldP spid="648245" grpId="1" animBg="1"/>
      <p:bldP spid="648250"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0Adds 2002\01 Galilee\Sea of Galilee-east\sr\Sunset over Sea of Galilee, tb q10260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042600 Gezer\Sr\The Tabernacle at Timna, bb n0323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2 Samaria\Jezreel Valley\sr\Jezreel Valley from Muhraqa to Tabor and Moreh,.JPG"/>
</p:tagLst>
</file>

<file path=ppt/tags/tag5.xml><?xml version="1.0" encoding="utf-8"?>
<p:tagLst xmlns:a="http://schemas.openxmlformats.org/drawingml/2006/main" xmlns:r="http://schemas.openxmlformats.org/officeDocument/2006/relationships" xmlns:p="http://schemas.openxmlformats.org/presentationml/2006/main">
  <p:tag name="FILENAME" val="E:\Todd Sites\0 Adds\df\1 Galilee\Sea of Galilee\sr\Sea of Galilee from northwest, df 040102.jpg"/>
  <p:tag name="PHOTO" val="TRUE"/>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ah\Bethlehem\Bethlehem sr\Shepherd with flock, 43-30tb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 Adds\2 Jerus\051601 Mt of Olives\sr\Gethsemane olive tree2, tb n0516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17083</TotalTime>
  <Words>9490</Words>
  <Application>Microsoft Macintosh PowerPoint</Application>
  <PresentationFormat>On-screen Show (4:3)</PresentationFormat>
  <Paragraphs>1708</Paragraphs>
  <Slides>88</Slides>
  <Notes>88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88</vt:i4>
      </vt:variant>
    </vt:vector>
  </HeadingPairs>
  <TitlesOfParts>
    <vt:vector size="99" baseType="lpstr">
      <vt:lpstr>Times</vt:lpstr>
      <vt:lpstr>Accordance</vt:lpstr>
      <vt:lpstr>Arial</vt:lpstr>
      <vt:lpstr>Comic Sans MS</vt:lpstr>
      <vt:lpstr>Monotype Sorts</vt:lpstr>
      <vt:lpstr>Times New Roman</vt:lpstr>
      <vt:lpstr>Wingdings</vt:lpstr>
      <vt:lpstr>Pulse</vt:lpstr>
      <vt:lpstr>untitled 2</vt:lpstr>
      <vt:lpstr>1_Pulse</vt:lpstr>
      <vt:lpstr>1_Orbit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الدراسة المساعدة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Sunset from Kursi</vt:lpstr>
      <vt:lpstr>PowerPoint Presentation</vt:lpstr>
      <vt:lpstr>Sunset over Sea of Galilee</vt:lpstr>
      <vt:lpstr>Sunset over Sea of Galilee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الكتاب المقدس بشكل أساسي at BibleStudyDownloads.org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558</cp:revision>
  <dcterms:created xsi:type="dcterms:W3CDTF">2008-07-09T22:44:28Z</dcterms:created>
  <dcterms:modified xsi:type="dcterms:W3CDTF">2024-05-19T18:43:02Z</dcterms:modified>
</cp:coreProperties>
</file>